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81" r:id="rId3"/>
    <p:sldId id="257" r:id="rId4"/>
    <p:sldId id="258" r:id="rId5"/>
    <p:sldId id="259" r:id="rId6"/>
    <p:sldId id="260" r:id="rId7"/>
    <p:sldId id="261" r:id="rId8"/>
    <p:sldId id="262" r:id="rId9"/>
    <p:sldId id="274" r:id="rId10"/>
    <p:sldId id="275" r:id="rId11"/>
    <p:sldId id="276" r:id="rId12"/>
    <p:sldId id="265" r:id="rId13"/>
    <p:sldId id="266" r:id="rId14"/>
    <p:sldId id="277" r:id="rId15"/>
    <p:sldId id="267" r:id="rId16"/>
    <p:sldId id="268" r:id="rId17"/>
    <p:sldId id="269" r:id="rId18"/>
    <p:sldId id="270" r:id="rId19"/>
    <p:sldId id="271" r:id="rId20"/>
    <p:sldId id="272" r:id="rId21"/>
    <p:sldId id="273" r:id="rId22"/>
    <p:sldId id="279" r:id="rId23"/>
    <p:sldId id="280" r:id="rId2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02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46092857-3357-4D32-9887-392450546203}" type="datetimeFigureOut">
              <a:rPr lang="zh-TW" altLang="en-US" smtClean="0"/>
              <a:pPr/>
              <a:t>2022/10/27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DE07B6E-EC10-4802-B15D-75C21BE5FBD7}"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46092857-3357-4D32-9887-392450546203}" type="datetimeFigureOut">
              <a:rPr lang="zh-TW" altLang="en-US" smtClean="0"/>
              <a:pPr/>
              <a:t>2022/10/27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DE07B6E-EC10-4802-B15D-75C21BE5FBD7}"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46092857-3357-4D32-9887-392450546203}" type="datetimeFigureOut">
              <a:rPr lang="zh-TW" altLang="en-US" smtClean="0"/>
              <a:pPr/>
              <a:t>2022/10/27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DE07B6E-EC10-4802-B15D-75C21BE5FBD7}"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46092857-3357-4D32-9887-392450546203}" type="datetimeFigureOut">
              <a:rPr lang="zh-TW" altLang="en-US" smtClean="0"/>
              <a:pPr/>
              <a:t>2022/10/27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DE07B6E-EC10-4802-B15D-75C21BE5FBD7}"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46092857-3357-4D32-9887-392450546203}" type="datetimeFigureOut">
              <a:rPr lang="zh-TW" altLang="en-US" smtClean="0"/>
              <a:pPr/>
              <a:t>2022/10/27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DE07B6E-EC10-4802-B15D-75C21BE5FBD7}"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46092857-3357-4D32-9887-392450546203}" type="datetimeFigureOut">
              <a:rPr lang="zh-TW" altLang="en-US" smtClean="0"/>
              <a:pPr/>
              <a:t>2022/10/27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DE07B6E-EC10-4802-B15D-75C21BE5FBD7}"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46092857-3357-4D32-9887-392450546203}" type="datetimeFigureOut">
              <a:rPr lang="zh-TW" altLang="en-US" smtClean="0"/>
              <a:pPr/>
              <a:t>2022/10/27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DE07B6E-EC10-4802-B15D-75C21BE5FBD7}"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46092857-3357-4D32-9887-392450546203}" type="datetimeFigureOut">
              <a:rPr lang="zh-TW" altLang="en-US" smtClean="0"/>
              <a:pPr/>
              <a:t>2022/10/27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DE07B6E-EC10-4802-B15D-75C21BE5FBD7}"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6092857-3357-4D32-9887-392450546203}" type="datetimeFigureOut">
              <a:rPr lang="zh-TW" altLang="en-US" smtClean="0"/>
              <a:pPr/>
              <a:t>2022/10/27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DE07B6E-EC10-4802-B15D-75C21BE5FBD7}"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46092857-3357-4D32-9887-392450546203}" type="datetimeFigureOut">
              <a:rPr lang="zh-TW" altLang="en-US" smtClean="0"/>
              <a:pPr/>
              <a:t>2022/10/27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DE07B6E-EC10-4802-B15D-75C21BE5FBD7}"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46092857-3357-4D32-9887-392450546203}" type="datetimeFigureOut">
              <a:rPr lang="zh-TW" altLang="en-US" smtClean="0"/>
              <a:pPr/>
              <a:t>2022/10/27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DE07B6E-EC10-4802-B15D-75C21BE5FBD7}"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92857-3357-4D32-9887-392450546203}" type="datetimeFigureOut">
              <a:rPr lang="zh-TW" altLang="en-US" smtClean="0"/>
              <a:pPr/>
              <a:t>2022/10/27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07B6E-EC10-4802-B15D-75C21BE5FBD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69A677B-6F12-451F-9738-D636625167C5}"/>
              </a:ext>
            </a:extLst>
          </p:cNvPr>
          <p:cNvSpPr>
            <a:spLocks noGrp="1"/>
          </p:cNvSpPr>
          <p:nvPr>
            <p:ph type="ctrTitle"/>
          </p:nvPr>
        </p:nvSpPr>
        <p:spPr>
          <a:xfrm>
            <a:off x="685800" y="404664"/>
            <a:ext cx="7772400" cy="1470025"/>
          </a:xfrm>
        </p:spPr>
        <p:txBody>
          <a:bodyPr>
            <a:normAutofit fontScale="90000"/>
          </a:bodyPr>
          <a:lstStyle/>
          <a:p>
            <a:pPr>
              <a:lnSpc>
                <a:spcPct val="150000"/>
              </a:lnSpc>
            </a:pPr>
            <a:r>
              <a:rPr lang="zh-TW" altLang="en-US" b="1" dirty="0">
                <a:latin typeface="微軟正黑體" panose="020B0604030504040204" pitchFamily="34" charset="-120"/>
                <a:ea typeface="微軟正黑體" panose="020B0604030504040204" pitchFamily="34" charset="-120"/>
              </a:rPr>
              <a:t>苗栗縣政府政風處</a:t>
            </a:r>
            <a:br>
              <a:rPr lang="en-US" altLang="zh-TW" b="1" dirty="0">
                <a:latin typeface="微軟正黑體" panose="020B0604030504040204" pitchFamily="34" charset="-120"/>
                <a:ea typeface="微軟正黑體" panose="020B0604030504040204" pitchFamily="34" charset="-120"/>
              </a:rPr>
            </a:br>
            <a:r>
              <a:rPr lang="en-US" altLang="zh-TW" b="1" dirty="0">
                <a:latin typeface="微軟正黑體" panose="020B0604030504040204" pitchFamily="34" charset="-120"/>
                <a:ea typeface="微軟正黑體" panose="020B0604030504040204" pitchFamily="34" charset="-120"/>
              </a:rPr>
              <a:t>111</a:t>
            </a:r>
            <a:r>
              <a:rPr lang="zh-TW" altLang="en-US" b="1" dirty="0">
                <a:latin typeface="微軟正黑體" panose="020B0604030504040204" pitchFamily="34" charset="-120"/>
                <a:ea typeface="微軟正黑體" panose="020B0604030504040204" pitchFamily="34" charset="-120"/>
              </a:rPr>
              <a:t>年綠能防貪案例宣導</a:t>
            </a:r>
          </a:p>
        </p:txBody>
      </p:sp>
      <p:pic>
        <p:nvPicPr>
          <p:cNvPr id="5" name="圖片 4">
            <a:extLst>
              <a:ext uri="{FF2B5EF4-FFF2-40B4-BE49-F238E27FC236}">
                <a16:creationId xmlns:a16="http://schemas.microsoft.com/office/drawing/2014/main" id="{994CACD2-D4DC-4857-82F2-2020C8C117F4}"/>
              </a:ext>
            </a:extLst>
          </p:cNvPr>
          <p:cNvPicPr>
            <a:picLocks noChangeAspect="1"/>
          </p:cNvPicPr>
          <p:nvPr/>
        </p:nvPicPr>
        <p:blipFill>
          <a:blip r:embed="rId2">
            <a:clrChange>
              <a:clrFrom>
                <a:srgbClr val="1998A1"/>
              </a:clrFrom>
              <a:clrTo>
                <a:srgbClr val="1998A1">
                  <a:alpha val="0"/>
                </a:srgbClr>
              </a:clrTo>
            </a:clrChange>
            <a:extLst>
              <a:ext uri="{28A0092B-C50C-407E-A947-70E740481C1C}">
                <a14:useLocalDpi xmlns:a14="http://schemas.microsoft.com/office/drawing/2010/main" val="0"/>
              </a:ext>
            </a:extLst>
          </a:blip>
          <a:stretch>
            <a:fillRect/>
          </a:stretch>
        </p:blipFill>
        <p:spPr>
          <a:xfrm>
            <a:off x="1763688" y="2564904"/>
            <a:ext cx="6264696" cy="4173046"/>
          </a:xfrm>
          <a:prstGeom prst="rect">
            <a:avLst/>
          </a:prstGeom>
        </p:spPr>
      </p:pic>
    </p:spTree>
    <p:extLst>
      <p:ext uri="{BB962C8B-B14F-4D97-AF65-F5344CB8AC3E}">
        <p14:creationId xmlns:p14="http://schemas.microsoft.com/office/powerpoint/2010/main" val="5838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p:nvPr/>
        </p:nvPicPr>
        <p:blipFill>
          <a:blip r:embed="rId2" cstate="print">
            <a:extLst>
              <a:ext uri="{28A0092B-C50C-407E-A947-70E740481C1C}">
                <a14:useLocalDpi xmlns:a14="http://schemas.microsoft.com/office/drawing/2010/main" val="0"/>
              </a:ext>
            </a:extLst>
          </a:blip>
          <a:stretch>
            <a:fillRect/>
          </a:stretch>
        </p:blipFill>
        <p:spPr>
          <a:xfrm>
            <a:off x="611560" y="548680"/>
            <a:ext cx="5688632" cy="3024336"/>
          </a:xfrm>
          <a:prstGeom prst="rect">
            <a:avLst/>
          </a:prstGeom>
        </p:spPr>
      </p:pic>
      <p:pic>
        <p:nvPicPr>
          <p:cNvPr id="5" name="圖片 4"/>
          <p:cNvPicPr/>
          <p:nvPr/>
        </p:nvPicPr>
        <p:blipFill>
          <a:blip r:embed="rId3" cstate="print">
            <a:extLst>
              <a:ext uri="{28A0092B-C50C-407E-A947-70E740481C1C}">
                <a14:useLocalDpi xmlns:a14="http://schemas.microsoft.com/office/drawing/2010/main" val="0"/>
              </a:ext>
            </a:extLst>
          </a:blip>
          <a:stretch>
            <a:fillRect/>
          </a:stretch>
        </p:blipFill>
        <p:spPr>
          <a:xfrm>
            <a:off x="2699792" y="4653136"/>
            <a:ext cx="5926043" cy="1872208"/>
          </a:xfrm>
          <a:prstGeom prst="rect">
            <a:avLst/>
          </a:prstGeom>
        </p:spPr>
      </p:pic>
      <p:pic>
        <p:nvPicPr>
          <p:cNvPr id="6" name="圖片 5"/>
          <p:cNvPicPr/>
          <p:nvPr/>
        </p:nvPicPr>
        <p:blipFill>
          <a:blip r:embed="rId4" cstate="print">
            <a:extLst>
              <a:ext uri="{28A0092B-C50C-407E-A947-70E740481C1C}">
                <a14:useLocalDpi xmlns:a14="http://schemas.microsoft.com/office/drawing/2010/main" val="0"/>
              </a:ext>
            </a:extLst>
          </a:blip>
          <a:stretch>
            <a:fillRect/>
          </a:stretch>
        </p:blipFill>
        <p:spPr>
          <a:xfrm>
            <a:off x="3635896" y="2783784"/>
            <a:ext cx="2232248" cy="1725336"/>
          </a:xfrm>
          <a:prstGeom prst="rect">
            <a:avLst/>
          </a:prstGeom>
        </p:spPr>
      </p:pic>
    </p:spTree>
    <p:extLst>
      <p:ext uri="{BB962C8B-B14F-4D97-AF65-F5344CB8AC3E}">
        <p14:creationId xmlns:p14="http://schemas.microsoft.com/office/powerpoint/2010/main" val="3436510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9552" y="476672"/>
            <a:ext cx="8229600" cy="6120680"/>
          </a:xfrm>
        </p:spPr>
        <p:txBody>
          <a:bodyPr>
            <a:normAutofit fontScale="70000" lnSpcReduction="20000"/>
          </a:bodyPr>
          <a:lstStyle/>
          <a:p>
            <a:pPr hangingPunct="0">
              <a:lnSpc>
                <a:spcPct val="170000"/>
              </a:lnSpc>
            </a:pPr>
            <a:r>
              <a:rPr lang="zh-TW" altLang="zh-TW" sz="2600" b="1" dirty="0">
                <a:solidFill>
                  <a:srgbClr val="0070C0"/>
                </a:solidFill>
                <a:latin typeface="微軟正黑體" panose="020B0604030504040204" pitchFamily="34" charset="-120"/>
                <a:ea typeface="微軟正黑體" panose="020B0604030504040204" pitchFamily="34" charset="-120"/>
              </a:rPr>
              <a:t>違反法令規範</a:t>
            </a:r>
          </a:p>
          <a:p>
            <a:pPr marL="534988" indent="-174625" hangingPunct="0">
              <a:lnSpc>
                <a:spcPct val="170000"/>
              </a:lnSpc>
              <a:buNone/>
            </a:pPr>
            <a:r>
              <a:rPr lang="en-US" altLang="zh-TW" sz="2600" dirty="0">
                <a:latin typeface="微軟正黑體" panose="020B0604030504040204" pitchFamily="34" charset="-120"/>
                <a:ea typeface="微軟正黑體" panose="020B0604030504040204" pitchFamily="34" charset="-120"/>
              </a:rPr>
              <a:t>1.</a:t>
            </a:r>
            <a:r>
              <a:rPr lang="zh-TW" altLang="zh-TW" sz="2600" dirty="0">
                <a:latin typeface="微軟正黑體" panose="020B0604030504040204" pitchFamily="34" charset="-120"/>
                <a:ea typeface="微軟正黑體" panose="020B0604030504040204" pitchFamily="34" charset="-120"/>
              </a:rPr>
              <a:t>貪污治罪條例第</a:t>
            </a:r>
            <a:r>
              <a:rPr lang="en-US" altLang="zh-TW" sz="2600" dirty="0">
                <a:latin typeface="微軟正黑體" panose="020B0604030504040204" pitchFamily="34" charset="-120"/>
                <a:ea typeface="微軟正黑體" panose="020B0604030504040204" pitchFamily="34" charset="-120"/>
              </a:rPr>
              <a:t>4</a:t>
            </a:r>
            <a:r>
              <a:rPr lang="zh-TW" altLang="zh-TW" sz="2600" dirty="0">
                <a:latin typeface="微軟正黑體" panose="020B0604030504040204" pitchFamily="34" charset="-120"/>
                <a:ea typeface="微軟正黑體" panose="020B0604030504040204" pitchFamily="34" charset="-120"/>
              </a:rPr>
              <a:t>條第</a:t>
            </a:r>
            <a:r>
              <a:rPr lang="en-US" altLang="zh-TW" sz="2600" dirty="0">
                <a:latin typeface="微軟正黑體" panose="020B0604030504040204" pitchFamily="34" charset="-120"/>
                <a:ea typeface="微軟正黑體" panose="020B0604030504040204" pitchFamily="34" charset="-120"/>
              </a:rPr>
              <a:t>1</a:t>
            </a:r>
            <a:r>
              <a:rPr lang="zh-TW" altLang="zh-TW" sz="2600" dirty="0">
                <a:latin typeface="微軟正黑體" panose="020B0604030504040204" pitchFamily="34" charset="-120"/>
                <a:ea typeface="微軟正黑體" panose="020B0604030504040204" pitchFamily="34" charset="-120"/>
              </a:rPr>
              <a:t>項第</a:t>
            </a:r>
            <a:r>
              <a:rPr lang="en-US" altLang="zh-TW" sz="2600" dirty="0">
                <a:latin typeface="微軟正黑體" panose="020B0604030504040204" pitchFamily="34" charset="-120"/>
                <a:ea typeface="微軟正黑體" panose="020B0604030504040204" pitchFamily="34" charset="-120"/>
              </a:rPr>
              <a:t>5</a:t>
            </a:r>
            <a:r>
              <a:rPr lang="zh-TW" altLang="zh-TW" sz="2600" dirty="0">
                <a:latin typeface="微軟正黑體" panose="020B0604030504040204" pitchFamily="34" charset="-120"/>
                <a:ea typeface="微軟正黑體" panose="020B0604030504040204" pitchFamily="34" charset="-120"/>
              </a:rPr>
              <a:t>款（違背職務受賄罪）。</a:t>
            </a:r>
            <a:endParaRPr lang="en-US" altLang="zh-TW" sz="2600" dirty="0">
              <a:latin typeface="微軟正黑體" panose="020B0604030504040204" pitchFamily="34" charset="-120"/>
              <a:ea typeface="微軟正黑體" panose="020B0604030504040204" pitchFamily="34" charset="-120"/>
            </a:endParaRPr>
          </a:p>
          <a:p>
            <a:pPr marL="534988" indent="-174625" hangingPunct="0">
              <a:lnSpc>
                <a:spcPct val="170000"/>
              </a:lnSpc>
              <a:buNone/>
            </a:pPr>
            <a:r>
              <a:rPr lang="en-US" altLang="zh-TW" sz="2600" dirty="0">
                <a:latin typeface="微軟正黑體" panose="020B0604030504040204" pitchFamily="34" charset="-120"/>
                <a:ea typeface="微軟正黑體" panose="020B0604030504040204" pitchFamily="34" charset="-120"/>
              </a:rPr>
              <a:t>2.</a:t>
            </a:r>
            <a:r>
              <a:rPr lang="zh-TW" altLang="zh-TW" sz="2600" dirty="0">
                <a:latin typeface="微軟正黑體" panose="020B0604030504040204" pitchFamily="34" charset="-120"/>
                <a:ea typeface="微軟正黑體" panose="020B0604030504040204" pitchFamily="34" charset="-120"/>
              </a:rPr>
              <a:t>貪污治罪條例第</a:t>
            </a:r>
            <a:r>
              <a:rPr lang="en-US" altLang="zh-TW" sz="2600" dirty="0">
                <a:latin typeface="微軟正黑體" panose="020B0604030504040204" pitchFamily="34" charset="-120"/>
                <a:ea typeface="微軟正黑體" panose="020B0604030504040204" pitchFamily="34" charset="-120"/>
              </a:rPr>
              <a:t>5</a:t>
            </a:r>
            <a:r>
              <a:rPr lang="zh-TW" altLang="zh-TW" sz="2600" dirty="0">
                <a:latin typeface="微軟正黑體" panose="020B0604030504040204" pitchFamily="34" charset="-120"/>
                <a:ea typeface="微軟正黑體" panose="020B0604030504040204" pitchFamily="34" charset="-120"/>
              </a:rPr>
              <a:t>條第</a:t>
            </a:r>
            <a:r>
              <a:rPr lang="en-US" altLang="zh-TW" sz="2600" dirty="0">
                <a:latin typeface="微軟正黑體" panose="020B0604030504040204" pitchFamily="34" charset="-120"/>
                <a:ea typeface="微軟正黑體" panose="020B0604030504040204" pitchFamily="34" charset="-120"/>
              </a:rPr>
              <a:t>1</a:t>
            </a:r>
            <a:r>
              <a:rPr lang="zh-TW" altLang="zh-TW" sz="2600" dirty="0">
                <a:latin typeface="微軟正黑體" panose="020B0604030504040204" pitchFamily="34" charset="-120"/>
                <a:ea typeface="微軟正黑體" panose="020B0604030504040204" pitchFamily="34" charset="-120"/>
              </a:rPr>
              <a:t>項第</a:t>
            </a:r>
            <a:r>
              <a:rPr lang="en-US" altLang="zh-TW" sz="2600" dirty="0">
                <a:latin typeface="微軟正黑體" panose="020B0604030504040204" pitchFamily="34" charset="-120"/>
                <a:ea typeface="微軟正黑體" panose="020B0604030504040204" pitchFamily="34" charset="-120"/>
              </a:rPr>
              <a:t>3</a:t>
            </a:r>
            <a:r>
              <a:rPr lang="zh-TW" altLang="zh-TW" sz="2600" dirty="0">
                <a:latin typeface="微軟正黑體" panose="020B0604030504040204" pitchFamily="34" charset="-120"/>
                <a:ea typeface="微軟正黑體" panose="020B0604030504040204" pitchFamily="34" charset="-120"/>
              </a:rPr>
              <a:t>款（不違背職務受賄罪）。</a:t>
            </a:r>
            <a:endParaRPr lang="en-US" altLang="zh-TW" sz="2600" dirty="0">
              <a:latin typeface="微軟正黑體" panose="020B0604030504040204" pitchFamily="34" charset="-120"/>
              <a:ea typeface="微軟正黑體" panose="020B0604030504040204" pitchFamily="34" charset="-120"/>
            </a:endParaRPr>
          </a:p>
          <a:p>
            <a:pPr marL="534988" indent="-174625" hangingPunct="0">
              <a:lnSpc>
                <a:spcPct val="170000"/>
              </a:lnSpc>
              <a:buNone/>
            </a:pPr>
            <a:r>
              <a:rPr lang="en-US" altLang="zh-TW" sz="2600" dirty="0">
                <a:latin typeface="微軟正黑體" panose="020B0604030504040204" pitchFamily="34" charset="-120"/>
                <a:ea typeface="微軟正黑體" panose="020B0604030504040204" pitchFamily="34" charset="-120"/>
              </a:rPr>
              <a:t>3.</a:t>
            </a:r>
            <a:r>
              <a:rPr lang="zh-TW" altLang="zh-TW" sz="2600" dirty="0">
                <a:latin typeface="微軟正黑體" panose="020B0604030504040204" pitchFamily="34" charset="-120"/>
                <a:ea typeface="微軟正黑體" panose="020B0604030504040204" pitchFamily="34" charset="-120"/>
              </a:rPr>
              <a:t>貪污治罪條例第</a:t>
            </a:r>
            <a:r>
              <a:rPr lang="en-US" altLang="zh-TW" sz="2600" dirty="0">
                <a:latin typeface="微軟正黑體" panose="020B0604030504040204" pitchFamily="34" charset="-120"/>
                <a:ea typeface="微軟正黑體" panose="020B0604030504040204" pitchFamily="34" charset="-120"/>
              </a:rPr>
              <a:t>11</a:t>
            </a:r>
            <a:r>
              <a:rPr lang="zh-TW" altLang="zh-TW" sz="2600" dirty="0">
                <a:latin typeface="微軟正黑體" panose="020B0604030504040204" pitchFamily="34" charset="-120"/>
                <a:ea typeface="微軟正黑體" panose="020B0604030504040204" pitchFamily="34" charset="-120"/>
              </a:rPr>
              <a:t>條第</a:t>
            </a:r>
            <a:r>
              <a:rPr lang="en-US" altLang="zh-TW" sz="2600" dirty="0">
                <a:latin typeface="微軟正黑體" panose="020B0604030504040204" pitchFamily="34" charset="-120"/>
                <a:ea typeface="微軟正黑體" panose="020B0604030504040204" pitchFamily="34" charset="-120"/>
              </a:rPr>
              <a:t>1</a:t>
            </a:r>
            <a:r>
              <a:rPr lang="zh-TW" altLang="zh-TW" sz="2600" dirty="0">
                <a:latin typeface="微軟正黑體" panose="020B0604030504040204" pitchFamily="34" charset="-120"/>
                <a:ea typeface="微軟正黑體" panose="020B0604030504040204" pitchFamily="34" charset="-120"/>
              </a:rPr>
              <a:t>項（違背職務行賄罪）。</a:t>
            </a:r>
            <a:endParaRPr lang="en-US" altLang="zh-TW" sz="2600" dirty="0">
              <a:latin typeface="微軟正黑體" panose="020B0604030504040204" pitchFamily="34" charset="-120"/>
              <a:ea typeface="微軟正黑體" panose="020B0604030504040204" pitchFamily="34" charset="-120"/>
            </a:endParaRPr>
          </a:p>
          <a:p>
            <a:pPr marL="534988" indent="-174625" hangingPunct="0">
              <a:lnSpc>
                <a:spcPct val="170000"/>
              </a:lnSpc>
              <a:buNone/>
            </a:pPr>
            <a:r>
              <a:rPr lang="en-US" altLang="zh-TW" sz="2600" dirty="0">
                <a:latin typeface="微軟正黑體" panose="020B0604030504040204" pitchFamily="34" charset="-120"/>
                <a:ea typeface="微軟正黑體" panose="020B0604030504040204" pitchFamily="34" charset="-120"/>
              </a:rPr>
              <a:t>4.</a:t>
            </a:r>
            <a:r>
              <a:rPr lang="zh-TW" altLang="zh-TW" sz="2600" dirty="0">
                <a:latin typeface="微軟正黑體" panose="020B0604030504040204" pitchFamily="34" charset="-120"/>
                <a:ea typeface="微軟正黑體" panose="020B0604030504040204" pitchFamily="34" charset="-120"/>
              </a:rPr>
              <a:t>刑法第</a:t>
            </a:r>
            <a:r>
              <a:rPr lang="en-US" altLang="zh-TW" sz="2600" dirty="0">
                <a:latin typeface="微軟正黑體" panose="020B0604030504040204" pitchFamily="34" charset="-120"/>
                <a:ea typeface="微軟正黑體" panose="020B0604030504040204" pitchFamily="34" charset="-120"/>
              </a:rPr>
              <a:t>132</a:t>
            </a:r>
            <a:r>
              <a:rPr lang="zh-TW" altLang="zh-TW" sz="2600" dirty="0">
                <a:latin typeface="微軟正黑體" panose="020B0604030504040204" pitchFamily="34" charset="-120"/>
                <a:ea typeface="微軟正黑體" panose="020B0604030504040204" pitchFamily="34" charset="-120"/>
              </a:rPr>
              <a:t>條第</a:t>
            </a:r>
            <a:r>
              <a:rPr lang="en-US" altLang="zh-TW" sz="2600" dirty="0">
                <a:latin typeface="微軟正黑體" panose="020B0604030504040204" pitchFamily="34" charset="-120"/>
                <a:ea typeface="微軟正黑體" panose="020B0604030504040204" pitchFamily="34" charset="-120"/>
              </a:rPr>
              <a:t>1</a:t>
            </a:r>
            <a:r>
              <a:rPr lang="zh-TW" altLang="zh-TW" sz="2600" dirty="0">
                <a:latin typeface="微軟正黑體" panose="020B0604030504040204" pitchFamily="34" charset="-120"/>
                <a:ea typeface="微軟正黑體" panose="020B0604030504040204" pitchFamily="34" charset="-120"/>
              </a:rPr>
              <a:t>項（洩密罪）。</a:t>
            </a:r>
            <a:endParaRPr lang="en-US" altLang="zh-TW" sz="2600" dirty="0">
              <a:latin typeface="微軟正黑體" panose="020B0604030504040204" pitchFamily="34" charset="-120"/>
              <a:ea typeface="微軟正黑體" panose="020B0604030504040204" pitchFamily="34" charset="-120"/>
            </a:endParaRPr>
          </a:p>
          <a:p>
            <a:pPr hangingPunct="0">
              <a:lnSpc>
                <a:spcPct val="170000"/>
              </a:lnSpc>
            </a:pPr>
            <a:r>
              <a:rPr lang="zh-TW" altLang="zh-TW" sz="2600" b="1" dirty="0">
                <a:solidFill>
                  <a:srgbClr val="0070C0"/>
                </a:solidFill>
                <a:latin typeface="微軟正黑體" panose="020B0604030504040204" pitchFamily="34" charset="-120"/>
                <a:ea typeface="微軟正黑體" panose="020B0604030504040204" pitchFamily="34" charset="-120"/>
              </a:rPr>
              <a:t>防貪預警作為</a:t>
            </a:r>
          </a:p>
          <a:p>
            <a:pPr marL="534988" indent="-174625" hangingPunct="0">
              <a:lnSpc>
                <a:spcPct val="170000"/>
              </a:lnSpc>
              <a:buNone/>
            </a:pPr>
            <a:r>
              <a:rPr lang="en-US" altLang="zh-TW" sz="2600" dirty="0">
                <a:latin typeface="微軟正黑體" panose="020B0604030504040204" pitchFamily="34" charset="-120"/>
                <a:ea typeface="微軟正黑體" panose="020B0604030504040204" pitchFamily="34" charset="-120"/>
              </a:rPr>
              <a:t>1.</a:t>
            </a:r>
            <a:r>
              <a:rPr lang="zh-TW" altLang="zh-TW" sz="2600" dirty="0">
                <a:latin typeface="微軟正黑體" panose="020B0604030504040204" pitchFamily="34" charset="-120"/>
                <a:ea typeface="微軟正黑體" panose="020B0604030504040204" pitchFamily="34" charset="-120"/>
              </a:rPr>
              <a:t>加強公務機密保密作為：招租案雖不適用政府採購法，惟洩露招租前應保密資料，使廠商得以提早規劃並覓得出資者參與競標，已違反刑法洩密罪。應持續向機關首長、主管及承辦人宣導重視公務機關維護重要性、相關法令及應承擔之法律責任，並強化機關各項保密措施。</a:t>
            </a:r>
            <a:endParaRPr lang="en-US" altLang="zh-TW" sz="2600" dirty="0">
              <a:latin typeface="微軟正黑體" panose="020B0604030504040204" pitchFamily="34" charset="-120"/>
              <a:ea typeface="微軟正黑體" panose="020B0604030504040204" pitchFamily="34" charset="-120"/>
            </a:endParaRPr>
          </a:p>
          <a:p>
            <a:pPr marL="534988" indent="-174625" hangingPunct="0">
              <a:lnSpc>
                <a:spcPct val="170000"/>
              </a:lnSpc>
              <a:buNone/>
            </a:pPr>
            <a:r>
              <a:rPr lang="en-US" altLang="zh-TW" sz="2600" dirty="0">
                <a:latin typeface="微軟正黑體" panose="020B0604030504040204" pitchFamily="34" charset="-120"/>
                <a:ea typeface="微軟正黑體" panose="020B0604030504040204" pitchFamily="34" charset="-120"/>
              </a:rPr>
              <a:t>2.</a:t>
            </a:r>
            <a:r>
              <a:rPr lang="zh-TW" altLang="zh-TW" sz="2600" dirty="0">
                <a:latin typeface="微軟正黑體" panose="020B0604030504040204" pitchFamily="34" charset="-120"/>
                <a:ea typeface="微軟正黑體" panose="020B0604030504040204" pitchFamily="34" charset="-120"/>
              </a:rPr>
              <a:t>編撰防貪指引：彙整貪瀆或行政違失案例，研析發生原因及潛存風險，提出相應之防貪預警作為，適時檢討機關行政防弊作為，機先防範，並提供機關首長、同仁及廠商參考、提醒及防範。</a:t>
            </a:r>
            <a:endParaRPr lang="zh-TW" altLang="en-US" sz="2600" dirty="0">
              <a:latin typeface="微軟正黑體" panose="020B0604030504040204" pitchFamily="34" charset="-120"/>
              <a:ea typeface="微軟正黑體" panose="020B0604030504040204" pitchFamily="34" charset="-120"/>
            </a:endParaRPr>
          </a:p>
          <a:p>
            <a:pPr hangingPunct="0">
              <a:lnSpc>
                <a:spcPct val="140000"/>
              </a:lnSpc>
              <a:buNone/>
            </a:pPr>
            <a:endParaRPr lang="zh-TW" altLang="zh-TW" sz="2000" dirty="0"/>
          </a:p>
          <a:p>
            <a:endParaRPr lang="zh-TW" altLang="en-US" dirty="0"/>
          </a:p>
        </p:txBody>
      </p:sp>
    </p:spTree>
    <p:extLst>
      <p:ext uri="{BB962C8B-B14F-4D97-AF65-F5344CB8AC3E}">
        <p14:creationId xmlns:p14="http://schemas.microsoft.com/office/powerpoint/2010/main" val="3224750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a:solidFill>
                  <a:schemeClr val="accent6">
                    <a:lumMod val="50000"/>
                  </a:schemeClr>
                </a:solidFill>
                <a:effectLst>
                  <a:reflection blurRad="6350" stA="55000" endA="300" endPos="45500" dir="5400000" sy="-100000" algn="bl" rotWithShape="0"/>
                </a:effectLst>
                <a:latin typeface="微軟正黑體" panose="020B0604030504040204" pitchFamily="34" charset="-120"/>
                <a:ea typeface="微軟正黑體" panose="020B0604030504040204" pitchFamily="34" charset="-120"/>
              </a:rPr>
              <a:t>案例三：申請核發路證索賄</a:t>
            </a:r>
          </a:p>
        </p:txBody>
      </p:sp>
      <p:sp>
        <p:nvSpPr>
          <p:cNvPr id="3" name="內容版面配置區 2"/>
          <p:cNvSpPr>
            <a:spLocks noGrp="1"/>
          </p:cNvSpPr>
          <p:nvPr>
            <p:ph idx="1"/>
          </p:nvPr>
        </p:nvSpPr>
        <p:spPr/>
        <p:txBody>
          <a:bodyPr>
            <a:normAutofit/>
          </a:bodyPr>
          <a:lstStyle/>
          <a:p>
            <a:pPr hangingPunct="0">
              <a:lnSpc>
                <a:spcPct val="150000"/>
              </a:lnSpc>
            </a:pPr>
            <a:r>
              <a:rPr lang="zh-TW" altLang="zh-TW" sz="2000" dirty="0">
                <a:latin typeface="微軟正黑體" panose="020B0604030504040204" pitchFamily="34" charset="-120"/>
                <a:ea typeface="微軟正黑體" panose="020B0604030504040204" pitchFamily="34" charset="-120"/>
              </a:rPr>
              <a:t>甲先後擔任公所秘書及鄉民代表會主席，得知轄內有開發商施作綠能建設，需向公所申請道路挖掘許可，藉機指示地方人士乙，假藉協助處理民眾抗爭、核發道路挖掘許可證等事由，向</a:t>
            </a:r>
            <a:r>
              <a:rPr lang="en-US" altLang="zh-TW" sz="2000" dirty="0">
                <a:latin typeface="微軟正黑體" panose="020B0604030504040204" pitchFamily="34" charset="-120"/>
                <a:ea typeface="微軟正黑體" panose="020B0604030504040204" pitchFamily="34" charset="-120"/>
              </a:rPr>
              <a:t>A</a:t>
            </a:r>
            <a:r>
              <a:rPr lang="zh-TW" altLang="zh-TW" sz="2000" dirty="0">
                <a:latin typeface="微軟正黑體" panose="020B0604030504040204" pitchFamily="34" charset="-120"/>
                <a:ea typeface="微軟正黑體" panose="020B0604030504040204" pitchFamily="34" charset="-120"/>
              </a:rPr>
              <a:t>光電公司負責人丙及協助其處理地方事務者丁勒索</a:t>
            </a:r>
            <a:r>
              <a:rPr lang="en-US" altLang="zh-TW" sz="2000" dirty="0">
                <a:latin typeface="微軟正黑體" panose="020B0604030504040204" pitchFamily="34" charset="-120"/>
                <a:ea typeface="微軟正黑體" panose="020B0604030504040204" pitchFamily="34" charset="-120"/>
              </a:rPr>
              <a:t>450</a:t>
            </a:r>
            <a:r>
              <a:rPr lang="zh-TW" altLang="zh-TW" sz="2000" dirty="0">
                <a:latin typeface="微軟正黑體" panose="020B0604030504040204" pitchFamily="34" charset="-120"/>
                <a:ea typeface="微軟正黑體" panose="020B0604030504040204" pitchFamily="34" charset="-120"/>
              </a:rPr>
              <a:t>萬元（實際勒索得款</a:t>
            </a:r>
            <a:r>
              <a:rPr lang="en-US" altLang="zh-TW" sz="2000" dirty="0">
                <a:latin typeface="微軟正黑體" panose="020B0604030504040204" pitchFamily="34" charset="-120"/>
                <a:ea typeface="微軟正黑體" panose="020B0604030504040204" pitchFamily="34" charset="-120"/>
              </a:rPr>
              <a:t>350</a:t>
            </a:r>
            <a:r>
              <a:rPr lang="zh-TW" altLang="zh-TW" sz="2000" dirty="0">
                <a:latin typeface="微軟正黑體" panose="020B0604030504040204" pitchFamily="34" charset="-120"/>
                <a:ea typeface="微軟正黑體" panose="020B0604030504040204" pitchFamily="34" charset="-120"/>
              </a:rPr>
              <a:t>萬元）及</a:t>
            </a:r>
            <a:r>
              <a:rPr lang="en-US" altLang="zh-TW" sz="2000" dirty="0">
                <a:latin typeface="微軟正黑體" panose="020B0604030504040204" pitchFamily="34" charset="-120"/>
                <a:ea typeface="微軟正黑體" panose="020B0604030504040204" pitchFamily="34" charset="-120"/>
              </a:rPr>
              <a:t>60</a:t>
            </a:r>
            <a:r>
              <a:rPr lang="zh-TW" altLang="zh-TW" sz="2000" dirty="0">
                <a:latin typeface="微軟正黑體" panose="020B0604030504040204" pitchFamily="34" charset="-120"/>
                <a:ea typeface="微軟正黑體" panose="020B0604030504040204" pitchFamily="34" charset="-120"/>
              </a:rPr>
              <a:t>萬元。</a:t>
            </a:r>
          </a:p>
          <a:p>
            <a:pPr hangingPunct="0">
              <a:lnSpc>
                <a:spcPct val="150000"/>
              </a:lnSpc>
            </a:pPr>
            <a:r>
              <a:rPr lang="zh-TW" altLang="zh-TW" sz="2000" dirty="0">
                <a:latin typeface="微軟正黑體" panose="020B0604030504040204" pitchFamily="34" charset="-120"/>
                <a:ea typeface="微軟正黑體" panose="020B0604030504040204" pitchFamily="34" charset="-120"/>
              </a:rPr>
              <a:t>丙因先前申請核發路證遭拒，為順利取得路證，與丁共同透過調解委員會主席戊，向鄉長己就其核發路證之職務行為交付賄賂，戊己亦予收受</a:t>
            </a:r>
            <a:r>
              <a:rPr lang="en-US" altLang="zh-TW" sz="2000" dirty="0">
                <a:latin typeface="微軟正黑體" panose="020B0604030504040204" pitchFamily="34" charset="-120"/>
                <a:ea typeface="微軟正黑體" panose="020B0604030504040204" pitchFamily="34" charset="-120"/>
              </a:rPr>
              <a:t>50</a:t>
            </a:r>
            <a:r>
              <a:rPr lang="zh-TW" altLang="zh-TW" sz="2000" dirty="0">
                <a:latin typeface="微軟正黑體" panose="020B0604030504040204" pitchFamily="34" charset="-120"/>
                <a:ea typeface="微軟正黑體" panose="020B0604030504040204" pitchFamily="34" charset="-120"/>
              </a:rPr>
              <a:t>萬元及</a:t>
            </a:r>
            <a:r>
              <a:rPr lang="en-US" altLang="zh-TW" sz="2000" dirty="0">
                <a:latin typeface="微軟正黑體" panose="020B0604030504040204" pitchFamily="34" charset="-120"/>
                <a:ea typeface="微軟正黑體" panose="020B0604030504040204" pitchFamily="34" charset="-120"/>
              </a:rPr>
              <a:t>283</a:t>
            </a:r>
            <a:r>
              <a:rPr lang="zh-TW" altLang="zh-TW" sz="2000" dirty="0">
                <a:latin typeface="微軟正黑體" panose="020B0604030504040204" pitchFamily="34" charset="-120"/>
                <a:ea typeface="微軟正黑體" panose="020B0604030504040204" pitchFamily="34" charset="-120"/>
              </a:rPr>
              <a:t>萬元之賄款，己則依約同意核發路證。</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D093639A-A117-435E-8765-DC05C49AAF2B}"/>
              </a:ext>
            </a:extLst>
          </p:cNvPr>
          <p:cNvPicPr/>
          <p:nvPr/>
        </p:nvPicPr>
        <p:blipFill>
          <a:blip r:embed="rId2">
            <a:extLst>
              <a:ext uri="{28A0092B-C50C-407E-A947-70E740481C1C}">
                <a14:useLocalDpi xmlns:a14="http://schemas.microsoft.com/office/drawing/2010/main" val="0"/>
              </a:ext>
            </a:extLst>
          </a:blip>
          <a:stretch>
            <a:fillRect/>
          </a:stretch>
        </p:blipFill>
        <p:spPr>
          <a:xfrm>
            <a:off x="2267744" y="523501"/>
            <a:ext cx="5570017" cy="2512653"/>
          </a:xfrm>
          <a:prstGeom prst="rect">
            <a:avLst/>
          </a:prstGeom>
        </p:spPr>
      </p:pic>
      <p:pic>
        <p:nvPicPr>
          <p:cNvPr id="8" name="圖片 7">
            <a:extLst>
              <a:ext uri="{FF2B5EF4-FFF2-40B4-BE49-F238E27FC236}">
                <a16:creationId xmlns:a16="http://schemas.microsoft.com/office/drawing/2014/main" id="{08145CE4-1373-4E50-807F-6BD433BA7C5E}"/>
              </a:ext>
            </a:extLst>
          </p:cNvPr>
          <p:cNvPicPr/>
          <p:nvPr/>
        </p:nvPicPr>
        <p:blipFill>
          <a:blip r:embed="rId3">
            <a:extLst>
              <a:ext uri="{28A0092B-C50C-407E-A947-70E740481C1C}">
                <a14:useLocalDpi xmlns:a14="http://schemas.microsoft.com/office/drawing/2010/main" val="0"/>
              </a:ext>
            </a:extLst>
          </a:blip>
          <a:stretch>
            <a:fillRect/>
          </a:stretch>
        </p:blipFill>
        <p:spPr>
          <a:xfrm>
            <a:off x="1183420" y="3540000"/>
            <a:ext cx="5980868" cy="2794499"/>
          </a:xfrm>
          <a:prstGeom prst="rect">
            <a:avLst/>
          </a:prstGeom>
        </p:spPr>
      </p:pic>
      <p:pic>
        <p:nvPicPr>
          <p:cNvPr id="9" name="圖片 8" descr="集團.png">
            <a:extLst>
              <a:ext uri="{FF2B5EF4-FFF2-40B4-BE49-F238E27FC236}">
                <a16:creationId xmlns:a16="http://schemas.microsoft.com/office/drawing/2014/main" id="{AB08CBBD-F66D-401D-85D2-54AE3E989941}"/>
              </a:ext>
            </a:extLst>
          </p:cNvPr>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9552" y="1540919"/>
            <a:ext cx="2452476" cy="1991658"/>
          </a:xfrm>
          <a:prstGeom prst="rect">
            <a:avLst/>
          </a:prstGeom>
        </p:spPr>
      </p:pic>
      <p:pic>
        <p:nvPicPr>
          <p:cNvPr id="10" name="圖片 9">
            <a:extLst>
              <a:ext uri="{FF2B5EF4-FFF2-40B4-BE49-F238E27FC236}">
                <a16:creationId xmlns:a16="http://schemas.microsoft.com/office/drawing/2014/main" id="{D3A27086-2AA6-488E-A419-24F3E895F9DE}"/>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6975458" y="4767974"/>
            <a:ext cx="1288415" cy="143954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26368" y="404664"/>
            <a:ext cx="8291264" cy="5361459"/>
          </a:xfrm>
        </p:spPr>
        <p:txBody>
          <a:bodyPr>
            <a:noAutofit/>
          </a:bodyPr>
          <a:lstStyle/>
          <a:p>
            <a:pPr marL="0" indent="0" hangingPunct="0">
              <a:lnSpc>
                <a:spcPct val="150000"/>
              </a:lnSpc>
              <a:buNone/>
            </a:pPr>
            <a:r>
              <a:rPr lang="zh-TW" altLang="zh-TW" sz="2000" dirty="0">
                <a:latin typeface="微軟正黑體" panose="020B0604030504040204" pitchFamily="34" charset="-120"/>
                <a:ea typeface="微軟正黑體" panose="020B0604030504040204" pitchFamily="34" charset="-120"/>
              </a:rPr>
              <a:t>本案經法院審理：</a:t>
            </a:r>
          </a:p>
          <a:p>
            <a:pPr lvl="0" hangingPunct="0">
              <a:lnSpc>
                <a:spcPct val="150000"/>
              </a:lnSpc>
            </a:pPr>
            <a:r>
              <a:rPr lang="zh-TW" altLang="zh-TW" sz="2000" dirty="0">
                <a:latin typeface="微軟正黑體" panose="020B0604030504040204" pitchFamily="34" charset="-120"/>
                <a:ea typeface="微軟正黑體" panose="020B0604030504040204" pitchFamily="34" charset="-120"/>
              </a:rPr>
              <a:t>甲因犯多個藉勢藉端勒索財物罪，各判處有期徒刑</a:t>
            </a:r>
            <a:r>
              <a:rPr lang="en-US" altLang="zh-TW" sz="2000" dirty="0">
                <a:latin typeface="微軟正黑體" panose="020B0604030504040204" pitchFamily="34" charset="-120"/>
                <a:ea typeface="微軟正黑體" panose="020B0604030504040204" pitchFamily="34" charset="-120"/>
              </a:rPr>
              <a:t>5</a:t>
            </a:r>
            <a:r>
              <a:rPr lang="zh-TW" altLang="zh-TW"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4</a:t>
            </a:r>
            <a:r>
              <a:rPr lang="zh-TW" altLang="zh-TW" sz="2000" dirty="0">
                <a:latin typeface="微軟正黑體" panose="020B0604030504040204" pitchFamily="34" charset="-120"/>
                <a:ea typeface="微軟正黑體" panose="020B0604030504040204" pitchFamily="34" charset="-120"/>
              </a:rPr>
              <a:t>月至</a:t>
            </a:r>
            <a:r>
              <a:rPr lang="en-US" altLang="zh-TW" sz="2000" dirty="0">
                <a:latin typeface="微軟正黑體" panose="020B0604030504040204" pitchFamily="34" charset="-120"/>
                <a:ea typeface="微軟正黑體" panose="020B0604030504040204" pitchFamily="34" charset="-120"/>
              </a:rPr>
              <a:t>6</a:t>
            </a:r>
            <a:r>
              <a:rPr lang="zh-TW" altLang="zh-TW"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6</a:t>
            </a:r>
            <a:r>
              <a:rPr lang="zh-TW" altLang="zh-TW" sz="2000" dirty="0">
                <a:latin typeface="微軟正黑體" panose="020B0604030504040204" pitchFamily="34" charset="-120"/>
                <a:ea typeface="微軟正黑體" panose="020B0604030504040204" pitchFamily="34" charset="-120"/>
              </a:rPr>
              <a:t>月，禠奪公權</a:t>
            </a:r>
            <a:r>
              <a:rPr lang="en-US" altLang="zh-TW" sz="2000" dirty="0">
                <a:latin typeface="微軟正黑體" panose="020B0604030504040204" pitchFamily="34" charset="-120"/>
                <a:ea typeface="微軟正黑體" panose="020B0604030504040204" pitchFamily="34" charset="-120"/>
              </a:rPr>
              <a:t>5</a:t>
            </a:r>
            <a:r>
              <a:rPr lang="zh-TW" altLang="zh-TW" sz="2000" dirty="0">
                <a:latin typeface="微軟正黑體" panose="020B0604030504040204" pitchFamily="34" charset="-120"/>
                <a:ea typeface="微軟正黑體" panose="020B0604030504040204" pitchFamily="34" charset="-120"/>
              </a:rPr>
              <a:t>年至</a:t>
            </a:r>
            <a:r>
              <a:rPr lang="en-US" altLang="zh-TW" sz="2000" dirty="0">
                <a:latin typeface="微軟正黑體" panose="020B0604030504040204" pitchFamily="34" charset="-120"/>
                <a:ea typeface="微軟正黑體" panose="020B0604030504040204" pitchFamily="34" charset="-120"/>
              </a:rPr>
              <a:t>6</a:t>
            </a:r>
            <a:r>
              <a:rPr lang="zh-TW" altLang="zh-TW" sz="2000" dirty="0">
                <a:latin typeface="微軟正黑體" panose="020B0604030504040204" pitchFamily="34" charset="-120"/>
                <a:ea typeface="微軟正黑體" panose="020B0604030504040204" pitchFamily="34" charset="-120"/>
              </a:rPr>
              <a:t>年，犯罪所得</a:t>
            </a:r>
            <a:r>
              <a:rPr lang="en-US" altLang="zh-TW" sz="2000" dirty="0">
                <a:latin typeface="微軟正黑體" panose="020B0604030504040204" pitchFamily="34" charset="-120"/>
                <a:ea typeface="微軟正黑體" panose="020B0604030504040204" pitchFamily="34" charset="-120"/>
              </a:rPr>
              <a:t>660</a:t>
            </a:r>
            <a:r>
              <a:rPr lang="zh-TW" altLang="zh-TW" sz="2000" dirty="0">
                <a:latin typeface="微軟正黑體" panose="020B0604030504040204" pitchFamily="34" charset="-120"/>
                <a:ea typeface="微軟正黑體" panose="020B0604030504040204" pitchFamily="34" charset="-120"/>
              </a:rPr>
              <a:t>萬元沒收。</a:t>
            </a:r>
          </a:p>
          <a:p>
            <a:pPr lvl="0" hangingPunct="0">
              <a:lnSpc>
                <a:spcPct val="150000"/>
              </a:lnSpc>
            </a:pPr>
            <a:r>
              <a:rPr lang="zh-TW" altLang="zh-TW" sz="2000" dirty="0">
                <a:latin typeface="微軟正黑體" panose="020B0604030504040204" pitchFamily="34" charset="-120"/>
                <a:ea typeface="微軟正黑體" panose="020B0604030504040204" pitchFamily="34" charset="-120"/>
              </a:rPr>
              <a:t>乙與甲共犯多個藉勢藉端勒索財物罪，各判處有期徒刑</a:t>
            </a:r>
            <a:r>
              <a:rPr lang="en-US" altLang="zh-TW" sz="2000" dirty="0">
                <a:latin typeface="微軟正黑體" panose="020B0604030504040204" pitchFamily="34" charset="-120"/>
                <a:ea typeface="微軟正黑體" panose="020B0604030504040204" pitchFamily="34" charset="-120"/>
              </a:rPr>
              <a:t>3</a:t>
            </a:r>
            <a:r>
              <a:rPr lang="zh-TW" altLang="zh-TW"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2</a:t>
            </a:r>
            <a:r>
              <a:rPr lang="zh-TW" altLang="zh-TW" sz="2000" dirty="0">
                <a:latin typeface="微軟正黑體" panose="020B0604030504040204" pitchFamily="34" charset="-120"/>
                <a:ea typeface="微軟正黑體" panose="020B0604030504040204" pitchFamily="34" charset="-120"/>
              </a:rPr>
              <a:t>月至</a:t>
            </a:r>
            <a:r>
              <a:rPr lang="en-US" altLang="zh-TW" sz="2000" dirty="0">
                <a:latin typeface="微軟正黑體" panose="020B0604030504040204" pitchFamily="34" charset="-120"/>
                <a:ea typeface="微軟正黑體" panose="020B0604030504040204" pitchFamily="34" charset="-120"/>
              </a:rPr>
              <a:t>4</a:t>
            </a:r>
            <a:r>
              <a:rPr lang="zh-TW" altLang="zh-TW" sz="2000" dirty="0">
                <a:latin typeface="微軟正黑體" panose="020B0604030504040204" pitchFamily="34" charset="-120"/>
                <a:ea typeface="微軟正黑體" panose="020B0604030504040204" pitchFamily="34" charset="-120"/>
              </a:rPr>
              <a:t>年，禠奪公權</a:t>
            </a:r>
            <a:r>
              <a:rPr lang="en-US" altLang="zh-TW" sz="2000" dirty="0">
                <a:latin typeface="微軟正黑體" panose="020B0604030504040204" pitchFamily="34" charset="-120"/>
                <a:ea typeface="微軟正黑體" panose="020B0604030504040204" pitchFamily="34" charset="-120"/>
              </a:rPr>
              <a:t>3</a:t>
            </a:r>
            <a:r>
              <a:rPr lang="zh-TW" altLang="zh-TW" sz="2000" dirty="0">
                <a:latin typeface="微軟正黑體" panose="020B0604030504040204" pitchFamily="34" charset="-120"/>
                <a:ea typeface="微軟正黑體" panose="020B0604030504040204" pitchFamily="34" charset="-120"/>
              </a:rPr>
              <a:t>年至</a:t>
            </a:r>
            <a:r>
              <a:rPr lang="en-US" altLang="zh-TW" sz="2000" dirty="0">
                <a:latin typeface="微軟正黑體" panose="020B0604030504040204" pitchFamily="34" charset="-120"/>
                <a:ea typeface="微軟正黑體" panose="020B0604030504040204" pitchFamily="34" charset="-120"/>
              </a:rPr>
              <a:t>4</a:t>
            </a:r>
            <a:r>
              <a:rPr lang="zh-TW" altLang="zh-TW" sz="2000" dirty="0">
                <a:latin typeface="微軟正黑體" panose="020B0604030504040204" pitchFamily="34" charset="-120"/>
                <a:ea typeface="微軟正黑體" panose="020B0604030504040204" pitchFamily="34" charset="-120"/>
              </a:rPr>
              <a:t>年，犯罪所得 </a:t>
            </a:r>
            <a:r>
              <a:rPr lang="en-US" altLang="zh-TW" sz="2000" dirty="0">
                <a:latin typeface="微軟正黑體" panose="020B0604030504040204" pitchFamily="34" charset="-120"/>
                <a:ea typeface="微軟正黑體" panose="020B0604030504040204" pitchFamily="34" charset="-120"/>
              </a:rPr>
              <a:t>555</a:t>
            </a:r>
            <a:r>
              <a:rPr lang="zh-TW" altLang="zh-TW" sz="2000" dirty="0">
                <a:latin typeface="微軟正黑體" panose="020B0604030504040204" pitchFamily="34" charset="-120"/>
                <a:ea typeface="微軟正黑體" panose="020B0604030504040204" pitchFamily="34" charset="-120"/>
              </a:rPr>
              <a:t>萬元沒收。</a:t>
            </a:r>
          </a:p>
          <a:p>
            <a:pPr lvl="0" hangingPunct="0">
              <a:lnSpc>
                <a:spcPct val="150000"/>
              </a:lnSpc>
            </a:pPr>
            <a:r>
              <a:rPr lang="zh-TW" altLang="zh-TW" sz="2000" dirty="0">
                <a:latin typeface="微軟正黑體" panose="020B0604030504040204" pitchFamily="34" charset="-120"/>
                <a:ea typeface="微軟正黑體" panose="020B0604030504040204" pitchFamily="34" charset="-120"/>
              </a:rPr>
              <a:t>丙與丁共同犯不違背職務行賄罪，分別判處有期徒刑</a:t>
            </a:r>
            <a:r>
              <a:rPr lang="en-US" altLang="zh-TW" sz="2000" dirty="0">
                <a:latin typeface="微軟正黑體" panose="020B0604030504040204" pitchFamily="34" charset="-120"/>
                <a:ea typeface="微軟正黑體" panose="020B0604030504040204" pitchFamily="34" charset="-120"/>
              </a:rPr>
              <a:t>6</a:t>
            </a:r>
            <a:r>
              <a:rPr lang="zh-TW" altLang="zh-TW" sz="2000" dirty="0">
                <a:latin typeface="微軟正黑體" panose="020B0604030504040204" pitchFamily="34" charset="-120"/>
                <a:ea typeface="微軟正黑體" panose="020B0604030504040204" pitchFamily="34" charset="-120"/>
              </a:rPr>
              <a:t>月與</a:t>
            </a:r>
            <a:r>
              <a:rPr lang="en-US" altLang="zh-TW" sz="2000" dirty="0">
                <a:latin typeface="微軟正黑體" panose="020B0604030504040204" pitchFamily="34" charset="-120"/>
                <a:ea typeface="微軟正黑體" panose="020B0604030504040204" pitchFamily="34" charset="-120"/>
              </a:rPr>
              <a:t>4</a:t>
            </a:r>
            <a:r>
              <a:rPr lang="zh-TW" altLang="zh-TW" sz="2000" dirty="0">
                <a:latin typeface="微軟正黑體" panose="020B0604030504040204" pitchFamily="34" charset="-120"/>
                <a:ea typeface="微軟正黑體" panose="020B0604030504040204" pitchFamily="34" charset="-120"/>
              </a:rPr>
              <a:t>月。</a:t>
            </a:r>
          </a:p>
          <a:p>
            <a:pPr lvl="0" hangingPunct="0">
              <a:lnSpc>
                <a:spcPct val="150000"/>
              </a:lnSpc>
            </a:pPr>
            <a:r>
              <a:rPr lang="zh-TW" altLang="zh-TW" sz="2000" dirty="0">
                <a:latin typeface="微軟正黑體" panose="020B0604030504040204" pitchFamily="34" charset="-120"/>
                <a:ea typeface="微軟正黑體" panose="020B0604030504040204" pitchFamily="34" charset="-120"/>
              </a:rPr>
              <a:t>戊雖非公務員，但與公務員己共犯不違背職務受賄罪，判處有期徒刑</a:t>
            </a:r>
            <a:r>
              <a:rPr lang="en-US" altLang="zh-TW" sz="2000" dirty="0">
                <a:latin typeface="微軟正黑體" panose="020B0604030504040204" pitchFamily="34" charset="-120"/>
                <a:ea typeface="微軟正黑體" panose="020B0604030504040204" pitchFamily="34" charset="-120"/>
              </a:rPr>
              <a:t>1</a:t>
            </a:r>
            <a:r>
              <a:rPr lang="zh-TW" altLang="zh-TW"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6</a:t>
            </a:r>
            <a:r>
              <a:rPr lang="zh-TW" altLang="zh-TW" sz="2000" dirty="0">
                <a:latin typeface="微軟正黑體" panose="020B0604030504040204" pitchFamily="34" charset="-120"/>
                <a:ea typeface="微軟正黑體" panose="020B0604030504040204" pitchFamily="34" charset="-120"/>
              </a:rPr>
              <a:t>月，褫奪公權</a:t>
            </a:r>
            <a:r>
              <a:rPr lang="en-US" altLang="zh-TW" sz="2000" dirty="0">
                <a:latin typeface="微軟正黑體" panose="020B0604030504040204" pitchFamily="34" charset="-120"/>
                <a:ea typeface="微軟正黑體" panose="020B0604030504040204" pitchFamily="34" charset="-120"/>
              </a:rPr>
              <a:t>1</a:t>
            </a:r>
            <a:r>
              <a:rPr lang="zh-TW" altLang="zh-TW" sz="2000" dirty="0">
                <a:latin typeface="微軟正黑體" panose="020B0604030504040204" pitchFamily="34" charset="-120"/>
                <a:ea typeface="微軟正黑體" panose="020B0604030504040204" pitchFamily="34" charset="-120"/>
              </a:rPr>
              <a:t>年，犯罪所得</a:t>
            </a:r>
            <a:r>
              <a:rPr lang="en-US" altLang="zh-TW" sz="2000" dirty="0">
                <a:latin typeface="微軟正黑體" panose="020B0604030504040204" pitchFamily="34" charset="-120"/>
                <a:ea typeface="微軟正黑體" panose="020B0604030504040204" pitchFamily="34" charset="-120"/>
              </a:rPr>
              <a:t>34</a:t>
            </a:r>
            <a:r>
              <a:rPr lang="zh-TW" altLang="zh-TW" sz="2000" dirty="0">
                <a:latin typeface="微軟正黑體" panose="020B0604030504040204" pitchFamily="34" charset="-120"/>
                <a:ea typeface="微軟正黑體" panose="020B0604030504040204" pitchFamily="34" charset="-120"/>
              </a:rPr>
              <a:t>萬元沒收。</a:t>
            </a:r>
          </a:p>
          <a:p>
            <a:pPr lvl="0" hangingPunct="0">
              <a:lnSpc>
                <a:spcPct val="150000"/>
              </a:lnSpc>
            </a:pPr>
            <a:r>
              <a:rPr lang="zh-TW" altLang="zh-TW" sz="2000" dirty="0">
                <a:latin typeface="微軟正黑體" panose="020B0604030504040204" pitchFamily="34" charset="-120"/>
                <a:ea typeface="微軟正黑體" panose="020B0604030504040204" pitchFamily="34" charset="-120"/>
              </a:rPr>
              <a:t>己犯不違背職務受賄罪，判處有期徒刑</a:t>
            </a:r>
            <a:r>
              <a:rPr lang="en-US" altLang="zh-TW" sz="2000" dirty="0">
                <a:latin typeface="微軟正黑體" panose="020B0604030504040204" pitchFamily="34" charset="-120"/>
                <a:ea typeface="微軟正黑體" panose="020B0604030504040204" pitchFamily="34" charset="-120"/>
              </a:rPr>
              <a:t>4</a:t>
            </a:r>
            <a:r>
              <a:rPr lang="zh-TW" altLang="zh-TW"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6</a:t>
            </a:r>
            <a:r>
              <a:rPr lang="zh-TW" altLang="zh-TW" sz="2000" dirty="0">
                <a:latin typeface="微軟正黑體" panose="020B0604030504040204" pitchFamily="34" charset="-120"/>
                <a:ea typeface="微軟正黑體" panose="020B0604030504040204" pitchFamily="34" charset="-120"/>
              </a:rPr>
              <a:t>月，禠奪公權</a:t>
            </a:r>
            <a:r>
              <a:rPr lang="en-US" altLang="zh-TW" sz="2000" dirty="0">
                <a:latin typeface="微軟正黑體" panose="020B0604030504040204" pitchFamily="34" charset="-120"/>
                <a:ea typeface="微軟正黑體" panose="020B0604030504040204" pitchFamily="34" charset="-120"/>
              </a:rPr>
              <a:t>6</a:t>
            </a:r>
            <a:r>
              <a:rPr lang="zh-TW" altLang="zh-TW" sz="2000" dirty="0">
                <a:latin typeface="微軟正黑體" panose="020B0604030504040204" pitchFamily="34" charset="-120"/>
                <a:ea typeface="微軟正黑體" panose="020B0604030504040204" pitchFamily="34" charset="-120"/>
              </a:rPr>
              <a:t>年，犯罪所得</a:t>
            </a:r>
            <a:r>
              <a:rPr lang="en-US" altLang="zh-TW" sz="2000" dirty="0">
                <a:latin typeface="微軟正黑體" panose="020B0604030504040204" pitchFamily="34" charset="-120"/>
                <a:ea typeface="微軟正黑體" panose="020B0604030504040204" pitchFamily="34" charset="-120"/>
              </a:rPr>
              <a:t>303</a:t>
            </a:r>
            <a:r>
              <a:rPr lang="zh-TW" altLang="zh-TW" sz="2000" dirty="0">
                <a:latin typeface="微軟正黑體" panose="020B0604030504040204" pitchFamily="34" charset="-120"/>
                <a:ea typeface="微軟正黑體" panose="020B0604030504040204" pitchFamily="34" charset="-120"/>
              </a:rPr>
              <a:t>萬元沒收。</a:t>
            </a:r>
          </a:p>
          <a:p>
            <a:pPr lvl="0" hangingPunct="0">
              <a:lnSpc>
                <a:spcPct val="150000"/>
              </a:lnSpc>
            </a:pPr>
            <a:r>
              <a:rPr lang="zh-TW" altLang="zh-TW" sz="2000" dirty="0">
                <a:latin typeface="微軟正黑體" panose="020B0604030504040204" pitchFamily="34" charset="-120"/>
                <a:ea typeface="微軟正黑體" panose="020B0604030504040204" pitchFamily="34" charset="-120"/>
              </a:rPr>
              <a:t>庚犯兩個恐嚇取財罪，各判處有期徒刑</a:t>
            </a:r>
            <a:r>
              <a:rPr lang="en-US" altLang="zh-TW" sz="2000" dirty="0">
                <a:latin typeface="微軟正黑體" panose="020B0604030504040204" pitchFamily="34" charset="-120"/>
                <a:ea typeface="微軟正黑體" panose="020B0604030504040204" pitchFamily="34" charset="-120"/>
              </a:rPr>
              <a:t>1</a:t>
            </a:r>
            <a:r>
              <a:rPr lang="zh-TW" altLang="zh-TW"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2</a:t>
            </a:r>
            <a:r>
              <a:rPr lang="zh-TW" altLang="zh-TW" sz="2000" dirty="0">
                <a:latin typeface="微軟正黑體" panose="020B0604030504040204" pitchFamily="34" charset="-120"/>
                <a:ea typeface="微軟正黑體" panose="020B0604030504040204" pitchFamily="34" charset="-120"/>
              </a:rPr>
              <a:t>月至</a:t>
            </a:r>
            <a:r>
              <a:rPr lang="en-US" altLang="zh-TW" sz="2000" dirty="0">
                <a:latin typeface="微軟正黑體" panose="020B0604030504040204" pitchFamily="34" charset="-120"/>
                <a:ea typeface="微軟正黑體" panose="020B0604030504040204" pitchFamily="34" charset="-120"/>
              </a:rPr>
              <a:t>2</a:t>
            </a:r>
            <a:r>
              <a:rPr lang="zh-TW" altLang="zh-TW"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2</a:t>
            </a:r>
            <a:r>
              <a:rPr lang="zh-TW" altLang="zh-TW" sz="2000" dirty="0">
                <a:latin typeface="微軟正黑體" panose="020B0604030504040204" pitchFamily="34" charset="-120"/>
                <a:ea typeface="微軟正黑體" panose="020B0604030504040204" pitchFamily="34" charset="-120"/>
              </a:rPr>
              <a:t>月，犯罪所得</a:t>
            </a:r>
            <a:r>
              <a:rPr lang="en-US" altLang="zh-TW" sz="2000" dirty="0">
                <a:latin typeface="微軟正黑體" panose="020B0604030504040204" pitchFamily="34" charset="-120"/>
                <a:ea typeface="微軟正黑體" panose="020B0604030504040204" pitchFamily="34" charset="-120"/>
              </a:rPr>
              <a:t>900</a:t>
            </a:r>
            <a:r>
              <a:rPr lang="zh-TW" altLang="zh-TW" sz="2000" dirty="0">
                <a:latin typeface="微軟正黑體" panose="020B0604030504040204" pitchFamily="34" charset="-120"/>
                <a:ea typeface="微軟正黑體" panose="020B0604030504040204" pitchFamily="34" charset="-120"/>
              </a:rPr>
              <a:t>萬元沒收。</a:t>
            </a:r>
          </a:p>
        </p:txBody>
      </p:sp>
    </p:spTree>
    <p:extLst>
      <p:ext uri="{BB962C8B-B14F-4D97-AF65-F5344CB8AC3E}">
        <p14:creationId xmlns:p14="http://schemas.microsoft.com/office/powerpoint/2010/main" val="3517924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9552" y="332656"/>
            <a:ext cx="8229600" cy="6264696"/>
          </a:xfrm>
        </p:spPr>
        <p:txBody>
          <a:bodyPr>
            <a:normAutofit fontScale="85000" lnSpcReduction="20000"/>
          </a:bodyPr>
          <a:lstStyle/>
          <a:p>
            <a:pPr hangingPunct="0">
              <a:lnSpc>
                <a:spcPct val="170000"/>
              </a:lnSpc>
            </a:pPr>
            <a:r>
              <a:rPr lang="zh-TW" altLang="zh-TW" sz="2200" b="1" dirty="0">
                <a:solidFill>
                  <a:srgbClr val="0070C0"/>
                </a:solidFill>
                <a:latin typeface="微軟正黑體" panose="020B0604030504040204" pitchFamily="34" charset="-120"/>
                <a:ea typeface="微軟正黑體" panose="020B0604030504040204" pitchFamily="34" charset="-120"/>
              </a:rPr>
              <a:t>違反法令規範</a:t>
            </a:r>
          </a:p>
          <a:p>
            <a:pPr marL="534988" indent="-174625" hangingPunct="0">
              <a:lnSpc>
                <a:spcPct val="170000"/>
              </a:lnSpc>
              <a:buNone/>
            </a:pPr>
            <a:r>
              <a:rPr lang="en-US" altLang="zh-TW" sz="2200" dirty="0">
                <a:latin typeface="微軟正黑體" panose="020B0604030504040204" pitchFamily="34" charset="-120"/>
                <a:ea typeface="微軟正黑體" panose="020B0604030504040204" pitchFamily="34" charset="-120"/>
              </a:rPr>
              <a:t>1.</a:t>
            </a:r>
            <a:r>
              <a:rPr lang="zh-TW" altLang="zh-TW" sz="2200" dirty="0">
                <a:latin typeface="微軟正黑體" panose="020B0604030504040204" pitchFamily="34" charset="-120"/>
                <a:ea typeface="微軟正黑體" panose="020B0604030504040204" pitchFamily="34" charset="-120"/>
              </a:rPr>
              <a:t>貪污治罪條例第</a:t>
            </a:r>
            <a:r>
              <a:rPr lang="en-US" altLang="zh-TW" sz="2200" dirty="0">
                <a:latin typeface="微軟正黑體" panose="020B0604030504040204" pitchFamily="34" charset="-120"/>
                <a:ea typeface="微軟正黑體" panose="020B0604030504040204" pitchFamily="34" charset="-120"/>
              </a:rPr>
              <a:t>4</a:t>
            </a:r>
            <a:r>
              <a:rPr lang="zh-TW" altLang="zh-TW" sz="2200" dirty="0">
                <a:latin typeface="微軟正黑體" panose="020B0604030504040204" pitchFamily="34" charset="-120"/>
                <a:ea typeface="微軟正黑體" panose="020B0604030504040204" pitchFamily="34" charset="-120"/>
              </a:rPr>
              <a:t>條第</a:t>
            </a:r>
            <a:r>
              <a:rPr lang="en-US" altLang="zh-TW" sz="2200" dirty="0">
                <a:latin typeface="微軟正黑體" panose="020B0604030504040204" pitchFamily="34" charset="-120"/>
                <a:ea typeface="微軟正黑體" panose="020B0604030504040204" pitchFamily="34" charset="-120"/>
              </a:rPr>
              <a:t>1</a:t>
            </a:r>
            <a:r>
              <a:rPr lang="zh-TW" altLang="zh-TW" sz="2200" dirty="0">
                <a:latin typeface="微軟正黑體" panose="020B0604030504040204" pitchFamily="34" charset="-120"/>
                <a:ea typeface="微軟正黑體" panose="020B0604030504040204" pitchFamily="34" charset="-120"/>
              </a:rPr>
              <a:t>項第</a:t>
            </a:r>
            <a:r>
              <a:rPr lang="en-US" altLang="zh-TW" sz="2200" dirty="0">
                <a:latin typeface="微軟正黑體" panose="020B0604030504040204" pitchFamily="34" charset="-120"/>
                <a:ea typeface="微軟正黑體" panose="020B0604030504040204" pitchFamily="34" charset="-120"/>
              </a:rPr>
              <a:t>2</a:t>
            </a:r>
            <a:r>
              <a:rPr lang="zh-TW" altLang="zh-TW" sz="2200" dirty="0">
                <a:latin typeface="微軟正黑體" panose="020B0604030504040204" pitchFamily="34" charset="-120"/>
                <a:ea typeface="微軟正黑體" panose="020B0604030504040204" pitchFamily="34" charset="-120"/>
              </a:rPr>
              <a:t>款（藉勢藉端勒索財物罪）。</a:t>
            </a:r>
            <a:endParaRPr lang="en-US" altLang="zh-TW" sz="2200" dirty="0">
              <a:latin typeface="微軟正黑體" panose="020B0604030504040204" pitchFamily="34" charset="-120"/>
              <a:ea typeface="微軟正黑體" panose="020B0604030504040204" pitchFamily="34" charset="-120"/>
            </a:endParaRPr>
          </a:p>
          <a:p>
            <a:pPr marL="534988" indent="-174625" hangingPunct="0">
              <a:lnSpc>
                <a:spcPct val="170000"/>
              </a:lnSpc>
              <a:buNone/>
            </a:pPr>
            <a:r>
              <a:rPr lang="en-US" altLang="zh-TW" sz="2200" dirty="0">
                <a:latin typeface="微軟正黑體" panose="020B0604030504040204" pitchFamily="34" charset="-120"/>
                <a:ea typeface="微軟正黑體" panose="020B0604030504040204" pitchFamily="34" charset="-120"/>
              </a:rPr>
              <a:t>2.</a:t>
            </a:r>
            <a:r>
              <a:rPr lang="zh-TW" altLang="zh-TW" sz="2200" dirty="0">
                <a:latin typeface="微軟正黑體" panose="020B0604030504040204" pitchFamily="34" charset="-120"/>
                <a:ea typeface="微軟正黑體" panose="020B0604030504040204" pitchFamily="34" charset="-120"/>
              </a:rPr>
              <a:t>貪污治罪條例第</a:t>
            </a:r>
            <a:r>
              <a:rPr lang="en-US" altLang="zh-TW" sz="2200" dirty="0">
                <a:latin typeface="微軟正黑體" panose="020B0604030504040204" pitchFamily="34" charset="-120"/>
                <a:ea typeface="微軟正黑體" panose="020B0604030504040204" pitchFamily="34" charset="-120"/>
              </a:rPr>
              <a:t>5</a:t>
            </a:r>
            <a:r>
              <a:rPr lang="zh-TW" altLang="zh-TW" sz="2200" dirty="0">
                <a:latin typeface="微軟正黑體" panose="020B0604030504040204" pitchFamily="34" charset="-120"/>
                <a:ea typeface="微軟正黑體" panose="020B0604030504040204" pitchFamily="34" charset="-120"/>
              </a:rPr>
              <a:t>條第</a:t>
            </a:r>
            <a:r>
              <a:rPr lang="en-US" altLang="zh-TW" sz="2200" dirty="0">
                <a:latin typeface="微軟正黑體" panose="020B0604030504040204" pitchFamily="34" charset="-120"/>
                <a:ea typeface="微軟正黑體" panose="020B0604030504040204" pitchFamily="34" charset="-120"/>
              </a:rPr>
              <a:t>1</a:t>
            </a:r>
            <a:r>
              <a:rPr lang="zh-TW" altLang="zh-TW" sz="2200" dirty="0">
                <a:latin typeface="微軟正黑體" panose="020B0604030504040204" pitchFamily="34" charset="-120"/>
                <a:ea typeface="微軟正黑體" panose="020B0604030504040204" pitchFamily="34" charset="-120"/>
              </a:rPr>
              <a:t>項第</a:t>
            </a:r>
            <a:r>
              <a:rPr lang="en-US" altLang="zh-TW" sz="2200" dirty="0">
                <a:latin typeface="微軟正黑體" panose="020B0604030504040204" pitchFamily="34" charset="-120"/>
                <a:ea typeface="微軟正黑體" panose="020B0604030504040204" pitchFamily="34" charset="-120"/>
              </a:rPr>
              <a:t>3</a:t>
            </a:r>
            <a:r>
              <a:rPr lang="zh-TW" altLang="zh-TW" sz="2200" dirty="0">
                <a:latin typeface="微軟正黑體" panose="020B0604030504040204" pitchFamily="34" charset="-120"/>
                <a:ea typeface="微軟正黑體" panose="020B0604030504040204" pitchFamily="34" charset="-120"/>
              </a:rPr>
              <a:t>款（不違背職務受賄罪）。</a:t>
            </a:r>
            <a:endParaRPr lang="en-US" altLang="zh-TW" sz="2200" dirty="0">
              <a:latin typeface="微軟正黑體" panose="020B0604030504040204" pitchFamily="34" charset="-120"/>
              <a:ea typeface="微軟正黑體" panose="020B0604030504040204" pitchFamily="34" charset="-120"/>
            </a:endParaRPr>
          </a:p>
          <a:p>
            <a:pPr marL="534988" indent="-174625" hangingPunct="0">
              <a:lnSpc>
                <a:spcPct val="170000"/>
              </a:lnSpc>
              <a:buNone/>
            </a:pPr>
            <a:r>
              <a:rPr lang="en-US" altLang="zh-TW" sz="2200" dirty="0">
                <a:latin typeface="微軟正黑體" panose="020B0604030504040204" pitchFamily="34" charset="-120"/>
                <a:ea typeface="微軟正黑體" panose="020B0604030504040204" pitchFamily="34" charset="-120"/>
              </a:rPr>
              <a:t>3.</a:t>
            </a:r>
            <a:r>
              <a:rPr lang="zh-TW" altLang="zh-TW" sz="2200" dirty="0">
                <a:latin typeface="微軟正黑體" panose="020B0604030504040204" pitchFamily="34" charset="-120"/>
                <a:ea typeface="微軟正黑體" panose="020B0604030504040204" pitchFamily="34" charset="-120"/>
              </a:rPr>
              <a:t>貪污治罪條例第</a:t>
            </a:r>
            <a:r>
              <a:rPr lang="en-US" altLang="zh-TW" sz="2200" dirty="0">
                <a:latin typeface="微軟正黑體" panose="020B0604030504040204" pitchFamily="34" charset="-120"/>
                <a:ea typeface="微軟正黑體" panose="020B0604030504040204" pitchFamily="34" charset="-120"/>
              </a:rPr>
              <a:t>11</a:t>
            </a:r>
            <a:r>
              <a:rPr lang="zh-TW" altLang="zh-TW" sz="2200" dirty="0">
                <a:latin typeface="微軟正黑體" panose="020B0604030504040204" pitchFamily="34" charset="-120"/>
                <a:ea typeface="微軟正黑體" panose="020B0604030504040204" pitchFamily="34" charset="-120"/>
              </a:rPr>
              <a:t>條第</a:t>
            </a:r>
            <a:r>
              <a:rPr lang="en-US" altLang="zh-TW" sz="2200" dirty="0">
                <a:latin typeface="微軟正黑體" panose="020B0604030504040204" pitchFamily="34" charset="-120"/>
                <a:ea typeface="微軟正黑體" panose="020B0604030504040204" pitchFamily="34" charset="-120"/>
              </a:rPr>
              <a:t>2</a:t>
            </a:r>
            <a:r>
              <a:rPr lang="zh-TW" altLang="zh-TW" sz="2200" dirty="0">
                <a:latin typeface="微軟正黑體" panose="020B0604030504040204" pitchFamily="34" charset="-120"/>
                <a:ea typeface="微軟正黑體" panose="020B0604030504040204" pitchFamily="34" charset="-120"/>
              </a:rPr>
              <a:t>項（不違背職務行賄罪）。</a:t>
            </a:r>
            <a:endParaRPr lang="en-US" altLang="zh-TW" sz="2200" dirty="0">
              <a:latin typeface="微軟正黑體" panose="020B0604030504040204" pitchFamily="34" charset="-120"/>
              <a:ea typeface="微軟正黑體" panose="020B0604030504040204" pitchFamily="34" charset="-120"/>
            </a:endParaRPr>
          </a:p>
          <a:p>
            <a:pPr marL="534988" indent="-174625" hangingPunct="0">
              <a:lnSpc>
                <a:spcPct val="170000"/>
              </a:lnSpc>
              <a:buNone/>
            </a:pPr>
            <a:r>
              <a:rPr lang="en-US" altLang="zh-TW" sz="2200" dirty="0">
                <a:latin typeface="微軟正黑體" panose="020B0604030504040204" pitchFamily="34" charset="-120"/>
                <a:ea typeface="微軟正黑體" panose="020B0604030504040204" pitchFamily="34" charset="-120"/>
              </a:rPr>
              <a:t>4.</a:t>
            </a:r>
            <a:r>
              <a:rPr lang="zh-TW" altLang="zh-TW" sz="2200" dirty="0">
                <a:latin typeface="微軟正黑體" panose="020B0604030504040204" pitchFamily="34" charset="-120"/>
                <a:ea typeface="微軟正黑體" panose="020B0604030504040204" pitchFamily="34" charset="-120"/>
              </a:rPr>
              <a:t>刑法第</a:t>
            </a:r>
            <a:r>
              <a:rPr lang="en-US" altLang="zh-TW" sz="2200" dirty="0">
                <a:latin typeface="微軟正黑體" panose="020B0604030504040204" pitchFamily="34" charset="-120"/>
                <a:ea typeface="微軟正黑體" panose="020B0604030504040204" pitchFamily="34" charset="-120"/>
              </a:rPr>
              <a:t>346</a:t>
            </a:r>
            <a:r>
              <a:rPr lang="zh-TW" altLang="zh-TW" sz="2200" dirty="0">
                <a:latin typeface="微軟正黑體" panose="020B0604030504040204" pitchFamily="34" charset="-120"/>
                <a:ea typeface="微軟正黑體" panose="020B0604030504040204" pitchFamily="34" charset="-120"/>
              </a:rPr>
              <a:t>條第</a:t>
            </a:r>
            <a:r>
              <a:rPr lang="en-US" altLang="zh-TW" sz="2200" dirty="0">
                <a:latin typeface="微軟正黑體" panose="020B0604030504040204" pitchFamily="34" charset="-120"/>
                <a:ea typeface="微軟正黑體" panose="020B0604030504040204" pitchFamily="34" charset="-120"/>
              </a:rPr>
              <a:t>1</a:t>
            </a:r>
            <a:r>
              <a:rPr lang="zh-TW" altLang="zh-TW" sz="2200" dirty="0">
                <a:latin typeface="微軟正黑體" panose="020B0604030504040204" pitchFamily="34" charset="-120"/>
                <a:ea typeface="微軟正黑體" panose="020B0604030504040204" pitchFamily="34" charset="-120"/>
              </a:rPr>
              <a:t>項（恐嚇取財罪）。</a:t>
            </a:r>
          </a:p>
          <a:p>
            <a:pPr hangingPunct="0">
              <a:lnSpc>
                <a:spcPct val="170000"/>
              </a:lnSpc>
            </a:pPr>
            <a:r>
              <a:rPr lang="zh-TW" altLang="zh-TW" sz="2200" b="1" dirty="0">
                <a:solidFill>
                  <a:srgbClr val="0070C0"/>
                </a:solidFill>
                <a:latin typeface="微軟正黑體" panose="020B0604030504040204" pitchFamily="34" charset="-120"/>
                <a:ea typeface="微軟正黑體" panose="020B0604030504040204" pitchFamily="34" charset="-120"/>
              </a:rPr>
              <a:t>防貪預警作為</a:t>
            </a:r>
          </a:p>
          <a:p>
            <a:pPr marL="442913" indent="-174625" hangingPunct="0">
              <a:lnSpc>
                <a:spcPct val="170000"/>
              </a:lnSpc>
              <a:buNone/>
            </a:pPr>
            <a:r>
              <a:rPr lang="en-US" altLang="zh-TW" sz="2200" dirty="0">
                <a:latin typeface="微軟正黑體" panose="020B0604030504040204" pitchFamily="34" charset="-120"/>
                <a:ea typeface="微軟正黑體" panose="020B0604030504040204" pitchFamily="34" charset="-120"/>
              </a:rPr>
              <a:t>1.</a:t>
            </a:r>
            <a:r>
              <a:rPr lang="zh-TW" altLang="zh-TW" sz="2200" dirty="0">
                <a:latin typeface="微軟正黑體" panose="020B0604030504040204" pitchFamily="34" charset="-120"/>
                <a:ea typeface="微軟正黑體" panose="020B0604030504040204" pitchFamily="34" charset="-120"/>
              </a:rPr>
              <a:t>辦理企業誠信宣導：機關除應平時對同仁進行廉政法令宣導，並應辦理企業之誠信經營座談會，讓企業知悉誠信永續經營重要性，透過與業者面對面溝通，協助企業建構誠信倫理及廉能價值，善盡企業社會責任。</a:t>
            </a:r>
            <a:endParaRPr lang="en-US" altLang="zh-TW" sz="2200" dirty="0">
              <a:latin typeface="微軟正黑體" panose="020B0604030504040204" pitchFamily="34" charset="-120"/>
              <a:ea typeface="微軟正黑體" panose="020B0604030504040204" pitchFamily="34" charset="-120"/>
            </a:endParaRPr>
          </a:p>
          <a:p>
            <a:pPr marL="442913" indent="-174625" hangingPunct="0">
              <a:lnSpc>
                <a:spcPct val="170000"/>
              </a:lnSpc>
              <a:buNone/>
            </a:pPr>
            <a:r>
              <a:rPr lang="en-US" altLang="zh-TW" sz="2200" dirty="0">
                <a:latin typeface="微軟正黑體" panose="020B0604030504040204" pitchFamily="34" charset="-120"/>
                <a:ea typeface="微軟正黑體" panose="020B0604030504040204" pitchFamily="34" charset="-120"/>
              </a:rPr>
              <a:t>2.</a:t>
            </a:r>
            <a:r>
              <a:rPr lang="zh-TW" altLang="zh-TW" sz="2200" dirty="0">
                <a:latin typeface="微軟正黑體" panose="020B0604030504040204" pitchFamily="34" charset="-120"/>
                <a:ea typeface="微軟正黑體" panose="020B0604030504040204" pitchFamily="34" charset="-120"/>
              </a:rPr>
              <a:t>鼓勵揭弊及引入司法監督：綠能案件所涉金額與產值甚鉅，極易引起各方覬覦及競相搶奪，扼殺優良廠商參與意願。因此，不論是機關人員、廠商或民眾，如發現有違法情事，皆應勇於揭弊，檢察機關將落實檢舉人身分保密，嚴查速辦。</a:t>
            </a:r>
          </a:p>
          <a:p>
            <a:pPr hangingPunct="0">
              <a:lnSpc>
                <a:spcPct val="140000"/>
              </a:lnSpc>
              <a:buNone/>
            </a:pPr>
            <a:endParaRPr lang="zh-TW" altLang="zh-TW" sz="2000" dirty="0"/>
          </a:p>
          <a:p>
            <a:endParaRPr lang="zh-TW"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03567"/>
            <a:ext cx="8229600" cy="1025554"/>
          </a:xfrm>
        </p:spPr>
        <p:txBody>
          <a:bodyPr>
            <a:normAutofit fontScale="90000"/>
          </a:bodyPr>
          <a:lstStyle/>
          <a:p>
            <a:pPr marL="1616075" indent="-1616075"/>
            <a:r>
              <a:rPr lang="zh-TW" altLang="en-US" sz="3600" b="1" dirty="0">
                <a:solidFill>
                  <a:schemeClr val="accent6">
                    <a:lumMod val="50000"/>
                  </a:schemeClr>
                </a:solidFill>
                <a:effectLst>
                  <a:reflection blurRad="6350" stA="55000" endA="300" endPos="45500" dir="5400000" sy="-100000" algn="bl" rotWithShape="0"/>
                </a:effectLst>
                <a:latin typeface="微軟正黑體" panose="020B0604030504040204" pitchFamily="34" charset="-120"/>
                <a:ea typeface="微軟正黑體" panose="020B0604030504040204" pitchFamily="34" charset="-120"/>
              </a:rPr>
              <a:t>案例四：</a:t>
            </a:r>
            <a:r>
              <a:rPr lang="zh-TW" altLang="zh-TW" sz="3600" b="1" dirty="0">
                <a:solidFill>
                  <a:schemeClr val="accent6">
                    <a:lumMod val="50000"/>
                  </a:schemeClr>
                </a:solidFill>
                <a:effectLst>
                  <a:reflection blurRad="6350" stA="55000" endA="300" endPos="45500" dir="5400000" sy="-100000" algn="bl" rotWithShape="0"/>
                </a:effectLst>
                <a:latin typeface="微軟正黑體" panose="020B0604030504040204" pitchFamily="34" charset="-120"/>
                <a:ea typeface="微軟正黑體" panose="020B0604030504040204" pitchFamily="34" charset="-120"/>
              </a:rPr>
              <a:t>利用審查權限及擺平地方陳抗索賄</a:t>
            </a:r>
            <a:br>
              <a:rPr lang="zh-TW" altLang="zh-TW" dirty="0"/>
            </a:br>
            <a:endParaRPr lang="zh-TW" altLang="en-US" sz="3600" b="1" dirty="0">
              <a:solidFill>
                <a:schemeClr val="accent6">
                  <a:lumMod val="50000"/>
                </a:schemeClr>
              </a:solidFill>
              <a:effectLst>
                <a:reflection blurRad="6350" stA="55000" endA="300" endPos="45500" dir="5400000" sy="-100000" algn="bl" rotWithShape="0"/>
              </a:effectLst>
              <a:latin typeface="標楷體" pitchFamily="65" charset="-120"/>
              <a:ea typeface="標楷體" pitchFamily="65" charset="-120"/>
            </a:endParaRPr>
          </a:p>
        </p:txBody>
      </p:sp>
      <p:sp>
        <p:nvSpPr>
          <p:cNvPr id="3" name="內容版面配置區 2"/>
          <p:cNvSpPr>
            <a:spLocks noGrp="1"/>
          </p:cNvSpPr>
          <p:nvPr>
            <p:ph idx="1"/>
          </p:nvPr>
        </p:nvSpPr>
        <p:spPr>
          <a:xfrm>
            <a:off x="323528" y="1002916"/>
            <a:ext cx="8229600" cy="4525963"/>
          </a:xfrm>
        </p:spPr>
        <p:txBody>
          <a:bodyPr>
            <a:noAutofit/>
          </a:bodyPr>
          <a:lstStyle/>
          <a:p>
            <a:pPr hangingPunct="0">
              <a:lnSpc>
                <a:spcPct val="150000"/>
              </a:lnSpc>
            </a:pPr>
            <a:r>
              <a:rPr lang="zh-TW" altLang="zh-TW" sz="2000" dirty="0">
                <a:latin typeface="微軟正黑體" panose="020B0604030504040204" pitchFamily="34" charset="-120"/>
                <a:ea typeface="微軟正黑體" panose="020B0604030504040204" pitchFamily="34" charset="-120"/>
              </a:rPr>
              <a:t>甲為鄉長，熟知公所具有核發鄉內建築案件之建照執照、使用執照、道路挖掘許可證、審查開工申報書、核准開工、核定竣工以及受理「農業用地作農業設施容許使用申請書」轉陳縣府等權限。</a:t>
            </a:r>
          </a:p>
          <a:p>
            <a:pPr hangingPunct="0">
              <a:lnSpc>
                <a:spcPct val="150000"/>
              </a:lnSpc>
            </a:pPr>
            <a:r>
              <a:rPr lang="zh-TW" altLang="zh-TW" sz="2000" dirty="0">
                <a:latin typeface="微軟正黑體" panose="020B0604030504040204" pitchFamily="34" charset="-120"/>
                <a:ea typeface="微軟正黑體" panose="020B0604030504040204" pitchFamily="34" charset="-120"/>
              </a:rPr>
              <a:t>甲利用地方居民、養殖業者對申設太陽能光電系統之綠能業者發起陳情抗爭之機會，經由白手套乙等人向業者暗示可以代為疏通，並可以鄉長身分讓工程順利進行，分別向兩家業者收取</a:t>
            </a:r>
            <a:r>
              <a:rPr lang="en-US" altLang="zh-TW" sz="2000" dirty="0">
                <a:latin typeface="微軟正黑體" panose="020B0604030504040204" pitchFamily="34" charset="-120"/>
                <a:ea typeface="微軟正黑體" panose="020B0604030504040204" pitchFamily="34" charset="-120"/>
              </a:rPr>
              <a:t>350 </a:t>
            </a:r>
            <a:r>
              <a:rPr lang="zh-TW" altLang="zh-TW" sz="2000" dirty="0">
                <a:latin typeface="微軟正黑體" panose="020B0604030504040204" pitchFamily="34" charset="-120"/>
                <a:ea typeface="微軟正黑體" panose="020B0604030504040204" pitchFamily="34" charset="-120"/>
              </a:rPr>
              <a:t>萬元及</a:t>
            </a:r>
            <a:r>
              <a:rPr lang="en-US" altLang="zh-TW" sz="2000" dirty="0">
                <a:latin typeface="微軟正黑體" panose="020B0604030504040204" pitchFamily="34" charset="-120"/>
                <a:ea typeface="微軟正黑體" panose="020B0604030504040204" pitchFamily="34" charset="-120"/>
              </a:rPr>
              <a:t>400</a:t>
            </a:r>
            <a:r>
              <a:rPr lang="zh-TW" altLang="zh-TW" sz="2000" dirty="0">
                <a:latin typeface="微軟正黑體" panose="020B0604030504040204" pitchFamily="34" charset="-120"/>
                <a:ea typeface="微軟正黑體" panose="020B0604030504040204" pitchFamily="34" charset="-120"/>
              </a:rPr>
              <a:t>萬元不等之款項。</a:t>
            </a:r>
          </a:p>
          <a:p>
            <a:pPr hangingPunct="0">
              <a:lnSpc>
                <a:spcPct val="150000"/>
              </a:lnSpc>
            </a:pPr>
            <a:r>
              <a:rPr lang="zh-TW" altLang="zh-TW" sz="2000" dirty="0">
                <a:latin typeface="微軟正黑體" panose="020B0604030504040204" pitchFamily="34" charset="-120"/>
                <a:ea typeface="微軟正黑體" panose="020B0604030504040204" pitchFamily="34" charset="-120"/>
              </a:rPr>
              <a:t>甲為隱匿其犯罪所得，將賄款藏匿於保管箱或存入友人丙之金融帳戶後，由丙購買外匯、股票、黃金，以此方式藏匿不法賄款及來源不明所得累計約</a:t>
            </a:r>
            <a:r>
              <a:rPr lang="en-US" altLang="zh-TW" sz="2000" dirty="0">
                <a:latin typeface="微軟正黑體" panose="020B0604030504040204" pitchFamily="34" charset="-120"/>
                <a:ea typeface="微軟正黑體" panose="020B0604030504040204" pitchFamily="34" charset="-120"/>
              </a:rPr>
              <a:t> 3,457 </a:t>
            </a:r>
            <a:r>
              <a:rPr lang="zh-TW" altLang="zh-TW" sz="2000" dirty="0">
                <a:latin typeface="微軟正黑體" panose="020B0604030504040204" pitchFamily="34" charset="-120"/>
                <a:ea typeface="微軟正黑體" panose="020B0604030504040204" pitchFamily="34" charset="-120"/>
              </a:rPr>
              <a:t>萬餘元。全案經地方檢察署偵辦後，以涉犯貪污治罪條例收受賄賂及財產來源不明罪、商業會計法、洗錢防制法等罪嫌，提起公訴。</a:t>
            </a:r>
          </a:p>
        </p:txBody>
      </p:sp>
    </p:spTree>
    <p:extLst>
      <p:ext uri="{BB962C8B-B14F-4D97-AF65-F5344CB8AC3E}">
        <p14:creationId xmlns:p14="http://schemas.microsoft.com/office/powerpoint/2010/main" val="4033655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72507E90-3328-4F4D-96FC-FE64A296A667}"/>
              </a:ext>
            </a:extLst>
          </p:cNvPr>
          <p:cNvPicPr/>
          <p:nvPr/>
        </p:nvPicPr>
        <p:blipFill>
          <a:blip r:embed="rId2">
            <a:extLst>
              <a:ext uri="{28A0092B-C50C-407E-A947-70E740481C1C}">
                <a14:useLocalDpi xmlns:a14="http://schemas.microsoft.com/office/drawing/2010/main" val="0"/>
              </a:ext>
            </a:extLst>
          </a:blip>
          <a:stretch>
            <a:fillRect/>
          </a:stretch>
        </p:blipFill>
        <p:spPr>
          <a:xfrm>
            <a:off x="1187624" y="969500"/>
            <a:ext cx="6912768" cy="3528392"/>
          </a:xfrm>
          <a:prstGeom prst="rect">
            <a:avLst/>
          </a:prstGeom>
        </p:spPr>
      </p:pic>
      <p:pic>
        <p:nvPicPr>
          <p:cNvPr id="8" name="圖片 7">
            <a:extLst>
              <a:ext uri="{FF2B5EF4-FFF2-40B4-BE49-F238E27FC236}">
                <a16:creationId xmlns:a16="http://schemas.microsoft.com/office/drawing/2014/main" id="{5510227D-20E5-434B-8C43-52053B07AAC4}"/>
              </a:ext>
            </a:extLst>
          </p:cNvPr>
          <p:cNvPicPr/>
          <p:nvPr/>
        </p:nvPicPr>
        <p:blipFill>
          <a:blip r:embed="rId3">
            <a:extLst>
              <a:ext uri="{28A0092B-C50C-407E-A947-70E740481C1C}">
                <a14:useLocalDpi xmlns:a14="http://schemas.microsoft.com/office/drawing/2010/main" val="0"/>
              </a:ext>
            </a:extLst>
          </a:blip>
          <a:stretch>
            <a:fillRect/>
          </a:stretch>
        </p:blipFill>
        <p:spPr>
          <a:xfrm>
            <a:off x="6156176" y="3573016"/>
            <a:ext cx="2232248" cy="2304256"/>
          </a:xfrm>
          <a:prstGeom prst="rect">
            <a:avLst/>
          </a:prstGeom>
        </p:spPr>
      </p:pic>
    </p:spTree>
    <p:extLst>
      <p:ext uri="{BB962C8B-B14F-4D97-AF65-F5344CB8AC3E}">
        <p14:creationId xmlns:p14="http://schemas.microsoft.com/office/powerpoint/2010/main" val="1695057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9552" y="260648"/>
            <a:ext cx="8229600" cy="6336704"/>
          </a:xfrm>
        </p:spPr>
        <p:txBody>
          <a:bodyPr>
            <a:normAutofit fontScale="40000" lnSpcReduction="20000"/>
          </a:bodyPr>
          <a:lstStyle/>
          <a:p>
            <a:pPr hangingPunct="0">
              <a:lnSpc>
                <a:spcPct val="170000"/>
              </a:lnSpc>
            </a:pPr>
            <a:r>
              <a:rPr lang="zh-TW" altLang="zh-TW" sz="4200" b="1" dirty="0">
                <a:solidFill>
                  <a:srgbClr val="0070C0"/>
                </a:solidFill>
                <a:latin typeface="微軟正黑體" panose="020B0604030504040204" pitchFamily="34" charset="-120"/>
                <a:ea typeface="微軟正黑體" panose="020B0604030504040204" pitchFamily="34" charset="-120"/>
              </a:rPr>
              <a:t>違反法令規範</a:t>
            </a:r>
          </a:p>
          <a:p>
            <a:pPr marL="534988" indent="-174625" hangingPunct="0">
              <a:lnSpc>
                <a:spcPct val="170000"/>
              </a:lnSpc>
              <a:buNone/>
            </a:pPr>
            <a:r>
              <a:rPr lang="en-US" altLang="zh-TW" sz="4200" dirty="0">
                <a:latin typeface="微軟正黑體" panose="020B0604030504040204" pitchFamily="34" charset="-120"/>
                <a:ea typeface="微軟正黑體" panose="020B0604030504040204" pitchFamily="34" charset="-120"/>
              </a:rPr>
              <a:t>1.</a:t>
            </a:r>
            <a:r>
              <a:rPr lang="zh-TW" altLang="zh-TW" sz="4200" dirty="0">
                <a:latin typeface="微軟正黑體" panose="020B0604030504040204" pitchFamily="34" charset="-120"/>
                <a:ea typeface="微軟正黑體" panose="020B0604030504040204" pitchFamily="34" charset="-120"/>
              </a:rPr>
              <a:t>商業會計法第</a:t>
            </a:r>
            <a:r>
              <a:rPr lang="en-US" altLang="zh-TW" sz="4200" dirty="0">
                <a:latin typeface="微軟正黑體" panose="020B0604030504040204" pitchFamily="34" charset="-120"/>
                <a:ea typeface="微軟正黑體" panose="020B0604030504040204" pitchFamily="34" charset="-120"/>
              </a:rPr>
              <a:t>71</a:t>
            </a:r>
            <a:r>
              <a:rPr lang="zh-TW" altLang="zh-TW" sz="4200" dirty="0">
                <a:latin typeface="微軟正黑體" panose="020B0604030504040204" pitchFamily="34" charset="-120"/>
                <a:ea typeface="微軟正黑體" panose="020B0604030504040204" pitchFamily="34" charset="-120"/>
              </a:rPr>
              <a:t>條第</a:t>
            </a:r>
            <a:r>
              <a:rPr lang="en-US" altLang="zh-TW" sz="4200" dirty="0">
                <a:latin typeface="微軟正黑體" panose="020B0604030504040204" pitchFamily="34" charset="-120"/>
                <a:ea typeface="微軟正黑體" panose="020B0604030504040204" pitchFamily="34" charset="-120"/>
              </a:rPr>
              <a:t>1</a:t>
            </a:r>
            <a:r>
              <a:rPr lang="zh-TW" altLang="zh-TW" sz="4200" dirty="0">
                <a:latin typeface="微軟正黑體" panose="020B0604030504040204" pitchFamily="34" charset="-120"/>
                <a:ea typeface="微軟正黑體" panose="020B0604030504040204" pitchFamily="34" charset="-120"/>
              </a:rPr>
              <a:t>項第</a:t>
            </a:r>
            <a:r>
              <a:rPr lang="en-US" altLang="zh-TW" sz="4200" dirty="0">
                <a:latin typeface="微軟正黑體" panose="020B0604030504040204" pitchFamily="34" charset="-120"/>
                <a:ea typeface="微軟正黑體" panose="020B0604030504040204" pitchFamily="34" charset="-120"/>
              </a:rPr>
              <a:t>1</a:t>
            </a:r>
            <a:r>
              <a:rPr lang="zh-TW" altLang="zh-TW" sz="4200" dirty="0">
                <a:latin typeface="微軟正黑體" panose="020B0604030504040204" pitchFamily="34" charset="-120"/>
                <a:ea typeface="微軟正黑體" panose="020B0604030504040204" pitchFamily="34" charset="-120"/>
              </a:rPr>
              <a:t>款（填製不實會計憑證罪）。</a:t>
            </a:r>
            <a:endParaRPr lang="en-US" altLang="zh-TW" sz="4200" dirty="0">
              <a:latin typeface="微軟正黑體" panose="020B0604030504040204" pitchFamily="34" charset="-120"/>
              <a:ea typeface="微軟正黑體" panose="020B0604030504040204" pitchFamily="34" charset="-120"/>
            </a:endParaRPr>
          </a:p>
          <a:p>
            <a:pPr marL="534988" indent="-174625" hangingPunct="0">
              <a:lnSpc>
                <a:spcPct val="170000"/>
              </a:lnSpc>
              <a:buNone/>
            </a:pPr>
            <a:r>
              <a:rPr lang="en-US" altLang="zh-TW" sz="4200" dirty="0">
                <a:latin typeface="微軟正黑體" panose="020B0604030504040204" pitchFamily="34" charset="-120"/>
                <a:ea typeface="微軟正黑體" panose="020B0604030504040204" pitchFamily="34" charset="-120"/>
              </a:rPr>
              <a:t>2.</a:t>
            </a:r>
            <a:r>
              <a:rPr lang="zh-TW" altLang="zh-TW" sz="4200" dirty="0">
                <a:latin typeface="微軟正黑體" panose="020B0604030504040204" pitchFamily="34" charset="-120"/>
                <a:ea typeface="微軟正黑體" panose="020B0604030504040204" pitchFamily="34" charset="-120"/>
              </a:rPr>
              <a:t>貪污治罪條例第</a:t>
            </a:r>
            <a:r>
              <a:rPr lang="en-US" altLang="zh-TW" sz="4200" dirty="0">
                <a:latin typeface="微軟正黑體" panose="020B0604030504040204" pitchFamily="34" charset="-120"/>
                <a:ea typeface="微軟正黑體" panose="020B0604030504040204" pitchFamily="34" charset="-120"/>
              </a:rPr>
              <a:t>5</a:t>
            </a:r>
            <a:r>
              <a:rPr lang="zh-TW" altLang="zh-TW" sz="4200" dirty="0">
                <a:latin typeface="微軟正黑體" panose="020B0604030504040204" pitchFamily="34" charset="-120"/>
                <a:ea typeface="微軟正黑體" panose="020B0604030504040204" pitchFamily="34" charset="-120"/>
              </a:rPr>
              <a:t>條第</a:t>
            </a:r>
            <a:r>
              <a:rPr lang="en-US" altLang="zh-TW" sz="4200" dirty="0">
                <a:latin typeface="微軟正黑體" panose="020B0604030504040204" pitchFamily="34" charset="-120"/>
                <a:ea typeface="微軟正黑體" panose="020B0604030504040204" pitchFamily="34" charset="-120"/>
              </a:rPr>
              <a:t>1</a:t>
            </a:r>
            <a:r>
              <a:rPr lang="zh-TW" altLang="zh-TW" sz="4200" dirty="0">
                <a:latin typeface="微軟正黑體" panose="020B0604030504040204" pitchFamily="34" charset="-120"/>
                <a:ea typeface="微軟正黑體" panose="020B0604030504040204" pitchFamily="34" charset="-120"/>
              </a:rPr>
              <a:t>項第</a:t>
            </a:r>
            <a:r>
              <a:rPr lang="en-US" altLang="zh-TW" sz="4200" dirty="0">
                <a:latin typeface="微軟正黑體" panose="020B0604030504040204" pitchFamily="34" charset="-120"/>
                <a:ea typeface="微軟正黑體" panose="020B0604030504040204" pitchFamily="34" charset="-120"/>
              </a:rPr>
              <a:t>3</a:t>
            </a:r>
            <a:r>
              <a:rPr lang="zh-TW" altLang="zh-TW" sz="4200" dirty="0">
                <a:latin typeface="微軟正黑體" panose="020B0604030504040204" pitchFamily="34" charset="-120"/>
                <a:ea typeface="微軟正黑體" panose="020B0604030504040204" pitchFamily="34" charset="-120"/>
              </a:rPr>
              <a:t>款（不違背職務受賄罪）。</a:t>
            </a:r>
            <a:endParaRPr lang="en-US" altLang="zh-TW" sz="4200" dirty="0">
              <a:latin typeface="微軟正黑體" panose="020B0604030504040204" pitchFamily="34" charset="-120"/>
              <a:ea typeface="微軟正黑體" panose="020B0604030504040204" pitchFamily="34" charset="-120"/>
            </a:endParaRPr>
          </a:p>
          <a:p>
            <a:pPr marL="534988" indent="-174625" hangingPunct="0">
              <a:lnSpc>
                <a:spcPct val="170000"/>
              </a:lnSpc>
              <a:buNone/>
            </a:pPr>
            <a:r>
              <a:rPr lang="en-US" altLang="zh-TW" sz="4200" dirty="0">
                <a:latin typeface="微軟正黑體" panose="020B0604030504040204" pitchFamily="34" charset="-120"/>
                <a:ea typeface="微軟正黑體" panose="020B0604030504040204" pitchFamily="34" charset="-120"/>
              </a:rPr>
              <a:t>3.</a:t>
            </a:r>
            <a:r>
              <a:rPr lang="zh-TW" altLang="zh-TW" sz="4200" dirty="0">
                <a:latin typeface="微軟正黑體" panose="020B0604030504040204" pitchFamily="34" charset="-120"/>
                <a:ea typeface="微軟正黑體" panose="020B0604030504040204" pitchFamily="34" charset="-120"/>
              </a:rPr>
              <a:t>貪污治罪條例第</a:t>
            </a:r>
            <a:r>
              <a:rPr lang="en-US" altLang="zh-TW" sz="4200" dirty="0">
                <a:latin typeface="微軟正黑體" panose="020B0604030504040204" pitchFamily="34" charset="-120"/>
                <a:ea typeface="微軟正黑體" panose="020B0604030504040204" pitchFamily="34" charset="-120"/>
              </a:rPr>
              <a:t>11</a:t>
            </a:r>
            <a:r>
              <a:rPr lang="zh-TW" altLang="zh-TW" sz="4200" dirty="0">
                <a:latin typeface="微軟正黑體" panose="020B0604030504040204" pitchFamily="34" charset="-120"/>
                <a:ea typeface="微軟正黑體" panose="020B0604030504040204" pitchFamily="34" charset="-120"/>
              </a:rPr>
              <a:t>條第</a:t>
            </a:r>
            <a:r>
              <a:rPr lang="en-US" altLang="zh-TW" sz="4200" dirty="0">
                <a:latin typeface="微軟正黑體" panose="020B0604030504040204" pitchFamily="34" charset="-120"/>
                <a:ea typeface="微軟正黑體" panose="020B0604030504040204" pitchFamily="34" charset="-120"/>
              </a:rPr>
              <a:t>2</a:t>
            </a:r>
            <a:r>
              <a:rPr lang="zh-TW" altLang="zh-TW" sz="4200" dirty="0">
                <a:latin typeface="微軟正黑體" panose="020B0604030504040204" pitchFamily="34" charset="-120"/>
                <a:ea typeface="微軟正黑體" panose="020B0604030504040204" pitchFamily="34" charset="-120"/>
              </a:rPr>
              <a:t>項（不違背職務行賄罪）。</a:t>
            </a:r>
            <a:endParaRPr lang="en-US" altLang="zh-TW" sz="4200" dirty="0">
              <a:latin typeface="微軟正黑體" panose="020B0604030504040204" pitchFamily="34" charset="-120"/>
              <a:ea typeface="微軟正黑體" panose="020B0604030504040204" pitchFamily="34" charset="-120"/>
            </a:endParaRPr>
          </a:p>
          <a:p>
            <a:pPr marL="534988" indent="-174625" hangingPunct="0">
              <a:lnSpc>
                <a:spcPct val="170000"/>
              </a:lnSpc>
              <a:buNone/>
            </a:pPr>
            <a:r>
              <a:rPr lang="en-US" altLang="zh-TW" sz="4200" dirty="0">
                <a:latin typeface="微軟正黑體" panose="020B0604030504040204" pitchFamily="34" charset="-120"/>
                <a:ea typeface="微軟正黑體" panose="020B0604030504040204" pitchFamily="34" charset="-120"/>
              </a:rPr>
              <a:t>4.</a:t>
            </a:r>
            <a:r>
              <a:rPr lang="zh-TW" altLang="zh-TW" sz="4200" dirty="0">
                <a:latin typeface="微軟正黑體" panose="020B0604030504040204" pitchFamily="34" charset="-120"/>
                <a:ea typeface="微軟正黑體" panose="020B0604030504040204" pitchFamily="34" charset="-120"/>
              </a:rPr>
              <a:t>貪污治罪條例第</a:t>
            </a:r>
            <a:r>
              <a:rPr lang="en-US" altLang="zh-TW" sz="4200" dirty="0">
                <a:latin typeface="微軟正黑體" panose="020B0604030504040204" pitchFamily="34" charset="-120"/>
                <a:ea typeface="微軟正黑體" panose="020B0604030504040204" pitchFamily="34" charset="-120"/>
              </a:rPr>
              <a:t>6-1</a:t>
            </a:r>
            <a:r>
              <a:rPr lang="zh-TW" altLang="zh-TW" sz="4200" dirty="0">
                <a:latin typeface="微軟正黑體" panose="020B0604030504040204" pitchFamily="34" charset="-120"/>
                <a:ea typeface="微軟正黑體" panose="020B0604030504040204" pitchFamily="34" charset="-120"/>
              </a:rPr>
              <a:t>條（財產來源不明罪）。</a:t>
            </a:r>
            <a:endParaRPr lang="en-US" altLang="zh-TW" sz="4200" dirty="0">
              <a:latin typeface="微軟正黑體" panose="020B0604030504040204" pitchFamily="34" charset="-120"/>
              <a:ea typeface="微軟正黑體" panose="020B0604030504040204" pitchFamily="34" charset="-120"/>
            </a:endParaRPr>
          </a:p>
          <a:p>
            <a:pPr marL="534988" indent="-174625" hangingPunct="0">
              <a:lnSpc>
                <a:spcPct val="170000"/>
              </a:lnSpc>
              <a:buNone/>
            </a:pPr>
            <a:r>
              <a:rPr lang="en-US" altLang="zh-TW" sz="4200" dirty="0">
                <a:latin typeface="微軟正黑體" panose="020B0604030504040204" pitchFamily="34" charset="-120"/>
                <a:ea typeface="微軟正黑體" panose="020B0604030504040204" pitchFamily="34" charset="-120"/>
              </a:rPr>
              <a:t>5.</a:t>
            </a:r>
            <a:r>
              <a:rPr lang="zh-TW" altLang="zh-TW" sz="4200" dirty="0">
                <a:latin typeface="微軟正黑體" panose="020B0604030504040204" pitchFamily="34" charset="-120"/>
                <a:ea typeface="微軟正黑體" panose="020B0604030504040204" pitchFamily="34" charset="-120"/>
              </a:rPr>
              <a:t>貪污治罪條例第</a:t>
            </a:r>
            <a:r>
              <a:rPr lang="en-US" altLang="zh-TW" sz="4200" dirty="0">
                <a:latin typeface="微軟正黑體" panose="020B0604030504040204" pitchFamily="34" charset="-120"/>
                <a:ea typeface="微軟正黑體" panose="020B0604030504040204" pitchFamily="34" charset="-120"/>
              </a:rPr>
              <a:t>15</a:t>
            </a:r>
            <a:r>
              <a:rPr lang="zh-TW" altLang="zh-TW" sz="4200" dirty="0">
                <a:latin typeface="微軟正黑體" panose="020B0604030504040204" pitchFamily="34" charset="-120"/>
                <a:ea typeface="微軟正黑體" panose="020B0604030504040204" pitchFamily="34" charset="-120"/>
              </a:rPr>
              <a:t>條（隱匿貪污犯罪所得財物罪）。</a:t>
            </a:r>
            <a:endParaRPr lang="en-US" altLang="zh-TW" sz="4200" dirty="0">
              <a:latin typeface="微軟正黑體" panose="020B0604030504040204" pitchFamily="34" charset="-120"/>
              <a:ea typeface="微軟正黑體" panose="020B0604030504040204" pitchFamily="34" charset="-120"/>
            </a:endParaRPr>
          </a:p>
          <a:p>
            <a:pPr marL="534988" indent="-174625" hangingPunct="0">
              <a:lnSpc>
                <a:spcPct val="170000"/>
              </a:lnSpc>
              <a:buNone/>
            </a:pPr>
            <a:r>
              <a:rPr lang="en-US" altLang="zh-TW" sz="4200" dirty="0">
                <a:latin typeface="微軟正黑體" panose="020B0604030504040204" pitchFamily="34" charset="-120"/>
                <a:ea typeface="微軟正黑體" panose="020B0604030504040204" pitchFamily="34" charset="-120"/>
              </a:rPr>
              <a:t>6.</a:t>
            </a:r>
            <a:r>
              <a:rPr lang="zh-TW" altLang="zh-TW" sz="4200" dirty="0">
                <a:latin typeface="微軟正黑體" panose="020B0604030504040204" pitchFamily="34" charset="-120"/>
                <a:ea typeface="微軟正黑體" panose="020B0604030504040204" pitchFamily="34" charset="-120"/>
              </a:rPr>
              <a:t>洗錢防制法第</a:t>
            </a:r>
            <a:r>
              <a:rPr lang="en-US" altLang="zh-TW" sz="4200" dirty="0">
                <a:latin typeface="微軟正黑體" panose="020B0604030504040204" pitchFamily="34" charset="-120"/>
                <a:ea typeface="微軟正黑體" panose="020B0604030504040204" pitchFamily="34" charset="-120"/>
              </a:rPr>
              <a:t>2</a:t>
            </a:r>
            <a:r>
              <a:rPr lang="zh-TW" altLang="zh-TW" sz="4200" dirty="0">
                <a:latin typeface="微軟正黑體" panose="020B0604030504040204" pitchFamily="34" charset="-120"/>
                <a:ea typeface="微軟正黑體" panose="020B0604030504040204" pitchFamily="34" charset="-120"/>
              </a:rPr>
              <a:t>條、第</a:t>
            </a:r>
            <a:r>
              <a:rPr lang="en-US" altLang="zh-TW" sz="4200" dirty="0">
                <a:latin typeface="微軟正黑體" panose="020B0604030504040204" pitchFamily="34" charset="-120"/>
                <a:ea typeface="微軟正黑體" panose="020B0604030504040204" pitchFamily="34" charset="-120"/>
              </a:rPr>
              <a:t>14</a:t>
            </a:r>
            <a:r>
              <a:rPr lang="zh-TW" altLang="zh-TW" sz="4200" dirty="0">
                <a:latin typeface="微軟正黑體" panose="020B0604030504040204" pitchFamily="34" charset="-120"/>
                <a:ea typeface="微軟正黑體" panose="020B0604030504040204" pitchFamily="34" charset="-120"/>
              </a:rPr>
              <a:t>條第</a:t>
            </a:r>
            <a:r>
              <a:rPr lang="en-US" altLang="zh-TW" sz="4200" dirty="0">
                <a:latin typeface="微軟正黑體" panose="020B0604030504040204" pitchFamily="34" charset="-120"/>
                <a:ea typeface="微軟正黑體" panose="020B0604030504040204" pitchFamily="34" charset="-120"/>
              </a:rPr>
              <a:t>1</a:t>
            </a:r>
            <a:r>
              <a:rPr lang="zh-TW" altLang="zh-TW" sz="4200" dirty="0">
                <a:latin typeface="微軟正黑體" panose="020B0604030504040204" pitchFamily="34" charset="-120"/>
                <a:ea typeface="微軟正黑體" panose="020B0604030504040204" pitchFamily="34" charset="-120"/>
              </a:rPr>
              <a:t>項（洗錢罪）。</a:t>
            </a:r>
          </a:p>
          <a:p>
            <a:pPr hangingPunct="0">
              <a:lnSpc>
                <a:spcPct val="170000"/>
              </a:lnSpc>
            </a:pPr>
            <a:r>
              <a:rPr lang="zh-TW" altLang="zh-TW" sz="4200" b="1" dirty="0">
                <a:solidFill>
                  <a:srgbClr val="0070C0"/>
                </a:solidFill>
                <a:latin typeface="微軟正黑體" panose="020B0604030504040204" pitchFamily="34" charset="-120"/>
                <a:ea typeface="微軟正黑體" panose="020B0604030504040204" pitchFamily="34" charset="-120"/>
              </a:rPr>
              <a:t>防貪預警作為</a:t>
            </a:r>
          </a:p>
          <a:p>
            <a:pPr marL="534988" indent="-174625" hangingPunct="0">
              <a:lnSpc>
                <a:spcPct val="170000"/>
              </a:lnSpc>
              <a:buNone/>
            </a:pPr>
            <a:r>
              <a:rPr lang="en-US" altLang="zh-TW" sz="4200" dirty="0">
                <a:latin typeface="微軟正黑體" panose="020B0604030504040204" pitchFamily="34" charset="-120"/>
                <a:ea typeface="微軟正黑體" panose="020B0604030504040204" pitchFamily="34" charset="-120"/>
              </a:rPr>
              <a:t>1.</a:t>
            </a:r>
            <a:r>
              <a:rPr lang="zh-TW" altLang="zh-TW" sz="4200" dirty="0">
                <a:latin typeface="微軟正黑體" panose="020B0604030504040204" pitchFamily="34" charset="-120"/>
                <a:ea typeface="微軟正黑體" panose="020B0604030504040204" pitchFamily="34" charset="-120"/>
              </a:rPr>
              <a:t>建置回饋金透明專區：建議仿效水庫回饋金，於各機關網頁成立專區，公開其依據、計畫、每月執行情形、收支季報表等資訊，使相關資訊透明化，杜絕強索回饋金之弊端。</a:t>
            </a:r>
            <a:endParaRPr lang="en-US" altLang="zh-TW" sz="4200" dirty="0">
              <a:latin typeface="微軟正黑體" panose="020B0604030504040204" pitchFamily="34" charset="-120"/>
              <a:ea typeface="微軟正黑體" panose="020B0604030504040204" pitchFamily="34" charset="-120"/>
            </a:endParaRPr>
          </a:p>
          <a:p>
            <a:pPr marL="534988" indent="-174625" hangingPunct="0">
              <a:lnSpc>
                <a:spcPct val="170000"/>
              </a:lnSpc>
              <a:buNone/>
            </a:pPr>
            <a:r>
              <a:rPr lang="en-US" altLang="zh-TW" sz="4200" dirty="0">
                <a:latin typeface="微軟正黑體" panose="020B0604030504040204" pitchFamily="34" charset="-120"/>
                <a:ea typeface="微軟正黑體" panose="020B0604030504040204" pitchFamily="34" charset="-120"/>
              </a:rPr>
              <a:t>2.</a:t>
            </a:r>
            <a:r>
              <a:rPr lang="zh-TW" altLang="zh-TW" sz="4200" dirty="0">
                <a:latin typeface="微軟正黑體" panose="020B0604030504040204" pitchFamily="34" charset="-120"/>
                <a:ea typeface="微軟正黑體" panose="020B0604030504040204" pitchFamily="34" charset="-120"/>
              </a:rPr>
              <a:t>強化民眾對綠能產業發展及犯罪型態之認知：增加公民參與管道，並提升民眾對綠能犯罪型態之認識，避免遭有心人士利用，妨礙產業發展。</a:t>
            </a:r>
            <a:endParaRPr lang="zh-TW" altLang="zh-TW" sz="2000" dirty="0"/>
          </a:p>
        </p:txBody>
      </p:sp>
    </p:spTree>
    <p:extLst>
      <p:ext uri="{BB962C8B-B14F-4D97-AF65-F5344CB8AC3E}">
        <p14:creationId xmlns:p14="http://schemas.microsoft.com/office/powerpoint/2010/main" val="1280875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57200"/>
            <a:ext cx="8229600" cy="1143000"/>
          </a:xfrm>
        </p:spPr>
        <p:txBody>
          <a:bodyPr>
            <a:normAutofit fontScale="90000"/>
          </a:bodyPr>
          <a:lstStyle/>
          <a:p>
            <a:r>
              <a:rPr lang="zh-TW" altLang="en-US" sz="3600" b="1" dirty="0">
                <a:solidFill>
                  <a:schemeClr val="accent6">
                    <a:lumMod val="50000"/>
                  </a:schemeClr>
                </a:solidFill>
                <a:effectLst>
                  <a:reflection blurRad="6350" stA="55000" endA="300" endPos="45500" dir="5400000" sy="-100000" algn="bl" rotWithShape="0"/>
                </a:effectLst>
                <a:latin typeface="微軟正黑體" panose="020B0604030504040204" pitchFamily="34" charset="-120"/>
                <a:ea typeface="微軟正黑體" panose="020B0604030504040204" pitchFamily="34" charset="-120"/>
              </a:rPr>
              <a:t>案例五：</a:t>
            </a:r>
            <a:r>
              <a:rPr lang="zh-TW" altLang="zh-TW" sz="3600" b="1" dirty="0">
                <a:solidFill>
                  <a:schemeClr val="accent6">
                    <a:lumMod val="50000"/>
                  </a:schemeClr>
                </a:solidFill>
                <a:effectLst>
                  <a:reflection blurRad="6350" stA="55000" endA="300" endPos="45500" dir="5400000" sy="-100000" algn="bl" rotWithShape="0"/>
                </a:effectLst>
                <a:latin typeface="微軟正黑體" panose="020B0604030504040204" pitchFamily="34" charset="-120"/>
                <a:ea typeface="微軟正黑體" panose="020B0604030504040204" pitchFamily="34" charset="-120"/>
              </a:rPr>
              <a:t>指定撰寫調查報告廠商，協助通過審查並獲取對價</a:t>
            </a:r>
            <a:br>
              <a:rPr lang="zh-TW" altLang="zh-TW" dirty="0"/>
            </a:br>
            <a:endParaRPr lang="zh-TW" altLang="en-US" sz="3600" b="1" dirty="0">
              <a:solidFill>
                <a:schemeClr val="accent6">
                  <a:lumMod val="50000"/>
                </a:schemeClr>
              </a:solidFill>
              <a:effectLst>
                <a:reflection blurRad="6350" stA="55000" endA="300" endPos="45500" dir="5400000" sy="-100000" algn="bl" rotWithShape="0"/>
              </a:effectLst>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hangingPunct="0">
              <a:lnSpc>
                <a:spcPct val="150000"/>
              </a:lnSpc>
            </a:pPr>
            <a:r>
              <a:rPr lang="zh-TW" altLang="zh-TW" sz="2000" dirty="0">
                <a:latin typeface="微軟正黑體" panose="020B0604030504040204" pitchFamily="34" charset="-120"/>
                <a:ea typeface="微軟正黑體" panose="020B0604030504040204" pitchFamily="34" charset="-120"/>
              </a:rPr>
              <a:t>離岸風電須通過水下文化資產調查才能取得開發許可，甲擔任承辦水下文化資產調查計畫及報告初審工作單位之主管，並具有列席專案小組會議及審議會，得依法提出意見影響審查結果等職權。</a:t>
            </a:r>
          </a:p>
          <a:p>
            <a:pPr hangingPunct="0">
              <a:lnSpc>
                <a:spcPct val="150000"/>
              </a:lnSpc>
            </a:pPr>
            <a:r>
              <a:rPr lang="zh-TW" altLang="zh-TW" sz="2000" dirty="0">
                <a:latin typeface="微軟正黑體" panose="020B0604030504040204" pitchFamily="34" charset="-120"/>
                <a:ea typeface="微軟正黑體" panose="020B0604030504040204" pitchFamily="34" charset="-120"/>
              </a:rPr>
              <a:t>甲主動邀約</a:t>
            </a:r>
            <a:r>
              <a:rPr lang="en-US" altLang="zh-TW" sz="2000" dirty="0">
                <a:latin typeface="微軟正黑體" panose="020B0604030504040204" pitchFamily="34" charset="-120"/>
                <a:ea typeface="微軟正黑體" panose="020B0604030504040204" pitchFamily="34" charset="-120"/>
              </a:rPr>
              <a:t>A</a:t>
            </a:r>
            <a:r>
              <a:rPr lang="zh-TW" altLang="zh-TW" sz="2000" dirty="0">
                <a:latin typeface="微軟正黑體" panose="020B0604030504040204" pitchFamily="34" charset="-120"/>
                <a:ea typeface="微軟正黑體" panose="020B0604030504040204" pitchFamily="34" charset="-120"/>
              </a:rPr>
              <a:t>公司董事兼副總經理乙，提議由乙出面與各開發商接洽，暗示如不委請</a:t>
            </a:r>
            <a:r>
              <a:rPr lang="en-US" altLang="zh-TW" sz="2000" dirty="0">
                <a:latin typeface="微軟正黑體" panose="020B0604030504040204" pitchFamily="34" charset="-120"/>
                <a:ea typeface="微軟正黑體" panose="020B0604030504040204" pitchFamily="34" charset="-120"/>
              </a:rPr>
              <a:t>A</a:t>
            </a:r>
            <a:r>
              <a:rPr lang="zh-TW" altLang="zh-TW" sz="2000" dirty="0">
                <a:latin typeface="微軟正黑體" panose="020B0604030504040204" pitchFamily="34" charset="-120"/>
                <a:ea typeface="微軟正黑體" panose="020B0604030504040204" pitchFamily="34" charset="-120"/>
              </a:rPr>
              <a:t>公司撰擬調查報告，將不易通過審查或遭退件。</a:t>
            </a:r>
          </a:p>
          <a:p>
            <a:pPr hangingPunct="0">
              <a:lnSpc>
                <a:spcPct val="150000"/>
              </a:lnSpc>
            </a:pPr>
            <a:r>
              <a:rPr lang="zh-TW" altLang="zh-TW" sz="2000" dirty="0">
                <a:latin typeface="微軟正黑體" panose="020B0604030504040204" pitchFamily="34" charset="-120"/>
                <a:ea typeface="微軟正黑體" panose="020B0604030504040204" pitchFamily="34" charset="-120"/>
              </a:rPr>
              <a:t>經調查發現，甲擔任科長期間，共有</a:t>
            </a:r>
            <a:r>
              <a:rPr lang="en-US" altLang="zh-TW" sz="2000" dirty="0">
                <a:latin typeface="微軟正黑體" panose="020B0604030504040204" pitchFamily="34" charset="-120"/>
                <a:ea typeface="微軟正黑體" panose="020B0604030504040204" pitchFamily="34" charset="-120"/>
              </a:rPr>
              <a:t>10</a:t>
            </a:r>
            <a:r>
              <a:rPr lang="zh-TW" altLang="zh-TW" sz="2000" dirty="0">
                <a:latin typeface="微軟正黑體" panose="020B0604030504040204" pitchFamily="34" charset="-120"/>
                <a:ea typeface="微軟正黑體" panose="020B0604030504040204" pitchFamily="34" charset="-120"/>
              </a:rPr>
              <a:t>案風場調查報告均委請</a:t>
            </a:r>
            <a:r>
              <a:rPr lang="en-US" altLang="zh-TW" sz="2000" dirty="0">
                <a:latin typeface="微軟正黑體" panose="020B0604030504040204" pitchFamily="34" charset="-120"/>
                <a:ea typeface="微軟正黑體" panose="020B0604030504040204" pitchFamily="34" charset="-120"/>
              </a:rPr>
              <a:t>A</a:t>
            </a:r>
            <a:r>
              <a:rPr lang="zh-TW" altLang="zh-TW" sz="2000" dirty="0">
                <a:latin typeface="微軟正黑體" panose="020B0604030504040204" pitchFamily="34" charset="-120"/>
                <a:ea typeface="微軟正黑體" panose="020B0604030504040204" pitchFamily="34" charset="-120"/>
              </a:rPr>
              <a:t>公司撰擬環境影響評估調查報告，並陸續通過專案小組會議審查，</a:t>
            </a:r>
            <a:r>
              <a:rPr lang="en-US" altLang="zh-TW" sz="2000" dirty="0">
                <a:latin typeface="微軟正黑體" panose="020B0604030504040204" pitchFamily="34" charset="-120"/>
                <a:ea typeface="微軟正黑體" panose="020B0604030504040204" pitchFamily="34" charset="-120"/>
              </a:rPr>
              <a:t>A</a:t>
            </a:r>
            <a:r>
              <a:rPr lang="zh-TW" altLang="zh-TW" sz="2000" dirty="0">
                <a:latin typeface="微軟正黑體" panose="020B0604030504040204" pitchFamily="34" charset="-120"/>
                <a:ea typeface="微軟正黑體" panose="020B0604030504040204" pitchFamily="34" charset="-120"/>
              </a:rPr>
              <a:t>公司向</a:t>
            </a:r>
            <a:r>
              <a:rPr lang="en-US" altLang="zh-TW" sz="2000" dirty="0">
                <a:latin typeface="微軟正黑體" panose="020B0604030504040204" pitchFamily="34" charset="-120"/>
                <a:ea typeface="微軟正黑體" panose="020B0604030504040204" pitchFamily="34" charset="-120"/>
              </a:rPr>
              <a:t>4</a:t>
            </a:r>
            <a:r>
              <a:rPr lang="zh-TW" altLang="zh-TW" sz="2000" dirty="0">
                <a:latin typeface="微軟正黑體" panose="020B0604030504040204" pitchFamily="34" charset="-120"/>
                <a:ea typeface="微軟正黑體" panose="020B0604030504040204" pitchFamily="34" charset="-120"/>
              </a:rPr>
              <a:t>家開發商收取</a:t>
            </a:r>
            <a:r>
              <a:rPr lang="en-US" altLang="zh-TW" sz="2000" dirty="0">
                <a:latin typeface="微軟正黑體" panose="020B0604030504040204" pitchFamily="34" charset="-120"/>
                <a:ea typeface="微軟正黑體" panose="020B0604030504040204" pitchFamily="34" charset="-120"/>
              </a:rPr>
              <a:t>10</a:t>
            </a:r>
            <a:r>
              <a:rPr lang="zh-TW" altLang="zh-TW" sz="2000" dirty="0">
                <a:latin typeface="微軟正黑體" panose="020B0604030504040204" pitchFamily="34" charset="-120"/>
                <a:ea typeface="微軟正黑體" panose="020B0604030504040204" pitchFamily="34" charset="-120"/>
              </a:rPr>
              <a:t>案風場調查報告報酬</a:t>
            </a:r>
            <a:r>
              <a:rPr lang="en-US" altLang="zh-TW" sz="2000" dirty="0">
                <a:latin typeface="微軟正黑體" panose="020B0604030504040204" pitchFamily="34" charset="-120"/>
                <a:ea typeface="微軟正黑體" panose="020B0604030504040204" pitchFamily="34" charset="-120"/>
              </a:rPr>
              <a:t>895</a:t>
            </a:r>
            <a:r>
              <a:rPr lang="zh-TW" altLang="zh-TW" sz="2000" dirty="0">
                <a:latin typeface="微軟正黑體" panose="020B0604030504040204" pitchFamily="34" charset="-120"/>
                <a:ea typeface="微軟正黑體" panose="020B0604030504040204" pitchFamily="34" charset="-120"/>
              </a:rPr>
              <a:t>萬元後，交付賄款</a:t>
            </a:r>
            <a:r>
              <a:rPr lang="en-US" altLang="zh-TW" sz="2000" dirty="0">
                <a:latin typeface="微軟正黑體" panose="020B0604030504040204" pitchFamily="34" charset="-120"/>
                <a:ea typeface="微軟正黑體" panose="020B0604030504040204" pitchFamily="34" charset="-120"/>
              </a:rPr>
              <a:t>172</a:t>
            </a:r>
            <a:r>
              <a:rPr lang="zh-TW" altLang="zh-TW" sz="2000" dirty="0">
                <a:latin typeface="微軟正黑體" panose="020B0604030504040204" pitchFamily="34" charset="-120"/>
                <a:ea typeface="微軟正黑體" panose="020B0604030504040204" pitchFamily="34" charset="-120"/>
              </a:rPr>
              <a:t>萬元給甲，全案經地方檢察署偵查後提起公訴。</a:t>
            </a:r>
          </a:p>
        </p:txBody>
      </p:sp>
    </p:spTree>
    <p:extLst>
      <p:ext uri="{BB962C8B-B14F-4D97-AF65-F5344CB8AC3E}">
        <p14:creationId xmlns:p14="http://schemas.microsoft.com/office/powerpoint/2010/main" val="149314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249243C-8210-48CA-A824-7142468A02A2}"/>
              </a:ext>
            </a:extLst>
          </p:cNvPr>
          <p:cNvSpPr>
            <a:spLocks noGrp="1"/>
          </p:cNvSpPr>
          <p:nvPr>
            <p:ph type="title"/>
          </p:nvPr>
        </p:nvSpPr>
        <p:spPr/>
        <p:txBody>
          <a:bodyPr>
            <a:normAutofit/>
          </a:bodyPr>
          <a:lstStyle/>
          <a:p>
            <a:r>
              <a:rPr lang="zh-TW" altLang="en-US" sz="4000" b="1" dirty="0">
                <a:solidFill>
                  <a:schemeClr val="accent6">
                    <a:lumMod val="50000"/>
                  </a:schemeClr>
                </a:solidFill>
                <a:latin typeface="微軟正黑體" panose="020B0604030504040204" pitchFamily="34" charset="-120"/>
                <a:ea typeface="微軟正黑體" panose="020B0604030504040204" pitchFamily="34" charset="-120"/>
              </a:rPr>
              <a:t>目 錄</a:t>
            </a:r>
          </a:p>
        </p:txBody>
      </p:sp>
      <p:sp>
        <p:nvSpPr>
          <p:cNvPr id="3" name="內容版面配置區 2">
            <a:extLst>
              <a:ext uri="{FF2B5EF4-FFF2-40B4-BE49-F238E27FC236}">
                <a16:creationId xmlns:a16="http://schemas.microsoft.com/office/drawing/2014/main" id="{2614B7FB-7768-4093-8367-5BCC27901046}"/>
              </a:ext>
            </a:extLst>
          </p:cNvPr>
          <p:cNvSpPr>
            <a:spLocks noGrp="1"/>
          </p:cNvSpPr>
          <p:nvPr>
            <p:ph idx="1"/>
          </p:nvPr>
        </p:nvSpPr>
        <p:spPr>
          <a:xfrm>
            <a:off x="482135" y="1491576"/>
            <a:ext cx="8229600" cy="5069160"/>
          </a:xfrm>
        </p:spPr>
        <p:txBody>
          <a:bodyPr>
            <a:normAutofit/>
          </a:bodyPr>
          <a:lstStyle/>
          <a:p>
            <a:pPr>
              <a:lnSpc>
                <a:spcPts val="3800"/>
              </a:lnSpc>
              <a:spcBef>
                <a:spcPts val="600"/>
              </a:spcBef>
            </a:pPr>
            <a:r>
              <a:rPr lang="zh-TW" altLang="en-US" sz="2800" dirty="0">
                <a:effectLst>
                  <a:reflection blurRad="6350" endPos="0" dir="5400000" sy="-100000" algn="bl" rotWithShape="0"/>
                </a:effectLst>
                <a:latin typeface="微軟正黑體" panose="020B0604030504040204" pitchFamily="34" charset="-120"/>
                <a:ea typeface="微軟正黑體" panose="020B0604030504040204" pitchFamily="34" charset="-120"/>
              </a:rPr>
              <a:t>案例一：鄉長涉嫌索賄案</a:t>
            </a:r>
            <a:endParaRPr lang="en-US" altLang="zh-TW" sz="2800" dirty="0">
              <a:effectLst>
                <a:reflection blurRad="6350" endPos="0" dir="5400000" sy="-100000" algn="bl" rotWithShape="0"/>
              </a:effectLst>
              <a:latin typeface="微軟正黑體" panose="020B0604030504040204" pitchFamily="34" charset="-120"/>
              <a:ea typeface="微軟正黑體" panose="020B0604030504040204" pitchFamily="34" charset="-120"/>
            </a:endParaRPr>
          </a:p>
          <a:p>
            <a:pPr>
              <a:lnSpc>
                <a:spcPts val="3800"/>
              </a:lnSpc>
              <a:spcBef>
                <a:spcPts val="600"/>
              </a:spcBef>
            </a:pPr>
            <a:r>
              <a:rPr lang="zh-TW" altLang="en-US" sz="2800" dirty="0">
                <a:latin typeface="微軟正黑體" panose="020B0604030504040204" pitchFamily="34" charset="-120"/>
                <a:ea typeface="微軟正黑體" panose="020B0604030504040204" pitchFamily="34" charset="-120"/>
              </a:rPr>
              <a:t>案例二：洩漏標案應秘密事項，索取賄賂</a:t>
            </a:r>
            <a:endParaRPr lang="en-US" altLang="zh-TW" sz="2800" dirty="0">
              <a:latin typeface="微軟正黑體" panose="020B0604030504040204" pitchFamily="34" charset="-120"/>
              <a:ea typeface="微軟正黑體" panose="020B0604030504040204" pitchFamily="34" charset="-120"/>
            </a:endParaRPr>
          </a:p>
          <a:p>
            <a:pPr>
              <a:lnSpc>
                <a:spcPts val="3800"/>
              </a:lnSpc>
              <a:spcBef>
                <a:spcPts val="600"/>
              </a:spcBef>
            </a:pPr>
            <a:r>
              <a:rPr lang="zh-TW" altLang="en-US" sz="2800" dirty="0">
                <a:latin typeface="微軟正黑體" panose="020B0604030504040204" pitchFamily="34" charset="-120"/>
                <a:ea typeface="微軟正黑體" panose="020B0604030504040204" pitchFamily="34" charset="-120"/>
              </a:rPr>
              <a:t>案例三：申請核發路證索賄</a:t>
            </a:r>
            <a:endParaRPr lang="en-US" altLang="zh-TW" sz="2800" dirty="0">
              <a:latin typeface="微軟正黑體" panose="020B0604030504040204" pitchFamily="34" charset="-120"/>
              <a:ea typeface="微軟正黑體" panose="020B0604030504040204" pitchFamily="34" charset="-120"/>
            </a:endParaRPr>
          </a:p>
          <a:p>
            <a:pPr>
              <a:lnSpc>
                <a:spcPts val="3800"/>
              </a:lnSpc>
              <a:spcBef>
                <a:spcPts val="600"/>
              </a:spcBef>
            </a:pPr>
            <a:r>
              <a:rPr lang="zh-TW" altLang="en-US" sz="2800" dirty="0">
                <a:latin typeface="微軟正黑體" panose="020B0604030504040204" pitchFamily="34" charset="-120"/>
                <a:ea typeface="微軟正黑體" panose="020B0604030504040204" pitchFamily="34" charset="-120"/>
              </a:rPr>
              <a:t>案例四：利用審查權限及擺平地方陳抗索賄</a:t>
            </a:r>
            <a:endParaRPr lang="en-US" altLang="zh-TW" sz="2800" dirty="0">
              <a:latin typeface="微軟正黑體" panose="020B0604030504040204" pitchFamily="34" charset="-120"/>
              <a:ea typeface="微軟正黑體" panose="020B0604030504040204" pitchFamily="34" charset="-120"/>
            </a:endParaRPr>
          </a:p>
          <a:p>
            <a:pPr>
              <a:lnSpc>
                <a:spcPts val="3800"/>
              </a:lnSpc>
              <a:spcBef>
                <a:spcPts val="600"/>
              </a:spcBef>
            </a:pPr>
            <a:r>
              <a:rPr lang="zh-TW" altLang="en-US" sz="2800" dirty="0">
                <a:latin typeface="微軟正黑體" panose="020B0604030504040204" pitchFamily="34" charset="-120"/>
                <a:ea typeface="微軟正黑體" panose="020B0604030504040204" pitchFamily="34" charset="-120"/>
              </a:rPr>
              <a:t>案例五：指定撰寫調查報告廠商，協助通過審查並獲取對價</a:t>
            </a:r>
            <a:endParaRPr lang="en-US" altLang="zh-TW" sz="2800" dirty="0">
              <a:latin typeface="微軟正黑體" panose="020B0604030504040204" pitchFamily="34" charset="-120"/>
              <a:ea typeface="微軟正黑體" panose="020B0604030504040204" pitchFamily="34" charset="-120"/>
            </a:endParaRPr>
          </a:p>
          <a:p>
            <a:pPr>
              <a:lnSpc>
                <a:spcPts val="3800"/>
              </a:lnSpc>
              <a:spcBef>
                <a:spcPts val="600"/>
              </a:spcBef>
            </a:pPr>
            <a:r>
              <a:rPr lang="zh-TW" altLang="en-US" sz="2800" dirty="0">
                <a:latin typeface="微軟正黑體" panose="020B0604030504040204" pitchFamily="34" charset="-120"/>
                <a:ea typeface="微軟正黑體" panose="020B0604030504040204" pitchFamily="34" charset="-120"/>
              </a:rPr>
              <a:t>行政缺失與興革建議</a:t>
            </a:r>
          </a:p>
        </p:txBody>
      </p:sp>
    </p:spTree>
    <p:extLst>
      <p:ext uri="{BB962C8B-B14F-4D97-AF65-F5344CB8AC3E}">
        <p14:creationId xmlns:p14="http://schemas.microsoft.com/office/powerpoint/2010/main" val="686387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6A1BCAB2-523B-4296-AA46-BDFFF463636F}"/>
              </a:ext>
            </a:extLst>
          </p:cNvPr>
          <p:cNvPicPr/>
          <p:nvPr/>
        </p:nvPicPr>
        <p:blipFill>
          <a:blip r:embed="rId2">
            <a:extLst>
              <a:ext uri="{28A0092B-C50C-407E-A947-70E740481C1C}">
                <a14:useLocalDpi xmlns:a14="http://schemas.microsoft.com/office/drawing/2010/main" val="0"/>
              </a:ext>
            </a:extLst>
          </a:blip>
          <a:stretch>
            <a:fillRect/>
          </a:stretch>
        </p:blipFill>
        <p:spPr>
          <a:xfrm>
            <a:off x="1140852" y="620688"/>
            <a:ext cx="7128792" cy="4796941"/>
          </a:xfrm>
          <a:prstGeom prst="rect">
            <a:avLst/>
          </a:prstGeom>
        </p:spPr>
      </p:pic>
      <p:pic>
        <p:nvPicPr>
          <p:cNvPr id="8" name="圖片 7">
            <a:extLst>
              <a:ext uri="{FF2B5EF4-FFF2-40B4-BE49-F238E27FC236}">
                <a16:creationId xmlns:a16="http://schemas.microsoft.com/office/drawing/2014/main" id="{9B50045C-1CA4-47A0-AD06-36483162B085}"/>
              </a:ext>
            </a:extLst>
          </p:cNvPr>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879073" y="5273613"/>
            <a:ext cx="2124075" cy="1457325"/>
          </a:xfrm>
          <a:prstGeom prst="rect">
            <a:avLst/>
          </a:prstGeom>
        </p:spPr>
      </p:pic>
    </p:spTree>
    <p:extLst>
      <p:ext uri="{BB962C8B-B14F-4D97-AF65-F5344CB8AC3E}">
        <p14:creationId xmlns:p14="http://schemas.microsoft.com/office/powerpoint/2010/main" val="4252766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8229600" cy="6120680"/>
          </a:xfrm>
        </p:spPr>
        <p:txBody>
          <a:bodyPr>
            <a:normAutofit/>
          </a:bodyPr>
          <a:lstStyle/>
          <a:p>
            <a:pPr hangingPunct="0">
              <a:lnSpc>
                <a:spcPct val="150000"/>
              </a:lnSpc>
            </a:pPr>
            <a:r>
              <a:rPr lang="zh-TW" altLang="zh-TW" sz="2000" b="1" dirty="0">
                <a:solidFill>
                  <a:srgbClr val="0070C0"/>
                </a:solidFill>
                <a:latin typeface="微軟正黑體" panose="020B0604030504040204" pitchFamily="34" charset="-120"/>
                <a:ea typeface="微軟正黑體" panose="020B0604030504040204" pitchFamily="34" charset="-120"/>
              </a:rPr>
              <a:t>違反法令規範</a:t>
            </a:r>
          </a:p>
          <a:p>
            <a:pPr marL="628650" indent="-268288" hangingPunct="0">
              <a:lnSpc>
                <a:spcPct val="150000"/>
              </a:lnSpc>
              <a:buNone/>
            </a:pPr>
            <a:r>
              <a:rPr lang="en-US" altLang="zh-TW" sz="2000" dirty="0">
                <a:latin typeface="微軟正黑體" panose="020B0604030504040204" pitchFamily="34" charset="-120"/>
                <a:ea typeface="微軟正黑體" panose="020B0604030504040204" pitchFamily="34" charset="-120"/>
              </a:rPr>
              <a:t>1.</a:t>
            </a:r>
            <a:r>
              <a:rPr lang="zh-TW" altLang="zh-TW" sz="2000" dirty="0">
                <a:latin typeface="微軟正黑體" panose="020B0604030504040204" pitchFamily="34" charset="-120"/>
                <a:ea typeface="微軟正黑體" panose="020B0604030504040204" pitchFamily="34" charset="-120"/>
              </a:rPr>
              <a:t>貪污治罪條例第</a:t>
            </a:r>
            <a:r>
              <a:rPr lang="en-US" altLang="zh-TW" sz="2000" dirty="0">
                <a:latin typeface="微軟正黑體" panose="020B0604030504040204" pitchFamily="34" charset="-120"/>
                <a:ea typeface="微軟正黑體" panose="020B0604030504040204" pitchFamily="34" charset="-120"/>
              </a:rPr>
              <a:t>5</a:t>
            </a:r>
            <a:r>
              <a:rPr lang="zh-TW" altLang="zh-TW" sz="2000" dirty="0">
                <a:latin typeface="微軟正黑體" panose="020B0604030504040204" pitchFamily="34" charset="-120"/>
                <a:ea typeface="微軟正黑體" panose="020B0604030504040204" pitchFamily="34" charset="-120"/>
              </a:rPr>
              <a:t>條第</a:t>
            </a:r>
            <a:r>
              <a:rPr lang="en-US" altLang="zh-TW" sz="2000" dirty="0">
                <a:latin typeface="微軟正黑體" panose="020B0604030504040204" pitchFamily="34" charset="-120"/>
                <a:ea typeface="微軟正黑體" panose="020B0604030504040204" pitchFamily="34" charset="-120"/>
              </a:rPr>
              <a:t>1</a:t>
            </a:r>
            <a:r>
              <a:rPr lang="zh-TW" altLang="zh-TW" sz="2000" dirty="0">
                <a:latin typeface="微軟正黑體" panose="020B0604030504040204" pitchFamily="34" charset="-120"/>
                <a:ea typeface="微軟正黑體" panose="020B0604030504040204" pitchFamily="34" charset="-120"/>
              </a:rPr>
              <a:t>項第</a:t>
            </a:r>
            <a:r>
              <a:rPr lang="en-US" altLang="zh-TW" sz="2000" dirty="0">
                <a:latin typeface="微軟正黑體" panose="020B0604030504040204" pitchFamily="34" charset="-120"/>
                <a:ea typeface="微軟正黑體" panose="020B0604030504040204" pitchFamily="34" charset="-120"/>
              </a:rPr>
              <a:t>3</a:t>
            </a:r>
            <a:r>
              <a:rPr lang="zh-TW" altLang="zh-TW" sz="2000" dirty="0">
                <a:latin typeface="微軟正黑體" panose="020B0604030504040204" pitchFamily="34" charset="-120"/>
                <a:ea typeface="微軟正黑體" panose="020B0604030504040204" pitchFamily="34" charset="-120"/>
              </a:rPr>
              <a:t>款（不違背職務受賄罪）。</a:t>
            </a:r>
            <a:endParaRPr lang="en-US" altLang="zh-TW" sz="2000" dirty="0">
              <a:latin typeface="微軟正黑體" panose="020B0604030504040204" pitchFamily="34" charset="-120"/>
              <a:ea typeface="微軟正黑體" panose="020B0604030504040204" pitchFamily="34" charset="-120"/>
            </a:endParaRPr>
          </a:p>
          <a:p>
            <a:pPr marL="628650" indent="-268288" hangingPunct="0">
              <a:lnSpc>
                <a:spcPct val="150000"/>
              </a:lnSpc>
              <a:buNone/>
            </a:pPr>
            <a:r>
              <a:rPr lang="en-US" altLang="zh-TW" sz="2000" dirty="0">
                <a:latin typeface="微軟正黑體" panose="020B0604030504040204" pitchFamily="34" charset="-120"/>
                <a:ea typeface="微軟正黑體" panose="020B0604030504040204" pitchFamily="34" charset="-120"/>
              </a:rPr>
              <a:t>2.</a:t>
            </a:r>
            <a:r>
              <a:rPr lang="zh-TW" altLang="zh-TW" sz="2000" dirty="0">
                <a:latin typeface="微軟正黑體" panose="020B0604030504040204" pitchFamily="34" charset="-120"/>
                <a:ea typeface="微軟正黑體" panose="020B0604030504040204" pitchFamily="34" charset="-120"/>
              </a:rPr>
              <a:t>貪污治罪條例第</a:t>
            </a:r>
            <a:r>
              <a:rPr lang="en-US" altLang="zh-TW" sz="2000" dirty="0">
                <a:latin typeface="微軟正黑體" panose="020B0604030504040204" pitchFamily="34" charset="-120"/>
                <a:ea typeface="微軟正黑體" panose="020B0604030504040204" pitchFamily="34" charset="-120"/>
              </a:rPr>
              <a:t>11</a:t>
            </a:r>
            <a:r>
              <a:rPr lang="zh-TW" altLang="zh-TW" sz="2000" dirty="0">
                <a:latin typeface="微軟正黑體" panose="020B0604030504040204" pitchFamily="34" charset="-120"/>
                <a:ea typeface="微軟正黑體" panose="020B0604030504040204" pitchFamily="34" charset="-120"/>
              </a:rPr>
              <a:t>條第</a:t>
            </a:r>
            <a:r>
              <a:rPr lang="en-US" altLang="zh-TW" sz="2000" dirty="0">
                <a:latin typeface="微軟正黑體" panose="020B0604030504040204" pitchFamily="34" charset="-120"/>
                <a:ea typeface="微軟正黑體" panose="020B0604030504040204" pitchFamily="34" charset="-120"/>
              </a:rPr>
              <a:t>2</a:t>
            </a:r>
            <a:r>
              <a:rPr lang="zh-TW" altLang="zh-TW" sz="2000" dirty="0">
                <a:latin typeface="微軟正黑體" panose="020B0604030504040204" pitchFamily="34" charset="-120"/>
                <a:ea typeface="微軟正黑體" panose="020B0604030504040204" pitchFamily="34" charset="-120"/>
              </a:rPr>
              <a:t>項（不違背職務行賄罪）。</a:t>
            </a:r>
          </a:p>
          <a:p>
            <a:pPr hangingPunct="0">
              <a:lnSpc>
                <a:spcPct val="150000"/>
              </a:lnSpc>
            </a:pPr>
            <a:r>
              <a:rPr lang="zh-TW" altLang="zh-TW" sz="2000" b="1" dirty="0">
                <a:solidFill>
                  <a:srgbClr val="0070C0"/>
                </a:solidFill>
                <a:latin typeface="微軟正黑體" panose="020B0604030504040204" pitchFamily="34" charset="-120"/>
                <a:ea typeface="微軟正黑體" panose="020B0604030504040204" pitchFamily="34" charset="-120"/>
              </a:rPr>
              <a:t>防貪預警作為</a:t>
            </a:r>
          </a:p>
          <a:p>
            <a:pPr marL="534988" indent="-174625" algn="just" hangingPunct="0">
              <a:lnSpc>
                <a:spcPct val="150000"/>
              </a:lnSpc>
              <a:buNone/>
            </a:pPr>
            <a:r>
              <a:rPr lang="en-US" altLang="zh-TW" sz="2000" dirty="0">
                <a:latin typeface="微軟正黑體" panose="020B0604030504040204" pitchFamily="34" charset="-120"/>
                <a:ea typeface="微軟正黑體" panose="020B0604030504040204" pitchFamily="34" charset="-120"/>
              </a:rPr>
              <a:t>1.</a:t>
            </a:r>
            <a:r>
              <a:rPr lang="zh-TW" altLang="zh-TW" sz="2000" dirty="0">
                <a:latin typeface="微軟正黑體" panose="020B0604030504040204" pitchFamily="34" charset="-120"/>
                <a:ea typeface="微軟正黑體" panose="020B0604030504040204" pitchFamily="34" charset="-120"/>
              </a:rPr>
              <a:t>實施職務輪調：應確實辦理平時考核，並強化監督管理之責（包括主管對承辦人以及高階主管對中初階主管），機先控管風險；對於民眾申請案件有審查業務權限或高度廉政風險人員，應落實職期輪調制度，避免久任一職。</a:t>
            </a:r>
            <a:endParaRPr lang="en-US" altLang="zh-TW" sz="2000" dirty="0">
              <a:latin typeface="微軟正黑體" panose="020B0604030504040204" pitchFamily="34" charset="-120"/>
              <a:ea typeface="微軟正黑體" panose="020B0604030504040204" pitchFamily="34" charset="-120"/>
            </a:endParaRPr>
          </a:p>
          <a:p>
            <a:pPr marL="534988" indent="-174625" algn="just" hangingPunct="0">
              <a:lnSpc>
                <a:spcPct val="150000"/>
              </a:lnSpc>
              <a:buNone/>
            </a:pPr>
            <a:r>
              <a:rPr lang="en-US" altLang="zh-TW" sz="2000" dirty="0">
                <a:latin typeface="微軟正黑體" panose="020B0604030504040204" pitchFamily="34" charset="-120"/>
                <a:ea typeface="微軟正黑體" panose="020B0604030504040204" pitchFamily="34" charset="-120"/>
              </a:rPr>
              <a:t>2.</a:t>
            </a:r>
            <a:r>
              <a:rPr lang="zh-TW" altLang="zh-TW" sz="2000" dirty="0">
                <a:latin typeface="微軟正黑體" panose="020B0604030504040204" pitchFamily="34" charset="-120"/>
                <a:ea typeface="微軟正黑體" panose="020B0604030504040204" pitchFamily="34" charset="-120"/>
              </a:rPr>
              <a:t>導入行政透明機制：將開發許可申辦過程透明化，將相關法規、許可要件檢核表、各階段標準作業流程及所需處理時間放置於網頁專區，並開放查詢目前審查進度、補件要求及補件期限、調查報告撰寫公司等資訊，使公眾皆得以檢視有無異常情事。</a:t>
            </a:r>
          </a:p>
          <a:p>
            <a:pPr hangingPunct="0">
              <a:lnSpc>
                <a:spcPct val="140000"/>
              </a:lnSpc>
              <a:buNone/>
            </a:pPr>
            <a:endParaRPr lang="zh-TW" altLang="zh-TW" sz="2000" dirty="0"/>
          </a:p>
          <a:p>
            <a:endParaRPr lang="zh-TW" altLang="en-US" dirty="0"/>
          </a:p>
        </p:txBody>
      </p:sp>
    </p:spTree>
    <p:extLst>
      <p:ext uri="{BB962C8B-B14F-4D97-AF65-F5344CB8AC3E}">
        <p14:creationId xmlns:p14="http://schemas.microsoft.com/office/powerpoint/2010/main" val="838709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D5AA76A5-2B4A-4C6F-9B31-665D6E53DCBC}"/>
              </a:ext>
            </a:extLst>
          </p:cNvPr>
          <p:cNvSpPr>
            <a:spLocks noGrp="1"/>
          </p:cNvSpPr>
          <p:nvPr>
            <p:ph type="title"/>
          </p:nvPr>
        </p:nvSpPr>
        <p:spPr>
          <a:xfrm>
            <a:off x="457200" y="457200"/>
            <a:ext cx="8229600" cy="595536"/>
          </a:xfrm>
        </p:spPr>
        <p:txBody>
          <a:bodyPr>
            <a:normAutofit fontScale="90000"/>
          </a:bodyPr>
          <a:lstStyle/>
          <a:p>
            <a:r>
              <a:rPr lang="zh-TW" altLang="en-US" sz="3600" b="1" dirty="0">
                <a:solidFill>
                  <a:schemeClr val="accent6">
                    <a:lumMod val="50000"/>
                  </a:schemeClr>
                </a:solidFill>
                <a:effectLst>
                  <a:reflection blurRad="6350" stA="55000" endA="300" endPos="45500" dir="5400000" sy="-100000" algn="bl" rotWithShape="0"/>
                </a:effectLst>
                <a:latin typeface="微軟正黑體" panose="020B0604030504040204" pitchFamily="34" charset="-120"/>
                <a:ea typeface="微軟正黑體" panose="020B0604030504040204" pitchFamily="34" charset="-120"/>
              </a:rPr>
              <a:t>行政缺失與興革建議</a:t>
            </a:r>
            <a:br>
              <a:rPr lang="zh-TW" altLang="zh-TW" dirty="0"/>
            </a:br>
            <a:endParaRPr lang="zh-TW" altLang="en-US" sz="3600" b="1" dirty="0">
              <a:solidFill>
                <a:schemeClr val="accent6">
                  <a:lumMod val="50000"/>
                </a:schemeClr>
              </a:solidFill>
              <a:effectLst>
                <a:reflection blurRad="6350" stA="55000" endA="300" endPos="45500" dir="5400000" sy="-100000" algn="bl" rotWithShape="0"/>
              </a:effectLst>
              <a:latin typeface="標楷體" pitchFamily="65" charset="-120"/>
              <a:ea typeface="標楷體" pitchFamily="65" charset="-120"/>
            </a:endParaRPr>
          </a:p>
        </p:txBody>
      </p:sp>
      <p:pic>
        <p:nvPicPr>
          <p:cNvPr id="2049" name="圖片 18">
            <a:extLst>
              <a:ext uri="{FF2B5EF4-FFF2-40B4-BE49-F238E27FC236}">
                <a16:creationId xmlns:a16="http://schemas.microsoft.com/office/drawing/2014/main" id="{83D21DDB-6633-4CCF-AA1E-036506CC3E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6544" y="-11772900"/>
            <a:ext cx="3579482" cy="936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表格 10">
            <a:extLst>
              <a:ext uri="{FF2B5EF4-FFF2-40B4-BE49-F238E27FC236}">
                <a16:creationId xmlns:a16="http://schemas.microsoft.com/office/drawing/2014/main" id="{D20391D6-E423-41FE-A654-5363AC0B8E28}"/>
              </a:ext>
            </a:extLst>
          </p:cNvPr>
          <p:cNvGraphicFramePr>
            <a:graphicFrameLocks noGrp="1"/>
          </p:cNvGraphicFramePr>
          <p:nvPr>
            <p:extLst>
              <p:ext uri="{D42A27DB-BD31-4B8C-83A1-F6EECF244321}">
                <p14:modId xmlns:p14="http://schemas.microsoft.com/office/powerpoint/2010/main" val="551674688"/>
              </p:ext>
            </p:extLst>
          </p:nvPr>
        </p:nvGraphicFramePr>
        <p:xfrm>
          <a:off x="323528" y="881193"/>
          <a:ext cx="8496944" cy="5716159"/>
        </p:xfrm>
        <a:graphic>
          <a:graphicData uri="http://schemas.openxmlformats.org/drawingml/2006/table">
            <a:tbl>
              <a:tblPr firstRow="1" firstCol="1" bandRow="1">
                <a:tableStyleId>{5C22544A-7EE6-4342-B048-85BDC9FD1C3A}</a:tableStyleId>
              </a:tblPr>
              <a:tblGrid>
                <a:gridCol w="1267088">
                  <a:extLst>
                    <a:ext uri="{9D8B030D-6E8A-4147-A177-3AD203B41FA5}">
                      <a16:colId xmlns:a16="http://schemas.microsoft.com/office/drawing/2014/main" val="4093665241"/>
                    </a:ext>
                  </a:extLst>
                </a:gridCol>
                <a:gridCol w="2981384">
                  <a:extLst>
                    <a:ext uri="{9D8B030D-6E8A-4147-A177-3AD203B41FA5}">
                      <a16:colId xmlns:a16="http://schemas.microsoft.com/office/drawing/2014/main" val="833544829"/>
                    </a:ext>
                  </a:extLst>
                </a:gridCol>
                <a:gridCol w="4248472">
                  <a:extLst>
                    <a:ext uri="{9D8B030D-6E8A-4147-A177-3AD203B41FA5}">
                      <a16:colId xmlns:a16="http://schemas.microsoft.com/office/drawing/2014/main" val="2991122572"/>
                    </a:ext>
                  </a:extLst>
                </a:gridCol>
              </a:tblGrid>
              <a:tr h="724003">
                <a:tc>
                  <a:txBody>
                    <a:bodyPr/>
                    <a:lstStyle/>
                    <a:p>
                      <a:pPr algn="ctr" hangingPunct="0">
                        <a:lnSpc>
                          <a:spcPts val="2200"/>
                        </a:lnSpc>
                        <a:spcAft>
                          <a:spcPts val="0"/>
                        </a:spcAft>
                      </a:pPr>
                      <a:r>
                        <a:rPr lang="zh-TW" sz="2000" kern="100" dirty="0">
                          <a:effectLst/>
                          <a:latin typeface="微軟正黑體" panose="020B0604030504040204" pitchFamily="34" charset="-120"/>
                          <a:ea typeface="微軟正黑體" panose="020B0604030504040204" pitchFamily="34" charset="-120"/>
                        </a:rPr>
                        <a:t>發生時點</a:t>
                      </a:r>
                      <a:endPar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nchor="ctr"/>
                </a:tc>
                <a:tc>
                  <a:txBody>
                    <a:bodyPr/>
                    <a:lstStyle/>
                    <a:p>
                      <a:pPr algn="ctr" hangingPunct="0">
                        <a:lnSpc>
                          <a:spcPts val="2200"/>
                        </a:lnSpc>
                        <a:spcAft>
                          <a:spcPts val="0"/>
                        </a:spcAft>
                      </a:pPr>
                      <a:r>
                        <a:rPr lang="zh-TW" sz="2000" kern="100">
                          <a:effectLst/>
                          <a:latin typeface="微軟正黑體" panose="020B0604030504040204" pitchFamily="34" charset="-120"/>
                          <a:ea typeface="微軟正黑體" panose="020B0604030504040204" pitchFamily="34" charset="-120"/>
                        </a:rPr>
                        <a:t>缺失類型</a:t>
                      </a:r>
                      <a:endParaRPr lang="zh-TW" sz="20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nchor="ctr"/>
                </a:tc>
                <a:tc>
                  <a:txBody>
                    <a:bodyPr/>
                    <a:lstStyle/>
                    <a:p>
                      <a:pPr algn="ctr" hangingPunct="0">
                        <a:lnSpc>
                          <a:spcPts val="2200"/>
                        </a:lnSpc>
                        <a:spcAft>
                          <a:spcPts val="0"/>
                        </a:spcAft>
                      </a:pPr>
                      <a:r>
                        <a:rPr lang="zh-TW" sz="2000" kern="100" dirty="0">
                          <a:effectLst/>
                          <a:latin typeface="微軟正黑體" panose="020B0604030504040204" pitchFamily="34" charset="-120"/>
                          <a:ea typeface="微軟正黑體" panose="020B0604030504040204" pitchFamily="34" charset="-120"/>
                        </a:rPr>
                        <a:t>興革建議</a:t>
                      </a:r>
                      <a:endPar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nchor="ctr"/>
                </a:tc>
                <a:extLst>
                  <a:ext uri="{0D108BD9-81ED-4DB2-BD59-A6C34878D82A}">
                    <a16:rowId xmlns:a16="http://schemas.microsoft.com/office/drawing/2014/main" val="1952765987"/>
                  </a:ext>
                </a:extLst>
              </a:tr>
              <a:tr h="818492">
                <a:tc rowSpan="5">
                  <a:txBody>
                    <a:bodyPr/>
                    <a:lstStyle/>
                    <a:p>
                      <a:pPr algn="ctr" hangingPunct="0">
                        <a:lnSpc>
                          <a:spcPts val="2000"/>
                        </a:lnSpc>
                        <a:spcAft>
                          <a:spcPts val="0"/>
                        </a:spcAft>
                      </a:pPr>
                      <a:endParaRPr lang="en-US" altLang="zh-TW" sz="1600" kern="100" dirty="0">
                        <a:effectLst/>
                        <a:latin typeface="微軟正黑體" panose="020B0604030504040204" pitchFamily="34" charset="-120"/>
                        <a:ea typeface="微軟正黑體" panose="020B0604030504040204" pitchFamily="34" charset="-120"/>
                      </a:endParaRPr>
                    </a:p>
                    <a:p>
                      <a:pPr algn="ctr" hangingPunct="0">
                        <a:lnSpc>
                          <a:spcPts val="2000"/>
                        </a:lnSpc>
                        <a:spcAft>
                          <a:spcPts val="0"/>
                        </a:spcAft>
                      </a:pPr>
                      <a:endParaRPr lang="en-US" altLang="zh-TW" sz="1600" kern="100" dirty="0">
                        <a:effectLst/>
                        <a:latin typeface="微軟正黑體" panose="020B0604030504040204" pitchFamily="34" charset="-120"/>
                        <a:ea typeface="微軟正黑體" panose="020B0604030504040204" pitchFamily="34" charset="-120"/>
                      </a:endParaRPr>
                    </a:p>
                    <a:p>
                      <a:pPr algn="ctr" hangingPunct="0">
                        <a:lnSpc>
                          <a:spcPts val="2000"/>
                        </a:lnSpc>
                        <a:spcAft>
                          <a:spcPts val="0"/>
                        </a:spcAft>
                      </a:pPr>
                      <a:r>
                        <a:rPr lang="zh-TW" sz="1800" kern="100" dirty="0">
                          <a:effectLst/>
                          <a:latin typeface="微軟正黑體" panose="020B0604030504040204" pitchFamily="34" charset="-120"/>
                          <a:ea typeface="微軟正黑體" panose="020B0604030504040204" pitchFamily="34" charset="-120"/>
                        </a:rPr>
                        <a:t>招標</a:t>
                      </a:r>
                      <a:endParaRPr lang="en-US" altLang="zh-TW" sz="1800" kern="100" dirty="0">
                        <a:effectLst/>
                        <a:latin typeface="微軟正黑體" panose="020B0604030504040204" pitchFamily="34" charset="-120"/>
                        <a:ea typeface="微軟正黑體" panose="020B0604030504040204" pitchFamily="34" charset="-120"/>
                      </a:endParaRPr>
                    </a:p>
                    <a:p>
                      <a:pPr algn="ctr" hangingPunct="0">
                        <a:lnSpc>
                          <a:spcPts val="2000"/>
                        </a:lnSpc>
                        <a:spcAft>
                          <a:spcPts val="0"/>
                        </a:spcAft>
                      </a:pPr>
                      <a:r>
                        <a:rPr lang="zh-TW" sz="1800" kern="100" dirty="0">
                          <a:effectLst/>
                          <a:latin typeface="微軟正黑體" panose="020B0604030504040204" pitchFamily="34" charset="-120"/>
                          <a:ea typeface="微軟正黑體" panose="020B0604030504040204" pitchFamily="34" charset="-120"/>
                        </a:rPr>
                        <a:t>階段</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tc>
                <a:tc>
                  <a:txBody>
                    <a:bodyPr/>
                    <a:lstStyle/>
                    <a:p>
                      <a:pPr algn="just" hangingPunct="0">
                        <a:lnSpc>
                          <a:spcPts val="2000"/>
                        </a:lnSpc>
                        <a:spcAft>
                          <a:spcPts val="0"/>
                        </a:spcAft>
                      </a:pPr>
                      <a:r>
                        <a:rPr lang="zh-TW" sz="1400" kern="100" dirty="0">
                          <a:effectLst/>
                          <a:latin typeface="微軟正黑體" panose="020B0604030504040204" pitchFamily="34" charset="-120"/>
                          <a:ea typeface="微軟正黑體" panose="020B0604030504040204" pitchFamily="34" charset="-120"/>
                        </a:rPr>
                        <a:t>招標文件不合理，例如：押標金或履約保證金收取數額低於能源局所定參考標準。</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tc>
                <a:tc>
                  <a:txBody>
                    <a:bodyPr/>
                    <a:lstStyle/>
                    <a:p>
                      <a:pPr algn="just" hangingPunct="0">
                        <a:lnSpc>
                          <a:spcPts val="2000"/>
                        </a:lnSpc>
                        <a:spcAft>
                          <a:spcPts val="0"/>
                        </a:spcAft>
                      </a:pPr>
                      <a:r>
                        <a:rPr lang="zh-TW" sz="1400" kern="100" dirty="0">
                          <a:effectLst/>
                          <a:latin typeface="微軟正黑體" panose="020B0604030504040204" pitchFamily="34" charset="-120"/>
                          <a:ea typeface="微軟正黑體" panose="020B0604030504040204" pitchFamily="34" charset="-120"/>
                        </a:rPr>
                        <a:t>參考能源局所訂標準，制定招標文件範本。</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tc>
                <a:extLst>
                  <a:ext uri="{0D108BD9-81ED-4DB2-BD59-A6C34878D82A}">
                    <a16:rowId xmlns:a16="http://schemas.microsoft.com/office/drawing/2014/main" val="2389553666"/>
                  </a:ext>
                </a:extLst>
              </a:tr>
              <a:tr h="1699028">
                <a:tc vMerge="1">
                  <a:txBody>
                    <a:bodyPr/>
                    <a:lstStyle/>
                    <a:p>
                      <a:endParaRPr lang="zh-TW" altLang="en-US"/>
                    </a:p>
                  </a:txBody>
                  <a:tcPr/>
                </a:tc>
                <a:tc>
                  <a:txBody>
                    <a:bodyPr/>
                    <a:lstStyle/>
                    <a:p>
                      <a:pPr algn="just" hangingPunct="0">
                        <a:lnSpc>
                          <a:spcPts val="2000"/>
                        </a:lnSpc>
                        <a:spcAft>
                          <a:spcPts val="0"/>
                        </a:spcAft>
                      </a:pPr>
                      <a:r>
                        <a:rPr lang="zh-TW" sz="1400" kern="100" dirty="0">
                          <a:effectLst/>
                          <a:latin typeface="微軟正黑體" panose="020B0604030504040204" pitchFamily="34" charset="-120"/>
                          <a:ea typeface="微軟正黑體" panose="020B0604030504040204" pitchFamily="34" charset="-120"/>
                        </a:rPr>
                        <a:t>廠商資格寬嚴不一，例如：財力門檻過高或過低。</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tc>
                <a:tc>
                  <a:txBody>
                    <a:bodyPr/>
                    <a:lstStyle/>
                    <a:p>
                      <a:pPr marL="342900" lvl="0" indent="-342900" algn="just" hangingPunct="0">
                        <a:lnSpc>
                          <a:spcPts val="2000"/>
                        </a:lnSpc>
                        <a:spcAft>
                          <a:spcPts val="0"/>
                        </a:spcAft>
                        <a:buFont typeface="+mj-lt"/>
                        <a:buAutoNum type="arabicPeriod"/>
                      </a:pPr>
                      <a:r>
                        <a:rPr lang="zh-TW" sz="1400" kern="100" dirty="0">
                          <a:effectLst/>
                          <a:latin typeface="微軟正黑體" panose="020B0604030504040204" pitchFamily="34" charset="-120"/>
                          <a:ea typeface="微軟正黑體" panose="020B0604030504040204" pitchFamily="34" charset="-120"/>
                        </a:rPr>
                        <a:t>參考「投標廠商資格與特殊或巨額採購認定標準」，依據案件規模訂定資格要求，以避免爭議。</a:t>
                      </a:r>
                    </a:p>
                    <a:p>
                      <a:pPr marL="342900" lvl="0" indent="-342900" algn="just" hangingPunct="0">
                        <a:lnSpc>
                          <a:spcPts val="2000"/>
                        </a:lnSpc>
                        <a:spcAft>
                          <a:spcPts val="0"/>
                        </a:spcAft>
                        <a:buFont typeface="+mj-lt"/>
                        <a:buAutoNum type="arabicPeriod"/>
                      </a:pPr>
                      <a:r>
                        <a:rPr lang="zh-TW" sz="1400" kern="100" dirty="0">
                          <a:effectLst/>
                          <a:latin typeface="微軟正黑體" panose="020B0604030504040204" pitchFamily="34" charset="-120"/>
                          <a:ea typeface="微軟正黑體" panose="020B0604030504040204" pitchFamily="34" charset="-120"/>
                        </a:rPr>
                        <a:t>針對廠商資格，另建議增列外國公司與大陸地區公司參與之規範，並排除不良廠商投標資格。</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tc>
                <a:extLst>
                  <a:ext uri="{0D108BD9-81ED-4DB2-BD59-A6C34878D82A}">
                    <a16:rowId xmlns:a16="http://schemas.microsoft.com/office/drawing/2014/main" val="2029783643"/>
                  </a:ext>
                </a:extLst>
              </a:tr>
              <a:tr h="829459">
                <a:tc vMerge="1">
                  <a:txBody>
                    <a:bodyPr/>
                    <a:lstStyle/>
                    <a:p>
                      <a:endParaRPr lang="zh-TW" altLang="en-US"/>
                    </a:p>
                  </a:txBody>
                  <a:tcPr/>
                </a:tc>
                <a:tc>
                  <a:txBody>
                    <a:bodyPr/>
                    <a:lstStyle/>
                    <a:p>
                      <a:pPr algn="just" hangingPunct="0">
                        <a:lnSpc>
                          <a:spcPts val="2000"/>
                        </a:lnSpc>
                        <a:spcAft>
                          <a:spcPts val="0"/>
                        </a:spcAft>
                      </a:pPr>
                      <a:r>
                        <a:rPr lang="zh-TW" sz="1400" kern="100" dirty="0">
                          <a:effectLst/>
                          <a:latin typeface="微軟正黑體" panose="020B0604030504040204" pitchFamily="34" charset="-120"/>
                          <a:ea typeface="微軟正黑體" panose="020B0604030504040204" pitchFamily="34" charset="-120"/>
                        </a:rPr>
                        <a:t>評選委員皆為內派，無外聘專家學者。</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tc>
                <a:tc>
                  <a:txBody>
                    <a:bodyPr/>
                    <a:lstStyle/>
                    <a:p>
                      <a:pPr algn="just" hangingPunct="0">
                        <a:lnSpc>
                          <a:spcPts val="2000"/>
                        </a:lnSpc>
                        <a:spcAft>
                          <a:spcPts val="0"/>
                        </a:spcAft>
                      </a:pPr>
                      <a:r>
                        <a:rPr lang="zh-TW" sz="1400" kern="100" dirty="0">
                          <a:effectLst/>
                          <a:latin typeface="微軟正黑體" panose="020B0604030504040204" pitchFamily="34" charset="-120"/>
                          <a:ea typeface="微軟正黑體" panose="020B0604030504040204" pitchFamily="34" charset="-120"/>
                        </a:rPr>
                        <a:t>適時參考公告金額以上政府採購案件辦理方式，邀請外部專家學者擔任評選委員，借重其專業，擇定最符合需求之廠商。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tc>
                <a:extLst>
                  <a:ext uri="{0D108BD9-81ED-4DB2-BD59-A6C34878D82A}">
                    <a16:rowId xmlns:a16="http://schemas.microsoft.com/office/drawing/2014/main" val="3764184131"/>
                  </a:ext>
                </a:extLst>
              </a:tr>
              <a:tr h="795663">
                <a:tc vMerge="1">
                  <a:txBody>
                    <a:bodyPr/>
                    <a:lstStyle/>
                    <a:p>
                      <a:endParaRPr lang="zh-TW" altLang="en-US"/>
                    </a:p>
                  </a:txBody>
                  <a:tcPr/>
                </a:tc>
                <a:tc>
                  <a:txBody>
                    <a:bodyPr/>
                    <a:lstStyle/>
                    <a:p>
                      <a:pPr algn="just" hangingPunct="0">
                        <a:lnSpc>
                          <a:spcPts val="2000"/>
                        </a:lnSpc>
                        <a:spcAft>
                          <a:spcPts val="0"/>
                        </a:spcAft>
                      </a:pPr>
                      <a:r>
                        <a:rPr lang="zh-TW" sz="1400" kern="100" dirty="0">
                          <a:effectLst/>
                          <a:latin typeface="微軟正黑體" panose="020B0604030504040204" pitchFamily="34" charset="-120"/>
                          <a:ea typeface="微軟正黑體" panose="020B0604030504040204" pitchFamily="34" charset="-120"/>
                        </a:rPr>
                        <a:t>公告標租時間過短，使標案能見度不足且可能影響廠商投標意願。</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tc>
                <a:tc>
                  <a:txBody>
                    <a:bodyPr/>
                    <a:lstStyle/>
                    <a:p>
                      <a:pPr algn="just" hangingPunct="0">
                        <a:lnSpc>
                          <a:spcPts val="2000"/>
                        </a:lnSpc>
                        <a:spcAft>
                          <a:spcPts val="0"/>
                        </a:spcAft>
                      </a:pPr>
                      <a:r>
                        <a:rPr lang="zh-TW" sz="1400" kern="100" dirty="0">
                          <a:effectLst/>
                          <a:latin typeface="微軟正黑體" panose="020B0604030504040204" pitchFamily="34" charset="-120"/>
                          <a:ea typeface="微軟正黑體" panose="020B0604030504040204" pitchFamily="34" charset="-120"/>
                        </a:rPr>
                        <a:t>應有合理公告期間，並於能源局等網站刊登相關資訊，使潛在投標廠商得知相關資訊並有足夠時間評估案件可行性。</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tc>
                <a:extLst>
                  <a:ext uri="{0D108BD9-81ED-4DB2-BD59-A6C34878D82A}">
                    <a16:rowId xmlns:a16="http://schemas.microsoft.com/office/drawing/2014/main" val="3245706161"/>
                  </a:ext>
                </a:extLst>
              </a:tr>
              <a:tr h="849514">
                <a:tc vMerge="1">
                  <a:txBody>
                    <a:bodyPr/>
                    <a:lstStyle/>
                    <a:p>
                      <a:endParaRPr lang="zh-TW" altLang="en-US"/>
                    </a:p>
                  </a:txBody>
                  <a:tcPr/>
                </a:tc>
                <a:tc>
                  <a:txBody>
                    <a:bodyPr/>
                    <a:lstStyle/>
                    <a:p>
                      <a:pPr algn="just" hangingPunct="0">
                        <a:lnSpc>
                          <a:spcPts val="2000"/>
                        </a:lnSpc>
                        <a:spcAft>
                          <a:spcPts val="0"/>
                        </a:spcAft>
                      </a:pPr>
                      <a:r>
                        <a:rPr lang="zh-TW" sz="1400" kern="100" dirty="0">
                          <a:effectLst/>
                          <a:latin typeface="微軟正黑體" panose="020B0604030504040204" pitchFamily="34" charset="-120"/>
                          <a:ea typeface="微軟正黑體" panose="020B0604030504040204" pitchFamily="34" charset="-120"/>
                        </a:rPr>
                        <a:t>基本設備設置容量預估值過低。</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tc>
                <a:tc>
                  <a:txBody>
                    <a:bodyPr/>
                    <a:lstStyle/>
                    <a:p>
                      <a:pPr algn="just" hangingPunct="0">
                        <a:lnSpc>
                          <a:spcPts val="2000"/>
                        </a:lnSpc>
                        <a:spcAft>
                          <a:spcPts val="0"/>
                        </a:spcAft>
                      </a:pPr>
                      <a:r>
                        <a:rPr lang="zh-TW" sz="1400" kern="100" dirty="0">
                          <a:effectLst/>
                          <a:latin typeface="微軟正黑體" panose="020B0604030504040204" pitchFamily="34" charset="-120"/>
                          <a:ea typeface="微軟正黑體" panose="020B0604030504040204" pitchFamily="34" charset="-120"/>
                        </a:rPr>
                        <a:t>機關學校辦理標租案前，應先行調查確認案場面積，俾利核實計算最低設備設置容量。</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tc>
                <a:extLst>
                  <a:ext uri="{0D108BD9-81ED-4DB2-BD59-A6C34878D82A}">
                    <a16:rowId xmlns:a16="http://schemas.microsoft.com/office/drawing/2014/main" val="3495783864"/>
                  </a:ext>
                </a:extLst>
              </a:tr>
            </a:tbl>
          </a:graphicData>
        </a:graphic>
      </p:graphicFrame>
    </p:spTree>
    <p:extLst>
      <p:ext uri="{BB962C8B-B14F-4D97-AF65-F5344CB8AC3E}">
        <p14:creationId xmlns:p14="http://schemas.microsoft.com/office/powerpoint/2010/main" val="2979355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D5AA76A5-2B4A-4C6F-9B31-665D6E53DCBC}"/>
              </a:ext>
            </a:extLst>
          </p:cNvPr>
          <p:cNvSpPr>
            <a:spLocks noGrp="1"/>
          </p:cNvSpPr>
          <p:nvPr>
            <p:ph type="title"/>
          </p:nvPr>
        </p:nvSpPr>
        <p:spPr>
          <a:xfrm>
            <a:off x="457200" y="457200"/>
            <a:ext cx="8229600" cy="595536"/>
          </a:xfrm>
        </p:spPr>
        <p:txBody>
          <a:bodyPr>
            <a:normAutofit fontScale="90000"/>
          </a:bodyPr>
          <a:lstStyle/>
          <a:p>
            <a:r>
              <a:rPr lang="zh-TW" altLang="en-US" sz="3600" b="1" dirty="0">
                <a:solidFill>
                  <a:schemeClr val="accent6">
                    <a:lumMod val="50000"/>
                  </a:schemeClr>
                </a:solidFill>
                <a:effectLst>
                  <a:reflection blurRad="6350" stA="55000" endA="300" endPos="45500" dir="5400000" sy="-100000" algn="bl" rotWithShape="0"/>
                </a:effectLst>
                <a:latin typeface="微軟正黑體" panose="020B0604030504040204" pitchFamily="34" charset="-120"/>
                <a:ea typeface="微軟正黑體" panose="020B0604030504040204" pitchFamily="34" charset="-120"/>
              </a:rPr>
              <a:t>行政缺失與興革建議</a:t>
            </a:r>
            <a:br>
              <a:rPr lang="zh-TW" altLang="zh-TW" dirty="0"/>
            </a:br>
            <a:endParaRPr lang="zh-TW" altLang="en-US" sz="3600" b="1" dirty="0">
              <a:solidFill>
                <a:schemeClr val="accent6">
                  <a:lumMod val="50000"/>
                </a:schemeClr>
              </a:solidFill>
              <a:effectLst>
                <a:reflection blurRad="6350" stA="55000" endA="300" endPos="45500" dir="5400000" sy="-100000" algn="bl" rotWithShape="0"/>
              </a:effectLst>
              <a:latin typeface="標楷體" pitchFamily="65" charset="-120"/>
              <a:ea typeface="標楷體" pitchFamily="65" charset="-120"/>
            </a:endParaRPr>
          </a:p>
        </p:txBody>
      </p:sp>
      <p:graphicFrame>
        <p:nvGraphicFramePr>
          <p:cNvPr id="3" name="表格 2">
            <a:extLst>
              <a:ext uri="{FF2B5EF4-FFF2-40B4-BE49-F238E27FC236}">
                <a16:creationId xmlns:a16="http://schemas.microsoft.com/office/drawing/2014/main" id="{A18E363B-C5D8-4215-BFAC-EF6AC96E2813}"/>
              </a:ext>
            </a:extLst>
          </p:cNvPr>
          <p:cNvGraphicFramePr>
            <a:graphicFrameLocks noGrp="1"/>
          </p:cNvGraphicFramePr>
          <p:nvPr>
            <p:extLst>
              <p:ext uri="{D42A27DB-BD31-4B8C-83A1-F6EECF244321}">
                <p14:modId xmlns:p14="http://schemas.microsoft.com/office/powerpoint/2010/main" val="2932973453"/>
              </p:ext>
            </p:extLst>
          </p:nvPr>
        </p:nvGraphicFramePr>
        <p:xfrm>
          <a:off x="323529" y="1534897"/>
          <a:ext cx="8619750" cy="5209062"/>
        </p:xfrm>
        <a:graphic>
          <a:graphicData uri="http://schemas.openxmlformats.org/drawingml/2006/table">
            <a:tbl>
              <a:tblPr firstRow="1" firstCol="1" bandRow="1">
                <a:tableStyleId>{5C22544A-7EE6-4342-B048-85BDC9FD1C3A}</a:tableStyleId>
              </a:tblPr>
              <a:tblGrid>
                <a:gridCol w="1263344">
                  <a:extLst>
                    <a:ext uri="{9D8B030D-6E8A-4147-A177-3AD203B41FA5}">
                      <a16:colId xmlns:a16="http://schemas.microsoft.com/office/drawing/2014/main" val="2090191514"/>
                    </a:ext>
                  </a:extLst>
                </a:gridCol>
                <a:gridCol w="3058575">
                  <a:extLst>
                    <a:ext uri="{9D8B030D-6E8A-4147-A177-3AD203B41FA5}">
                      <a16:colId xmlns:a16="http://schemas.microsoft.com/office/drawing/2014/main" val="569184609"/>
                    </a:ext>
                  </a:extLst>
                </a:gridCol>
                <a:gridCol w="4297831">
                  <a:extLst>
                    <a:ext uri="{9D8B030D-6E8A-4147-A177-3AD203B41FA5}">
                      <a16:colId xmlns:a16="http://schemas.microsoft.com/office/drawing/2014/main" val="3235209153"/>
                    </a:ext>
                  </a:extLst>
                </a:gridCol>
              </a:tblGrid>
              <a:tr h="357449">
                <a:tc rowSpan="4">
                  <a:txBody>
                    <a:bodyPr/>
                    <a:lstStyle/>
                    <a:p>
                      <a:pPr algn="ctr" hangingPunct="0">
                        <a:lnSpc>
                          <a:spcPts val="2200"/>
                        </a:lnSpc>
                        <a:spcAft>
                          <a:spcPts val="0"/>
                        </a:spcAft>
                      </a:pPr>
                      <a:r>
                        <a:rPr lang="zh-TW" sz="1800" kern="100" dirty="0">
                          <a:effectLst/>
                          <a:latin typeface="微軟正黑體" panose="020B0604030504040204" pitchFamily="34" charset="-120"/>
                          <a:ea typeface="微軟正黑體" panose="020B0604030504040204" pitchFamily="34" charset="-120"/>
                        </a:rPr>
                        <a:t>訂約階段</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5806" marR="35806" marT="0" marB="0"/>
                </a:tc>
                <a:tc>
                  <a:txBody>
                    <a:bodyPr/>
                    <a:lstStyle/>
                    <a:p>
                      <a:pPr marL="0" algn="just" defTabSz="914400" rtl="0" eaLnBrk="1" latinLnBrk="0" hangingPunct="0">
                        <a:lnSpc>
                          <a:spcPts val="2200"/>
                        </a:lnSpc>
                        <a:spcAft>
                          <a:spcPts val="0"/>
                        </a:spcAft>
                      </a:pPr>
                      <a:r>
                        <a:rPr lang="zh-TW" altLang="en-US" sz="1400" b="0" kern="100" dirty="0">
                          <a:solidFill>
                            <a:schemeClr val="dk1"/>
                          </a:solidFill>
                          <a:effectLst/>
                          <a:latin typeface="微軟正黑體" panose="020B0604030504040204" pitchFamily="34" charset="-120"/>
                          <a:ea typeface="微軟正黑體" panose="020B0604030504040204" pitchFamily="34" charset="-120"/>
                          <a:cs typeface="+mn-cs"/>
                        </a:rPr>
                        <a:t>尚未簽約卻要求承商進場施作，致生爭議。</a:t>
                      </a:r>
                    </a:p>
                  </a:txBody>
                  <a:tcPr marL="35806" marR="35806" marT="0" marB="0">
                    <a:solidFill>
                      <a:schemeClr val="bg1"/>
                    </a:solidFill>
                  </a:tcPr>
                </a:tc>
                <a:tc>
                  <a:txBody>
                    <a:bodyPr/>
                    <a:lstStyle/>
                    <a:p>
                      <a:pPr marL="0" algn="just" defTabSz="914400" rtl="0" eaLnBrk="1" latinLnBrk="0" hangingPunct="0">
                        <a:lnSpc>
                          <a:spcPts val="2200"/>
                        </a:lnSpc>
                        <a:spcAft>
                          <a:spcPts val="0"/>
                        </a:spcAft>
                      </a:pPr>
                      <a:r>
                        <a:rPr lang="zh-TW" altLang="en-US" sz="1400" b="0" kern="100" dirty="0">
                          <a:solidFill>
                            <a:schemeClr val="dk1"/>
                          </a:solidFill>
                          <a:effectLst/>
                          <a:latin typeface="微軟正黑體" panose="020B0604030504040204" pitchFamily="34" charset="-120"/>
                          <a:ea typeface="微軟正黑體" panose="020B0604030504040204" pitchFamily="34" charset="-120"/>
                          <a:cs typeface="+mn-cs"/>
                        </a:rPr>
                        <a:t>決標後應盡速簽訂契約，尚未簽定前不要求廠商提前進場施作任何工項。</a:t>
                      </a:r>
                    </a:p>
                  </a:txBody>
                  <a:tcPr marL="35806" marR="35806" marT="0" marB="0">
                    <a:solidFill>
                      <a:schemeClr val="bg1"/>
                    </a:solidFill>
                  </a:tcPr>
                </a:tc>
                <a:extLst>
                  <a:ext uri="{0D108BD9-81ED-4DB2-BD59-A6C34878D82A}">
                    <a16:rowId xmlns:a16="http://schemas.microsoft.com/office/drawing/2014/main" val="2359664698"/>
                  </a:ext>
                </a:extLst>
              </a:tr>
              <a:tr h="859374">
                <a:tc vMerge="1">
                  <a:txBody>
                    <a:bodyPr/>
                    <a:lstStyle/>
                    <a:p>
                      <a:endParaRPr lang="zh-TW" altLang="en-US"/>
                    </a:p>
                  </a:txBody>
                  <a:tcPr/>
                </a:tc>
                <a:tc>
                  <a:txBody>
                    <a:bodyPr/>
                    <a:lstStyle/>
                    <a:p>
                      <a:pPr algn="just" hangingPunct="0">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履約保證金發還條件未臻明確，且未要求繳納保固保證金；於系統建置完畢驗收合格後即發還履約保證金，造成運轉期間保障不足。</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5806" marR="35806" marT="0" marB="0"/>
                </a:tc>
                <a:tc>
                  <a:txBody>
                    <a:bodyPr/>
                    <a:lstStyle/>
                    <a:p>
                      <a:pPr algn="just" hangingPunct="0">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強化法學認知，訂定明確且合宜之契約，使承商於建置期及運轉期皆提供足額擔保。</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5806" marR="35806" marT="0" marB="0"/>
                </a:tc>
                <a:extLst>
                  <a:ext uri="{0D108BD9-81ED-4DB2-BD59-A6C34878D82A}">
                    <a16:rowId xmlns:a16="http://schemas.microsoft.com/office/drawing/2014/main" val="3422956640"/>
                  </a:ext>
                </a:extLst>
              </a:tr>
              <a:tr h="713499">
                <a:tc vMerge="1">
                  <a:txBody>
                    <a:bodyPr/>
                    <a:lstStyle/>
                    <a:p>
                      <a:endParaRPr lang="zh-TW" altLang="en-US"/>
                    </a:p>
                  </a:txBody>
                  <a:tcPr/>
                </a:tc>
                <a:tc>
                  <a:txBody>
                    <a:bodyPr/>
                    <a:lstStyle/>
                    <a:p>
                      <a:pPr algn="just" hangingPunct="0">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要求投保類型不符合實際需求，例如：僅要求投保專業責任險，如運轉期間發生公共意外事件，無法理賠。</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5806" marR="35806" marT="0" marB="0"/>
                </a:tc>
                <a:tc>
                  <a:txBody>
                    <a:bodyPr/>
                    <a:lstStyle/>
                    <a:p>
                      <a:pPr algn="just" hangingPunct="0">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確認系統建置期與運轉期分別需要何種類型之保險，並將之納入契約範本。</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5806" marR="35806" marT="0" marB="0"/>
                </a:tc>
                <a:extLst>
                  <a:ext uri="{0D108BD9-81ED-4DB2-BD59-A6C34878D82A}">
                    <a16:rowId xmlns:a16="http://schemas.microsoft.com/office/drawing/2014/main" val="1258860477"/>
                  </a:ext>
                </a:extLst>
              </a:tr>
              <a:tr h="567623">
                <a:tc vMerge="1">
                  <a:txBody>
                    <a:bodyPr/>
                    <a:lstStyle/>
                    <a:p>
                      <a:endParaRPr lang="zh-TW" altLang="en-US"/>
                    </a:p>
                  </a:txBody>
                  <a:tcPr/>
                </a:tc>
                <a:tc>
                  <a:txBody>
                    <a:bodyPr/>
                    <a:lstStyle/>
                    <a:p>
                      <a:pPr algn="just" hangingPunct="0">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保險期間不足，例如：契約約定廠商應自決標日次日起投保，惟承商延遲至半年後方加保。</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5806" marR="35806" marT="0" marB="0"/>
                </a:tc>
                <a:tc>
                  <a:txBody>
                    <a:bodyPr/>
                    <a:lstStyle/>
                    <a:p>
                      <a:pPr algn="just" hangingPunct="0">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應即時審查承商投保內容，確認投保類型、被保險人、保險金額、保險期間等是否正確。</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5806" marR="35806" marT="0" marB="0"/>
                </a:tc>
                <a:extLst>
                  <a:ext uri="{0D108BD9-81ED-4DB2-BD59-A6C34878D82A}">
                    <a16:rowId xmlns:a16="http://schemas.microsoft.com/office/drawing/2014/main" val="2728864322"/>
                  </a:ext>
                </a:extLst>
              </a:tr>
              <a:tr h="520843">
                <a:tc rowSpan="2">
                  <a:txBody>
                    <a:bodyPr/>
                    <a:lstStyle/>
                    <a:p>
                      <a:pPr algn="ctr" hangingPunct="0">
                        <a:lnSpc>
                          <a:spcPts val="2200"/>
                        </a:lnSpc>
                        <a:spcAft>
                          <a:spcPts val="0"/>
                        </a:spcAft>
                      </a:pPr>
                      <a:r>
                        <a:rPr lang="zh-TW" sz="1800" kern="100" dirty="0">
                          <a:effectLst/>
                          <a:latin typeface="微軟正黑體" panose="020B0604030504040204" pitchFamily="34" charset="-120"/>
                          <a:ea typeface="微軟正黑體" panose="020B0604030504040204" pitchFamily="34" charset="-120"/>
                        </a:rPr>
                        <a:t>履約階段</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5806" marR="35806" marT="0" marB="0"/>
                </a:tc>
                <a:tc>
                  <a:txBody>
                    <a:bodyPr/>
                    <a:lstStyle/>
                    <a:p>
                      <a:pPr algn="just" hangingPunct="0">
                        <a:lnSpc>
                          <a:spcPts val="2200"/>
                        </a:lnSpc>
                        <a:spcAft>
                          <a:spcPts val="0"/>
                        </a:spcAft>
                      </a:pPr>
                      <a:r>
                        <a:rPr lang="zh-TW" sz="1400" kern="100">
                          <a:effectLst/>
                          <a:latin typeface="微軟正黑體" panose="020B0604030504040204" pitchFamily="34" charset="-120"/>
                          <a:ea typeface="微軟正黑體" panose="020B0604030504040204" pitchFamily="34" charset="-120"/>
                        </a:rPr>
                        <a:t>契約約定尚未取得售電收入時，廠商應繳交回饋金，惟廠商未依約繳納。</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5806" marR="35806" marT="0" marB="0"/>
                </a:tc>
                <a:tc>
                  <a:txBody>
                    <a:bodyPr/>
                    <a:lstStyle/>
                    <a:p>
                      <a:pPr algn="just" hangingPunct="0">
                        <a:lnSpc>
                          <a:spcPts val="2200"/>
                        </a:lnSpc>
                        <a:spcAft>
                          <a:spcPts val="0"/>
                        </a:spcAft>
                      </a:pPr>
                      <a:r>
                        <a:rPr lang="zh-TW" sz="1400" kern="100" dirty="0">
                          <a:effectLst/>
                          <a:latin typeface="微軟正黑體" panose="020B0604030504040204" pitchFamily="34" charset="-120"/>
                          <a:ea typeface="微軟正黑體" panose="020B0604030504040204" pitchFamily="34" charset="-120"/>
                        </a:rPr>
                        <a:t>落實履約管理工作，督導承商依約繳納款項，以免影響機關權益。</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5806" marR="35806" marT="0" marB="0"/>
                </a:tc>
                <a:extLst>
                  <a:ext uri="{0D108BD9-81ED-4DB2-BD59-A6C34878D82A}">
                    <a16:rowId xmlns:a16="http://schemas.microsoft.com/office/drawing/2014/main" val="1423160246"/>
                  </a:ext>
                </a:extLst>
              </a:tr>
              <a:tr h="1442877">
                <a:tc vMerge="1">
                  <a:txBody>
                    <a:bodyPr/>
                    <a:lstStyle/>
                    <a:p>
                      <a:endParaRPr lang="zh-TW" altLang="en-US"/>
                    </a:p>
                  </a:txBody>
                  <a:tcPr/>
                </a:tc>
                <a:tc>
                  <a:txBody>
                    <a:bodyPr/>
                    <a:lstStyle/>
                    <a:p>
                      <a:pPr algn="just" hangingPunct="0">
                        <a:lnSpc>
                          <a:spcPts val="2200"/>
                        </a:lnSpc>
                        <a:spcAft>
                          <a:spcPts val="0"/>
                        </a:spcAft>
                      </a:pPr>
                      <a:r>
                        <a:rPr lang="zh-TW" sz="1400" kern="100">
                          <a:effectLst/>
                          <a:latin typeface="微軟正黑體" panose="020B0604030504040204" pitchFamily="34" charset="-120"/>
                          <a:ea typeface="微軟正黑體" panose="020B0604030504040204" pitchFamily="34" charset="-120"/>
                        </a:rPr>
                        <a:t>前手承辦人簽奉首長核可變更執行內容，但未完成契約變更、換約及議價等程序。</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5806" marR="35806" marT="0" marB="0"/>
                </a:tc>
                <a:tc>
                  <a:txBody>
                    <a:bodyPr/>
                    <a:lstStyle/>
                    <a:p>
                      <a:pPr marL="342900" lvl="0" indent="-342900" algn="just" hangingPunct="0">
                        <a:lnSpc>
                          <a:spcPts val="2200"/>
                        </a:lnSpc>
                        <a:spcAft>
                          <a:spcPts val="0"/>
                        </a:spcAft>
                        <a:buFont typeface="+mj-lt"/>
                        <a:buAutoNum type="arabicPeriod"/>
                      </a:pPr>
                      <a:r>
                        <a:rPr lang="zh-TW" sz="1400" kern="100" dirty="0">
                          <a:effectLst/>
                          <a:latin typeface="微軟正黑體" panose="020B0604030504040204" pitchFamily="34" charset="-120"/>
                          <a:ea typeface="微軟正黑體" panose="020B0604030504040204" pitchFamily="34" charset="-120"/>
                        </a:rPr>
                        <a:t>光電案件包含系統建置及運轉期，期程較政府採購案件長，遇更換承辦同仁時，應落實交接。</a:t>
                      </a:r>
                    </a:p>
                    <a:p>
                      <a:pPr marL="342900" lvl="0" indent="-342900" algn="just" hangingPunct="0">
                        <a:lnSpc>
                          <a:spcPts val="2200"/>
                        </a:lnSpc>
                        <a:spcAft>
                          <a:spcPts val="0"/>
                        </a:spcAft>
                        <a:buFont typeface="+mj-lt"/>
                        <a:buAutoNum type="arabicPeriod"/>
                      </a:pPr>
                      <a:r>
                        <a:rPr lang="zh-TW" sz="1400" kern="100" dirty="0">
                          <a:effectLst/>
                          <a:latin typeface="微軟正黑體" panose="020B0604030504040204" pitchFamily="34" charset="-120"/>
                          <a:ea typeface="微軟正黑體" panose="020B0604030504040204" pitchFamily="34" charset="-120"/>
                        </a:rPr>
                        <a:t>變更契約內容除辦畢機關內部簽核程序，並應完成議價、換約等程序。</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5806" marR="35806" marT="0" marB="0"/>
                </a:tc>
                <a:extLst>
                  <a:ext uri="{0D108BD9-81ED-4DB2-BD59-A6C34878D82A}">
                    <a16:rowId xmlns:a16="http://schemas.microsoft.com/office/drawing/2014/main" val="823890920"/>
                  </a:ext>
                </a:extLst>
              </a:tr>
            </a:tbl>
          </a:graphicData>
        </a:graphic>
      </p:graphicFrame>
      <p:graphicFrame>
        <p:nvGraphicFramePr>
          <p:cNvPr id="5" name="表格 4">
            <a:extLst>
              <a:ext uri="{FF2B5EF4-FFF2-40B4-BE49-F238E27FC236}">
                <a16:creationId xmlns:a16="http://schemas.microsoft.com/office/drawing/2014/main" id="{A3153B62-AC71-450F-908C-AFB24FC28B12}"/>
              </a:ext>
            </a:extLst>
          </p:cNvPr>
          <p:cNvGraphicFramePr>
            <a:graphicFrameLocks noGrp="1"/>
          </p:cNvGraphicFramePr>
          <p:nvPr>
            <p:extLst>
              <p:ext uri="{D42A27DB-BD31-4B8C-83A1-F6EECF244321}">
                <p14:modId xmlns:p14="http://schemas.microsoft.com/office/powerpoint/2010/main" val="2765629749"/>
              </p:ext>
            </p:extLst>
          </p:nvPr>
        </p:nvGraphicFramePr>
        <p:xfrm>
          <a:off x="323528" y="836712"/>
          <a:ext cx="8619750" cy="698185"/>
        </p:xfrm>
        <a:graphic>
          <a:graphicData uri="http://schemas.openxmlformats.org/drawingml/2006/table">
            <a:tbl>
              <a:tblPr firstRow="1" firstCol="1" bandRow="1">
                <a:tableStyleId>{5C22544A-7EE6-4342-B048-85BDC9FD1C3A}</a:tableStyleId>
              </a:tblPr>
              <a:tblGrid>
                <a:gridCol w="1285401">
                  <a:extLst>
                    <a:ext uri="{9D8B030D-6E8A-4147-A177-3AD203B41FA5}">
                      <a16:colId xmlns:a16="http://schemas.microsoft.com/office/drawing/2014/main" val="133429105"/>
                    </a:ext>
                  </a:extLst>
                </a:gridCol>
                <a:gridCol w="3024474">
                  <a:extLst>
                    <a:ext uri="{9D8B030D-6E8A-4147-A177-3AD203B41FA5}">
                      <a16:colId xmlns:a16="http://schemas.microsoft.com/office/drawing/2014/main" val="2456578377"/>
                    </a:ext>
                  </a:extLst>
                </a:gridCol>
                <a:gridCol w="4309875">
                  <a:extLst>
                    <a:ext uri="{9D8B030D-6E8A-4147-A177-3AD203B41FA5}">
                      <a16:colId xmlns:a16="http://schemas.microsoft.com/office/drawing/2014/main" val="1523154929"/>
                    </a:ext>
                  </a:extLst>
                </a:gridCol>
              </a:tblGrid>
              <a:tr h="698185">
                <a:tc>
                  <a:txBody>
                    <a:bodyPr/>
                    <a:lstStyle/>
                    <a:p>
                      <a:pPr algn="ctr" hangingPunct="0">
                        <a:lnSpc>
                          <a:spcPts val="2200"/>
                        </a:lnSpc>
                        <a:spcAft>
                          <a:spcPts val="0"/>
                        </a:spcAft>
                      </a:pPr>
                      <a:r>
                        <a:rPr lang="zh-TW" sz="2000" kern="100" dirty="0">
                          <a:effectLst/>
                          <a:latin typeface="微軟正黑體" panose="020B0604030504040204" pitchFamily="34" charset="-120"/>
                          <a:ea typeface="微軟正黑體" panose="020B0604030504040204" pitchFamily="34" charset="-120"/>
                        </a:rPr>
                        <a:t>發生時點</a:t>
                      </a:r>
                      <a:endPar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nchor="ctr"/>
                </a:tc>
                <a:tc>
                  <a:txBody>
                    <a:bodyPr/>
                    <a:lstStyle/>
                    <a:p>
                      <a:pPr algn="ctr" hangingPunct="0">
                        <a:lnSpc>
                          <a:spcPts val="2200"/>
                        </a:lnSpc>
                        <a:spcAft>
                          <a:spcPts val="0"/>
                        </a:spcAft>
                      </a:pPr>
                      <a:r>
                        <a:rPr lang="zh-TW" sz="2000" kern="100" dirty="0">
                          <a:effectLst/>
                          <a:latin typeface="微軟正黑體" panose="020B0604030504040204" pitchFamily="34" charset="-120"/>
                          <a:ea typeface="微軟正黑體" panose="020B0604030504040204" pitchFamily="34" charset="-120"/>
                        </a:rPr>
                        <a:t>缺失類型</a:t>
                      </a:r>
                      <a:endPar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nchor="ctr"/>
                </a:tc>
                <a:tc>
                  <a:txBody>
                    <a:bodyPr/>
                    <a:lstStyle/>
                    <a:p>
                      <a:pPr algn="ctr" hangingPunct="0">
                        <a:lnSpc>
                          <a:spcPts val="2200"/>
                        </a:lnSpc>
                        <a:spcAft>
                          <a:spcPts val="0"/>
                        </a:spcAft>
                      </a:pPr>
                      <a:r>
                        <a:rPr lang="zh-TW" sz="2000" kern="100" dirty="0">
                          <a:effectLst/>
                          <a:latin typeface="微軟正黑體" panose="020B0604030504040204" pitchFamily="34" charset="-120"/>
                          <a:ea typeface="微軟正黑體" panose="020B0604030504040204" pitchFamily="34" charset="-120"/>
                        </a:rPr>
                        <a:t>興革建議</a:t>
                      </a:r>
                      <a:endPar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804" marR="17804" marT="0" marB="0" anchor="ctr"/>
                </a:tc>
                <a:extLst>
                  <a:ext uri="{0D108BD9-81ED-4DB2-BD59-A6C34878D82A}">
                    <a16:rowId xmlns:a16="http://schemas.microsoft.com/office/drawing/2014/main" val="3279040125"/>
                  </a:ext>
                </a:extLst>
              </a:tr>
            </a:tbl>
          </a:graphicData>
        </a:graphic>
      </p:graphicFrame>
    </p:spTree>
    <p:extLst>
      <p:ext uri="{BB962C8B-B14F-4D97-AF65-F5344CB8AC3E}">
        <p14:creationId xmlns:p14="http://schemas.microsoft.com/office/powerpoint/2010/main" val="1933004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內容版面配置區 6"/>
          <p:cNvSpPr>
            <a:spLocks noGrp="1"/>
          </p:cNvSpPr>
          <p:nvPr>
            <p:ph idx="1"/>
          </p:nvPr>
        </p:nvSpPr>
        <p:spPr>
          <a:xfrm>
            <a:off x="468313" y="1484313"/>
            <a:ext cx="8229600" cy="3816895"/>
          </a:xfrm>
        </p:spPr>
        <p:txBody>
          <a:bodyPr>
            <a:normAutofit/>
          </a:bodyPr>
          <a:lstStyle/>
          <a:p>
            <a:pPr>
              <a:lnSpc>
                <a:spcPct val="150000"/>
              </a:lnSpc>
              <a:defRPr/>
            </a:pPr>
            <a:r>
              <a:rPr lang="zh-TW" altLang="en-US" sz="2000" dirty="0">
                <a:latin typeface="微軟正黑體" panose="020B0604030504040204" pitchFamily="34" charset="-120"/>
                <a:ea typeface="微軟正黑體" panose="020B0604030504040204" pitchFamily="34" charset="-120"/>
              </a:rPr>
              <a:t>甲為某鄉公所鄉長。</a:t>
            </a:r>
            <a:endParaRPr lang="en-US" altLang="zh-TW" sz="2000" dirty="0">
              <a:latin typeface="微軟正黑體" panose="020B0604030504040204" pitchFamily="34" charset="-120"/>
              <a:ea typeface="微軟正黑體" panose="020B0604030504040204" pitchFamily="34" charset="-120"/>
            </a:endParaRPr>
          </a:p>
          <a:p>
            <a:pPr>
              <a:lnSpc>
                <a:spcPct val="150000"/>
              </a:lnSpc>
              <a:defRPr/>
            </a:pPr>
            <a:r>
              <a:rPr lang="zh-TW" altLang="en-US" sz="2000" dirty="0">
                <a:latin typeface="微軟正黑體" panose="020B0604030504040204" pitchFamily="34" charset="-120"/>
                <a:ea typeface="微軟正黑體" panose="020B0604030504040204" pitchFamily="34" charset="-120"/>
              </a:rPr>
              <a:t>乙係</a:t>
            </a:r>
            <a:r>
              <a:rPr lang="en-US" altLang="zh-TW" sz="2000" dirty="0">
                <a:latin typeface="微軟正黑體" panose="020B0604030504040204" pitchFamily="34" charset="-120"/>
                <a:ea typeface="微軟正黑體" panose="020B0604030504040204" pitchFamily="34" charset="-120"/>
              </a:rPr>
              <a:t>A</a:t>
            </a:r>
            <a:r>
              <a:rPr lang="zh-TW" altLang="en-US" sz="2000" dirty="0">
                <a:latin typeface="微軟正黑體" panose="020B0604030504040204" pitchFamily="34" charset="-120"/>
                <a:ea typeface="微軟正黑體" panose="020B0604030504040204" pitchFamily="34" charset="-120"/>
              </a:rPr>
              <a:t>能源公司及</a:t>
            </a:r>
            <a:r>
              <a:rPr lang="en-US" altLang="zh-TW" sz="2000" dirty="0">
                <a:latin typeface="微軟正黑體" panose="020B0604030504040204" pitchFamily="34" charset="-120"/>
                <a:ea typeface="微軟正黑體" panose="020B0604030504040204" pitchFamily="34" charset="-120"/>
              </a:rPr>
              <a:t>B</a:t>
            </a:r>
            <a:r>
              <a:rPr lang="zh-TW" altLang="en-US" sz="2000" dirty="0">
                <a:latin typeface="微軟正黑體" panose="020B0604030504040204" pitchFamily="34" charset="-120"/>
                <a:ea typeface="微軟正黑體" panose="020B0604030504040204" pitchFamily="34" charset="-120"/>
              </a:rPr>
              <a:t>公司之實際負責人，平時在該鄉從事土地開發等仲介業務，並擔任鄉長甲向特定廠商收取賄款之「白手套」。</a:t>
            </a:r>
            <a:endParaRPr lang="en-US" altLang="zh-TW" sz="2000" dirty="0">
              <a:latin typeface="微軟正黑體" panose="020B0604030504040204" pitchFamily="34" charset="-120"/>
              <a:ea typeface="微軟正黑體" panose="020B0604030504040204" pitchFamily="34" charset="-120"/>
            </a:endParaRPr>
          </a:p>
          <a:p>
            <a:pPr>
              <a:lnSpc>
                <a:spcPct val="150000"/>
              </a:lnSpc>
              <a:defRPr/>
            </a:pPr>
            <a:r>
              <a:rPr lang="zh-TW" altLang="en-US" sz="2000" dirty="0">
                <a:latin typeface="微軟正黑體" panose="020B0604030504040204" pitchFamily="34" charset="-120"/>
                <a:ea typeface="微軟正黑體" panose="020B0604030504040204" pitchFamily="34" charset="-120"/>
              </a:rPr>
              <a:t>丙於</a:t>
            </a:r>
            <a:r>
              <a:rPr lang="en-US" altLang="zh-TW" sz="2000" dirty="0">
                <a:latin typeface="微軟正黑體" panose="020B0604030504040204" pitchFamily="34" charset="-120"/>
                <a:ea typeface="微軟正黑體" panose="020B0604030504040204" pitchFamily="34" charset="-120"/>
              </a:rPr>
              <a:t>108</a:t>
            </a:r>
            <a:r>
              <a:rPr lang="zh-TW" altLang="en-US" sz="2000" dirty="0">
                <a:latin typeface="微軟正黑體" panose="020B0604030504040204" pitchFamily="34" charset="-120"/>
                <a:ea typeface="微軟正黑體" panose="020B0604030504040204" pitchFamily="34" charset="-120"/>
              </a:rPr>
              <a:t>年間擔任</a:t>
            </a:r>
            <a:r>
              <a:rPr lang="en-US" altLang="zh-TW" sz="2000" dirty="0">
                <a:latin typeface="微軟正黑體" panose="020B0604030504040204" pitchFamily="34" charset="-120"/>
                <a:ea typeface="微軟正黑體" panose="020B0604030504040204" pitchFamily="34" charset="-120"/>
              </a:rPr>
              <a:t>C</a:t>
            </a:r>
            <a:r>
              <a:rPr lang="zh-TW" altLang="en-US" sz="2000" dirty="0">
                <a:latin typeface="微軟正黑體" panose="020B0604030504040204" pitchFamily="34" charset="-120"/>
                <a:ea typeface="微軟正黑體" panose="020B0604030504040204" pitchFamily="34" charset="-120"/>
              </a:rPr>
              <a:t>能源公司董事、</a:t>
            </a:r>
            <a:r>
              <a:rPr lang="en-US" altLang="zh-TW" sz="2000" dirty="0">
                <a:latin typeface="微軟正黑體" panose="020B0604030504040204" pitchFamily="34" charset="-120"/>
                <a:ea typeface="微軟正黑體" panose="020B0604030504040204" pitchFamily="34" charset="-120"/>
              </a:rPr>
              <a:t>C</a:t>
            </a:r>
            <a:r>
              <a:rPr lang="zh-TW" altLang="en-US" sz="2000" dirty="0">
                <a:latin typeface="微軟正黑體" panose="020B0604030504040204" pitchFamily="34" charset="-120"/>
                <a:ea typeface="微軟正黑體" panose="020B0604030504040204" pitchFamily="34" charset="-120"/>
              </a:rPr>
              <a:t>再生能源公司負責人及</a:t>
            </a:r>
            <a:r>
              <a:rPr lang="en-US" altLang="zh-TW" sz="2000" dirty="0">
                <a:latin typeface="微軟正黑體" panose="020B0604030504040204" pitchFamily="34" charset="-120"/>
                <a:ea typeface="微軟正黑體" panose="020B0604030504040204" pitchFamily="34" charset="-120"/>
              </a:rPr>
              <a:t>C</a:t>
            </a:r>
            <a:r>
              <a:rPr lang="zh-TW" altLang="en-US" sz="2000" dirty="0">
                <a:latin typeface="微軟正黑體" panose="020B0604030504040204" pitchFamily="34" charset="-120"/>
                <a:ea typeface="微軟正黑體" panose="020B0604030504040204" pitchFamily="34" charset="-120"/>
              </a:rPr>
              <a:t>太陽能公司董事長。</a:t>
            </a:r>
            <a:endParaRPr lang="en-US" altLang="zh-TW" sz="2000" dirty="0">
              <a:latin typeface="微軟正黑體" panose="020B0604030504040204" pitchFamily="34" charset="-120"/>
              <a:ea typeface="微軟正黑體" panose="020B0604030504040204" pitchFamily="34" charset="-120"/>
            </a:endParaRPr>
          </a:p>
          <a:p>
            <a:pPr>
              <a:lnSpc>
                <a:spcPct val="150000"/>
              </a:lnSpc>
              <a:defRPr/>
            </a:pPr>
            <a:r>
              <a:rPr lang="zh-TW" altLang="en-US" sz="2000" dirty="0">
                <a:latin typeface="微軟正黑體" panose="020B0604030504040204" pitchFamily="34" charset="-120"/>
                <a:ea typeface="微軟正黑體" panose="020B0604030504040204" pitchFamily="34" charset="-120"/>
              </a:rPr>
              <a:t>丁為</a:t>
            </a:r>
            <a:r>
              <a:rPr lang="en-US" altLang="zh-TW" sz="2000" dirty="0">
                <a:latin typeface="微軟正黑體" panose="020B0604030504040204" pitchFamily="34" charset="-120"/>
                <a:ea typeface="微軟正黑體" panose="020B0604030504040204" pitchFamily="34" charset="-120"/>
              </a:rPr>
              <a:t>D</a:t>
            </a:r>
            <a:r>
              <a:rPr lang="zh-TW" altLang="en-US" sz="2000" dirty="0">
                <a:latin typeface="微軟正黑體" panose="020B0604030504040204" pitchFamily="34" charset="-120"/>
                <a:ea typeface="微軟正黑體" panose="020B0604030504040204" pitchFamily="34" charset="-120"/>
              </a:rPr>
              <a:t>公司負責人。</a:t>
            </a:r>
            <a:endParaRPr lang="en-US" altLang="zh-TW" sz="2000" dirty="0">
              <a:latin typeface="微軟正黑體" panose="020B0604030504040204" pitchFamily="34" charset="-120"/>
              <a:ea typeface="微軟正黑體" panose="020B0604030504040204" pitchFamily="34" charset="-120"/>
            </a:endParaRPr>
          </a:p>
          <a:p>
            <a:pPr>
              <a:lnSpc>
                <a:spcPct val="150000"/>
              </a:lnSpc>
              <a:defRPr/>
            </a:pPr>
            <a:r>
              <a:rPr lang="zh-TW" altLang="en-US" sz="2000" dirty="0">
                <a:latin typeface="微軟正黑體" panose="020B0604030504040204" pitchFamily="34" charset="-120"/>
                <a:ea typeface="微軟正黑體" panose="020B0604030504040204" pitchFamily="34" charset="-120"/>
              </a:rPr>
              <a:t>戊係</a:t>
            </a:r>
            <a:r>
              <a:rPr lang="en-US" altLang="zh-TW" sz="2000" dirty="0">
                <a:latin typeface="微軟正黑體" panose="020B0604030504040204" pitchFamily="34" charset="-120"/>
                <a:ea typeface="微軟正黑體" panose="020B0604030504040204" pitchFamily="34" charset="-120"/>
              </a:rPr>
              <a:t>E</a:t>
            </a:r>
            <a:r>
              <a:rPr lang="zh-TW" altLang="en-US" sz="2000" dirty="0">
                <a:latin typeface="微軟正黑體" panose="020B0604030504040204" pitchFamily="34" charset="-120"/>
                <a:ea typeface="微軟正黑體" panose="020B0604030504040204" pitchFamily="34" charset="-120"/>
              </a:rPr>
              <a:t>公司總經理及實際負責人。</a:t>
            </a:r>
            <a:endParaRPr lang="en-US" altLang="zh-TW" sz="2000" dirty="0">
              <a:latin typeface="微軟正黑體" panose="020B0604030504040204" pitchFamily="34" charset="-120"/>
              <a:ea typeface="微軟正黑體" panose="020B0604030504040204" pitchFamily="34" charset="-120"/>
            </a:endParaRPr>
          </a:p>
        </p:txBody>
      </p:sp>
      <p:sp>
        <p:nvSpPr>
          <p:cNvPr id="27651" name="投影片編號版面配置區 1"/>
          <p:cNvSpPr>
            <a:spLocks noGrp="1"/>
          </p:cNvSpPr>
          <p:nvPr>
            <p:ph type="sldNum" sz="quarter" idx="12"/>
          </p:nvPr>
        </p:nvSpPr>
        <p:spPr bwMode="auto">
          <a:noFill/>
          <a:ln>
            <a:miter lim="800000"/>
            <a:headEnd/>
            <a:tailEnd/>
          </a:ln>
        </p:spPr>
        <p:txBody>
          <a:bodyPr/>
          <a:lstStyle/>
          <a:p>
            <a:fld id="{ACB93AC3-2E40-4890-92A8-DF8CF88F13F4}" type="slidenum">
              <a:rPr lang="zh-TW" altLang="en-US"/>
              <a:pPr/>
              <a:t>3</a:t>
            </a:fld>
            <a:endParaRPr lang="en-US" altLang="zh-TW"/>
          </a:p>
        </p:txBody>
      </p:sp>
      <p:sp>
        <p:nvSpPr>
          <p:cNvPr id="6" name="標題 1"/>
          <p:cNvSpPr>
            <a:spLocks noGrp="1"/>
          </p:cNvSpPr>
          <p:nvPr>
            <p:ph type="title"/>
          </p:nvPr>
        </p:nvSpPr>
        <p:spPr>
          <a:xfrm>
            <a:off x="474663" y="266700"/>
            <a:ext cx="8229600" cy="1143000"/>
          </a:xfrm>
          <a:ln w="76200"/>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zh-TW" altLang="en-US" sz="3600" b="1" dirty="0">
                <a:solidFill>
                  <a:schemeClr val="accent6">
                    <a:lumMod val="50000"/>
                  </a:schemeClr>
                </a:solidFill>
                <a:effectLst>
                  <a:reflection blurRad="6350" stA="55000" endA="300" endPos="45500" dir="5400000" sy="-100000" algn="bl" rotWithShape="0"/>
                </a:effectLst>
                <a:latin typeface="微軟正黑體" panose="020B0604030504040204" pitchFamily="34" charset="-120"/>
                <a:ea typeface="微軟正黑體" panose="020B0604030504040204" pitchFamily="34" charset="-120"/>
              </a:rPr>
              <a:t>案例一：鄉長涉嫌索賄案</a:t>
            </a:r>
            <a:endParaRPr lang="zh-TW" altLang="en-US" sz="3600" b="1" cap="all" dirty="0">
              <a:ln w="0"/>
              <a:solidFill>
                <a:schemeClr val="accent6">
                  <a:lumMod val="50000"/>
                </a:schemeClr>
              </a:solidFill>
              <a:effectLst>
                <a:reflection blurRad="6350" stA="55000" endA="300" endPos="45500" dir="5400000" sy="-100000" algn="bl" rotWithShape="0"/>
              </a:effectLst>
              <a:latin typeface="微軟正黑體" panose="020B0604030504040204" pitchFamily="34" charset="-120"/>
              <a:ea typeface="微軟正黑體" panose="020B0604030504040204" pitchFamily="34"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412776"/>
            <a:ext cx="8229600" cy="4525963"/>
          </a:xfrm>
        </p:spPr>
        <p:txBody>
          <a:bodyPr>
            <a:normAutofit fontScale="92500"/>
          </a:bodyPr>
          <a:lstStyle/>
          <a:p>
            <a:pPr>
              <a:lnSpc>
                <a:spcPct val="160000"/>
              </a:lnSpc>
            </a:pPr>
            <a:r>
              <a:rPr lang="zh-TW" altLang="en-US" sz="2000" dirty="0">
                <a:latin typeface="微軟正黑體" panose="020B0604030504040204" pitchFamily="34" charset="-120"/>
                <a:ea typeface="微軟正黑體" panose="020B0604030504040204" pitchFamily="34" charset="-120"/>
              </a:rPr>
              <a:t>緣於</a:t>
            </a:r>
            <a:r>
              <a:rPr lang="en-US" altLang="zh-TW" sz="2000" dirty="0">
                <a:latin typeface="微軟正黑體" panose="020B0604030504040204" pitchFamily="34" charset="-120"/>
                <a:ea typeface="微軟正黑體" panose="020B0604030504040204" pitchFamily="34" charset="-120"/>
              </a:rPr>
              <a:t>106</a:t>
            </a:r>
            <a:r>
              <a:rPr lang="zh-TW" altLang="en-US" sz="2000" dirty="0">
                <a:latin typeface="微軟正黑體" panose="020B0604030504040204" pitchFamily="34" charset="-120"/>
                <a:ea typeface="微軟正黑體" panose="020B0604030504040204" pitchFamily="34" charset="-120"/>
              </a:rPr>
              <a:t>年間，</a:t>
            </a:r>
            <a:r>
              <a:rPr lang="en-US" altLang="zh-TW" sz="2000" dirty="0">
                <a:latin typeface="微軟正黑體" panose="020B0604030504040204" pitchFamily="34" charset="-120"/>
                <a:ea typeface="微軟正黑體" panose="020B0604030504040204" pitchFamily="34" charset="-120"/>
              </a:rPr>
              <a:t>C</a:t>
            </a:r>
            <a:r>
              <a:rPr lang="zh-TW" altLang="en-US" sz="2000" dirty="0">
                <a:latin typeface="微軟正黑體" panose="020B0604030504040204" pitchFamily="34" charset="-120"/>
                <a:ea typeface="微軟正黑體" panose="020B0604030504040204" pitchFamily="34" charset="-120"/>
              </a:rPr>
              <a:t>能源公司在該鄉興建「太陽能發電系統設置工程」，</a:t>
            </a:r>
            <a:r>
              <a:rPr lang="en-US" altLang="zh-TW" sz="2000" dirty="0">
                <a:latin typeface="微軟正黑體" panose="020B0604030504040204" pitchFamily="34" charset="-120"/>
                <a:ea typeface="微軟正黑體" panose="020B0604030504040204" pitchFamily="34" charset="-120"/>
              </a:rPr>
              <a:t>108</a:t>
            </a:r>
            <a:r>
              <a:rPr lang="zh-TW" altLang="en-US" sz="2000" dirty="0">
                <a:latin typeface="微軟正黑體" panose="020B0604030504040204" pitchFamily="34" charset="-120"/>
                <a:ea typeface="微軟正黑體" panose="020B0604030504040204" pitchFamily="34" charset="-120"/>
              </a:rPr>
              <a:t>年間前開案場埋設管線工程施作期間，經該鄉當地村長及居民多次向公所及縣政府陳情，指摘該案場施作過程有破壞當地環境等情形。</a:t>
            </a:r>
            <a:endParaRPr lang="en-US" altLang="zh-TW" sz="2000" dirty="0">
              <a:latin typeface="微軟正黑體" panose="020B0604030504040204" pitchFamily="34" charset="-120"/>
              <a:ea typeface="微軟正黑體" panose="020B0604030504040204" pitchFamily="34" charset="-120"/>
            </a:endParaRPr>
          </a:p>
          <a:p>
            <a:pPr>
              <a:lnSpc>
                <a:spcPct val="160000"/>
              </a:lnSpc>
            </a:pPr>
            <a:r>
              <a:rPr lang="zh-TW" altLang="en-US" sz="2000" dirty="0">
                <a:latin typeface="微軟正黑體" panose="020B0604030504040204" pitchFamily="34" charset="-120"/>
                <a:ea typeface="微軟正黑體" panose="020B0604030504040204" pitchFamily="34" charset="-120"/>
              </a:rPr>
              <a:t>丙為求工程順利進行，透過白手套乙向鄉長甲表示願意支付</a:t>
            </a:r>
            <a:r>
              <a:rPr lang="en-US" altLang="zh-TW" sz="2000" dirty="0">
                <a:latin typeface="微軟正黑體" panose="020B0604030504040204" pitchFamily="34" charset="-120"/>
                <a:ea typeface="微軟正黑體" panose="020B0604030504040204" pitchFamily="34" charset="-120"/>
              </a:rPr>
              <a:t>350</a:t>
            </a:r>
            <a:r>
              <a:rPr lang="zh-TW" altLang="en-US" sz="2000" dirty="0">
                <a:latin typeface="微軟正黑體" panose="020B0604030504040204" pitchFamily="34" charset="-120"/>
                <a:ea typeface="微軟正黑體" panose="020B0604030504040204" pitchFamily="34" charset="-120"/>
              </a:rPr>
              <a:t>萬元擺平民眾陳抗。由丙以</a:t>
            </a:r>
            <a:r>
              <a:rPr lang="en-US" altLang="zh-TW" sz="2000" dirty="0">
                <a:latin typeface="微軟正黑體" panose="020B0604030504040204" pitchFamily="34" charset="-120"/>
                <a:ea typeface="微軟正黑體" panose="020B0604030504040204" pitchFamily="34" charset="-120"/>
              </a:rPr>
              <a:t>C</a:t>
            </a:r>
            <a:r>
              <a:rPr lang="zh-TW" altLang="en-US" sz="2000" dirty="0">
                <a:latin typeface="微軟正黑體" panose="020B0604030504040204" pitchFamily="34" charset="-120"/>
                <a:ea typeface="微軟正黑體" panose="020B0604030504040204" pitchFamily="34" charset="-120"/>
              </a:rPr>
              <a:t>再生能源公司與白手套乙實際負責之</a:t>
            </a:r>
            <a:r>
              <a:rPr lang="en-US" altLang="zh-TW" sz="2000" dirty="0">
                <a:latin typeface="微軟正黑體" panose="020B0604030504040204" pitchFamily="34" charset="-120"/>
                <a:ea typeface="微軟正黑體" panose="020B0604030504040204" pitchFamily="34" charset="-120"/>
              </a:rPr>
              <a:t>B</a:t>
            </a:r>
            <a:r>
              <a:rPr lang="zh-TW" altLang="en-US" sz="2000" dirty="0">
                <a:latin typeface="微軟正黑體" panose="020B0604030504040204" pitchFamily="34" charset="-120"/>
                <a:ea typeface="微軟正黑體" panose="020B0604030504040204" pitchFamily="34" charset="-120"/>
              </a:rPr>
              <a:t>公司虛偽簽立委任報酬</a:t>
            </a:r>
            <a:r>
              <a:rPr lang="en-US" altLang="zh-TW" sz="2000" dirty="0">
                <a:latin typeface="微軟正黑體" panose="020B0604030504040204" pitchFamily="34" charset="-120"/>
                <a:ea typeface="微軟正黑體" panose="020B0604030504040204" pitchFamily="34" charset="-120"/>
              </a:rPr>
              <a:t>385</a:t>
            </a:r>
            <a:r>
              <a:rPr lang="zh-TW" altLang="en-US" sz="2000" dirty="0">
                <a:latin typeface="微軟正黑體" panose="020B0604030504040204" pitchFamily="34" charset="-120"/>
                <a:ea typeface="微軟正黑體" panose="020B0604030504040204" pitchFamily="34" charset="-120"/>
              </a:rPr>
              <a:t>萬元之「工程顧問委任合約」，虛列成本支出項目，白手套乙再指示知情之丁虛開立總計金額</a:t>
            </a:r>
            <a:r>
              <a:rPr lang="en-US" altLang="zh-TW" sz="2000" dirty="0">
                <a:latin typeface="微軟正黑體" panose="020B0604030504040204" pitchFamily="34" charset="-120"/>
                <a:ea typeface="微軟正黑體" panose="020B0604030504040204" pitchFamily="34" charset="-120"/>
              </a:rPr>
              <a:t>385</a:t>
            </a:r>
            <a:r>
              <a:rPr lang="zh-TW" altLang="en-US" sz="2000" dirty="0">
                <a:latin typeface="微軟正黑體" panose="020B0604030504040204" pitchFamily="34" charset="-120"/>
                <a:ea typeface="微軟正黑體" panose="020B0604030504040204" pitchFamily="34" charset="-120"/>
              </a:rPr>
              <a:t>萬元之發票，並由白手套乙與丁提領</a:t>
            </a:r>
            <a:r>
              <a:rPr lang="en-US" altLang="zh-TW" sz="2000" dirty="0">
                <a:latin typeface="微軟正黑體" panose="020B0604030504040204" pitchFamily="34" charset="-120"/>
                <a:ea typeface="微軟正黑體" panose="020B0604030504040204" pitchFamily="34" charset="-120"/>
              </a:rPr>
              <a:t>350</a:t>
            </a:r>
            <a:r>
              <a:rPr lang="zh-TW" altLang="en-US" sz="2000" dirty="0">
                <a:latin typeface="微軟正黑體" panose="020B0604030504040204" pitchFamily="34" charset="-120"/>
                <a:ea typeface="微軟正黑體" panose="020B0604030504040204" pitchFamily="34" charset="-120"/>
              </a:rPr>
              <a:t>萬元現金後，轉交予鄉長甲，其餘款項</a:t>
            </a:r>
            <a:r>
              <a:rPr lang="en-US" altLang="zh-TW" sz="2000" dirty="0">
                <a:latin typeface="微軟正黑體" panose="020B0604030504040204" pitchFamily="34" charset="-120"/>
                <a:ea typeface="微軟正黑體" panose="020B0604030504040204" pitchFamily="34" charset="-120"/>
              </a:rPr>
              <a:t>35</a:t>
            </a:r>
            <a:r>
              <a:rPr lang="zh-TW" altLang="en-US" sz="2000" dirty="0">
                <a:latin typeface="微軟正黑體" panose="020B0604030504040204" pitchFamily="34" charset="-120"/>
                <a:ea typeface="微軟正黑體" panose="020B0604030504040204" pitchFamily="34" charset="-120"/>
              </a:rPr>
              <a:t>萬元則作為支付白手套乙開立發票衍生之營業稅及營利事業所得稅等稅捐費用。</a:t>
            </a:r>
          </a:p>
        </p:txBody>
      </p:sp>
      <p:sp>
        <p:nvSpPr>
          <p:cNvPr id="4" name="投影片編號版面配置區 3"/>
          <p:cNvSpPr>
            <a:spLocks noGrp="1"/>
          </p:cNvSpPr>
          <p:nvPr>
            <p:ph type="sldNum" sz="quarter" idx="12"/>
          </p:nvPr>
        </p:nvSpPr>
        <p:spPr/>
        <p:txBody>
          <a:bodyPr/>
          <a:lstStyle/>
          <a:p>
            <a:fld id="{AF6B2DFE-69FF-4EEF-99BB-630F98E4F1EB}" type="slidenum">
              <a:rPr lang="zh-TW" altLang="en-US" smtClean="0"/>
              <a:pPr/>
              <a:t>4</a:t>
            </a:fld>
            <a:endParaRPr lang="en-US" altLang="zh-TW"/>
          </a:p>
        </p:txBody>
      </p:sp>
      <p:sp>
        <p:nvSpPr>
          <p:cNvPr id="2" name="文字方塊 1">
            <a:extLst>
              <a:ext uri="{FF2B5EF4-FFF2-40B4-BE49-F238E27FC236}">
                <a16:creationId xmlns:a16="http://schemas.microsoft.com/office/drawing/2014/main" id="{E7D9A104-5BBD-42E0-A16D-F967657CEF59}"/>
              </a:ext>
            </a:extLst>
          </p:cNvPr>
          <p:cNvSpPr txBox="1"/>
          <p:nvPr/>
        </p:nvSpPr>
        <p:spPr>
          <a:xfrm>
            <a:off x="755576" y="629908"/>
            <a:ext cx="5616624" cy="400110"/>
          </a:xfrm>
          <a:prstGeom prst="rect">
            <a:avLst/>
          </a:prstGeom>
          <a:noFill/>
        </p:spPr>
        <p:txBody>
          <a:bodyPr wrap="square" rtlCol="0">
            <a:spAutoFit/>
          </a:bodyPr>
          <a:lstStyle/>
          <a:p>
            <a:r>
              <a:rPr lang="zh-TW" altLang="en-US" sz="2000" b="1" dirty="0">
                <a:solidFill>
                  <a:schemeClr val="accent6">
                    <a:lumMod val="50000"/>
                  </a:schemeClr>
                </a:solidFill>
                <a:latin typeface="微軟正黑體" panose="020B0604030504040204" pitchFamily="34" charset="-120"/>
                <a:ea typeface="微軟正黑體" panose="020B0604030504040204" pitchFamily="34" charset="-120"/>
              </a:rPr>
              <a:t>藉機利用陳抗收受賄賂不法態樣</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AF6B2DFE-69FF-4EEF-99BB-630F98E4F1EB}" type="slidenum">
              <a:rPr lang="zh-TW" altLang="en-US" smtClean="0"/>
              <a:pPr/>
              <a:t>5</a:t>
            </a:fld>
            <a:endParaRPr lang="en-US" altLang="zh-TW" dirty="0"/>
          </a:p>
        </p:txBody>
      </p:sp>
      <p:pic>
        <p:nvPicPr>
          <p:cNvPr id="5" name="图片 13"/>
          <p:cNvPicPr>
            <a:picLocks noGrp="1" noChangeAspect="1"/>
          </p:cNvPicPr>
          <p:nvPr>
            <p:ph idx="1"/>
          </p:nvPr>
        </p:nvPicPr>
        <p:blipFill>
          <a:blip r:embed="rId2" cstate="print">
            <a:extLst>
              <a:ext uri="{28A0092B-C50C-407E-A947-70E740481C1C}">
                <a14:useLocalDpi xmlns:a14="http://schemas.microsoft.com/office/drawing/2010/main" val="0"/>
              </a:ext>
            </a:extLst>
          </a:blip>
          <a:srcRect r="64757"/>
          <a:stretch>
            <a:fillRect/>
          </a:stretch>
        </p:blipFill>
        <p:spPr>
          <a:xfrm>
            <a:off x="3635896" y="116632"/>
            <a:ext cx="1296144" cy="1720576"/>
          </a:xfrm>
          <a:prstGeom prst="rect">
            <a:avLst/>
          </a:prstGeom>
        </p:spPr>
      </p:pic>
      <p:grpSp>
        <p:nvGrpSpPr>
          <p:cNvPr id="2" name="组合 40"/>
          <p:cNvGrpSpPr/>
          <p:nvPr/>
        </p:nvGrpSpPr>
        <p:grpSpPr>
          <a:xfrm>
            <a:off x="1507161" y="1772816"/>
            <a:ext cx="1080120" cy="1512168"/>
            <a:chOff x="1862138" y="1901825"/>
            <a:chExt cx="2400300" cy="3565525"/>
          </a:xfrm>
        </p:grpSpPr>
        <p:sp>
          <p:nvSpPr>
            <p:cNvPr id="7" name="Freeform 24"/>
            <p:cNvSpPr>
              <a:spLocks/>
            </p:cNvSpPr>
            <p:nvPr/>
          </p:nvSpPr>
          <p:spPr bwMode="auto">
            <a:xfrm>
              <a:off x="2522538" y="3835400"/>
              <a:ext cx="368300" cy="457200"/>
            </a:xfrm>
            <a:custGeom>
              <a:avLst/>
              <a:gdLst>
                <a:gd name="T0" fmla="*/ 0 w 232"/>
                <a:gd name="T1" fmla="*/ 100 h 288"/>
                <a:gd name="T2" fmla="*/ 0 w 232"/>
                <a:gd name="T3" fmla="*/ 100 h 288"/>
                <a:gd name="T4" fmla="*/ 2 w 232"/>
                <a:gd name="T5" fmla="*/ 106 h 288"/>
                <a:gd name="T6" fmla="*/ 10 w 232"/>
                <a:gd name="T7" fmla="*/ 126 h 288"/>
                <a:gd name="T8" fmla="*/ 24 w 232"/>
                <a:gd name="T9" fmla="*/ 152 h 288"/>
                <a:gd name="T10" fmla="*/ 34 w 232"/>
                <a:gd name="T11" fmla="*/ 166 h 288"/>
                <a:gd name="T12" fmla="*/ 46 w 232"/>
                <a:gd name="T13" fmla="*/ 182 h 288"/>
                <a:gd name="T14" fmla="*/ 60 w 232"/>
                <a:gd name="T15" fmla="*/ 200 h 288"/>
                <a:gd name="T16" fmla="*/ 78 w 232"/>
                <a:gd name="T17" fmla="*/ 216 h 288"/>
                <a:gd name="T18" fmla="*/ 96 w 232"/>
                <a:gd name="T19" fmla="*/ 232 h 288"/>
                <a:gd name="T20" fmla="*/ 118 w 232"/>
                <a:gd name="T21" fmla="*/ 246 h 288"/>
                <a:gd name="T22" fmla="*/ 142 w 232"/>
                <a:gd name="T23" fmla="*/ 260 h 288"/>
                <a:gd name="T24" fmla="*/ 168 w 232"/>
                <a:gd name="T25" fmla="*/ 272 h 288"/>
                <a:gd name="T26" fmla="*/ 198 w 232"/>
                <a:gd name="T27" fmla="*/ 282 h 288"/>
                <a:gd name="T28" fmla="*/ 232 w 232"/>
                <a:gd name="T29" fmla="*/ 288 h 288"/>
                <a:gd name="T30" fmla="*/ 96 w 232"/>
                <a:gd name="T31" fmla="*/ 0 h 288"/>
                <a:gd name="T32" fmla="*/ 0 w 232"/>
                <a:gd name="T33" fmla="*/ 10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2" h="288">
                  <a:moveTo>
                    <a:pt x="0" y="100"/>
                  </a:moveTo>
                  <a:lnTo>
                    <a:pt x="0" y="100"/>
                  </a:lnTo>
                  <a:lnTo>
                    <a:pt x="2" y="106"/>
                  </a:lnTo>
                  <a:lnTo>
                    <a:pt x="10" y="126"/>
                  </a:lnTo>
                  <a:lnTo>
                    <a:pt x="24" y="152"/>
                  </a:lnTo>
                  <a:lnTo>
                    <a:pt x="34" y="166"/>
                  </a:lnTo>
                  <a:lnTo>
                    <a:pt x="46" y="182"/>
                  </a:lnTo>
                  <a:lnTo>
                    <a:pt x="60" y="200"/>
                  </a:lnTo>
                  <a:lnTo>
                    <a:pt x="78" y="216"/>
                  </a:lnTo>
                  <a:lnTo>
                    <a:pt x="96" y="232"/>
                  </a:lnTo>
                  <a:lnTo>
                    <a:pt x="118" y="246"/>
                  </a:lnTo>
                  <a:lnTo>
                    <a:pt x="142" y="260"/>
                  </a:lnTo>
                  <a:lnTo>
                    <a:pt x="168" y="272"/>
                  </a:lnTo>
                  <a:lnTo>
                    <a:pt x="198" y="282"/>
                  </a:lnTo>
                  <a:lnTo>
                    <a:pt x="232" y="288"/>
                  </a:lnTo>
                  <a:lnTo>
                    <a:pt x="96" y="0"/>
                  </a:lnTo>
                  <a:lnTo>
                    <a:pt x="0" y="10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Freeform 25"/>
            <p:cNvSpPr>
              <a:spLocks/>
            </p:cNvSpPr>
            <p:nvPr/>
          </p:nvSpPr>
          <p:spPr bwMode="auto">
            <a:xfrm>
              <a:off x="3255963" y="3835400"/>
              <a:ext cx="365125" cy="457200"/>
            </a:xfrm>
            <a:custGeom>
              <a:avLst/>
              <a:gdLst>
                <a:gd name="T0" fmla="*/ 230 w 230"/>
                <a:gd name="T1" fmla="*/ 100 h 288"/>
                <a:gd name="T2" fmla="*/ 230 w 230"/>
                <a:gd name="T3" fmla="*/ 100 h 288"/>
                <a:gd name="T4" fmla="*/ 228 w 230"/>
                <a:gd name="T5" fmla="*/ 106 h 288"/>
                <a:gd name="T6" fmla="*/ 220 w 230"/>
                <a:gd name="T7" fmla="*/ 126 h 288"/>
                <a:gd name="T8" fmla="*/ 206 w 230"/>
                <a:gd name="T9" fmla="*/ 152 h 288"/>
                <a:gd name="T10" fmla="*/ 196 w 230"/>
                <a:gd name="T11" fmla="*/ 166 h 288"/>
                <a:gd name="T12" fmla="*/ 184 w 230"/>
                <a:gd name="T13" fmla="*/ 182 h 288"/>
                <a:gd name="T14" fmla="*/ 170 w 230"/>
                <a:gd name="T15" fmla="*/ 200 h 288"/>
                <a:gd name="T16" fmla="*/ 154 w 230"/>
                <a:gd name="T17" fmla="*/ 216 h 288"/>
                <a:gd name="T18" fmla="*/ 134 w 230"/>
                <a:gd name="T19" fmla="*/ 232 h 288"/>
                <a:gd name="T20" fmla="*/ 114 w 230"/>
                <a:gd name="T21" fmla="*/ 246 h 288"/>
                <a:gd name="T22" fmla="*/ 90 w 230"/>
                <a:gd name="T23" fmla="*/ 260 h 288"/>
                <a:gd name="T24" fmla="*/ 62 w 230"/>
                <a:gd name="T25" fmla="*/ 272 h 288"/>
                <a:gd name="T26" fmla="*/ 32 w 230"/>
                <a:gd name="T27" fmla="*/ 282 h 288"/>
                <a:gd name="T28" fmla="*/ 0 w 230"/>
                <a:gd name="T29" fmla="*/ 288 h 288"/>
                <a:gd name="T30" fmla="*/ 136 w 230"/>
                <a:gd name="T31" fmla="*/ 0 h 288"/>
                <a:gd name="T32" fmla="*/ 230 w 230"/>
                <a:gd name="T33" fmla="*/ 10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0" h="288">
                  <a:moveTo>
                    <a:pt x="230" y="100"/>
                  </a:moveTo>
                  <a:lnTo>
                    <a:pt x="230" y="100"/>
                  </a:lnTo>
                  <a:lnTo>
                    <a:pt x="228" y="106"/>
                  </a:lnTo>
                  <a:lnTo>
                    <a:pt x="220" y="126"/>
                  </a:lnTo>
                  <a:lnTo>
                    <a:pt x="206" y="152"/>
                  </a:lnTo>
                  <a:lnTo>
                    <a:pt x="196" y="166"/>
                  </a:lnTo>
                  <a:lnTo>
                    <a:pt x="184" y="182"/>
                  </a:lnTo>
                  <a:lnTo>
                    <a:pt x="170" y="200"/>
                  </a:lnTo>
                  <a:lnTo>
                    <a:pt x="154" y="216"/>
                  </a:lnTo>
                  <a:lnTo>
                    <a:pt x="134" y="232"/>
                  </a:lnTo>
                  <a:lnTo>
                    <a:pt x="114" y="246"/>
                  </a:lnTo>
                  <a:lnTo>
                    <a:pt x="90" y="260"/>
                  </a:lnTo>
                  <a:lnTo>
                    <a:pt x="62" y="272"/>
                  </a:lnTo>
                  <a:lnTo>
                    <a:pt x="32" y="282"/>
                  </a:lnTo>
                  <a:lnTo>
                    <a:pt x="0" y="288"/>
                  </a:lnTo>
                  <a:lnTo>
                    <a:pt x="136" y="0"/>
                  </a:lnTo>
                  <a:lnTo>
                    <a:pt x="230" y="10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26"/>
            <p:cNvSpPr>
              <a:spLocks/>
            </p:cNvSpPr>
            <p:nvPr/>
          </p:nvSpPr>
          <p:spPr bwMode="auto">
            <a:xfrm>
              <a:off x="2382838" y="2184400"/>
              <a:ext cx="1377950" cy="1479550"/>
            </a:xfrm>
            <a:custGeom>
              <a:avLst/>
              <a:gdLst>
                <a:gd name="T0" fmla="*/ 822 w 868"/>
                <a:gd name="T1" fmla="*/ 534 h 932"/>
                <a:gd name="T2" fmla="*/ 828 w 868"/>
                <a:gd name="T3" fmla="*/ 534 h 932"/>
                <a:gd name="T4" fmla="*/ 846 w 868"/>
                <a:gd name="T5" fmla="*/ 532 h 932"/>
                <a:gd name="T6" fmla="*/ 858 w 868"/>
                <a:gd name="T7" fmla="*/ 526 h 932"/>
                <a:gd name="T8" fmla="*/ 866 w 868"/>
                <a:gd name="T9" fmla="*/ 516 h 932"/>
                <a:gd name="T10" fmla="*/ 868 w 868"/>
                <a:gd name="T11" fmla="*/ 506 h 932"/>
                <a:gd name="T12" fmla="*/ 868 w 868"/>
                <a:gd name="T13" fmla="*/ 262 h 932"/>
                <a:gd name="T14" fmla="*/ 858 w 868"/>
                <a:gd name="T15" fmla="*/ 242 h 932"/>
                <a:gd name="T16" fmla="*/ 846 w 868"/>
                <a:gd name="T17" fmla="*/ 232 h 932"/>
                <a:gd name="T18" fmla="*/ 828 w 868"/>
                <a:gd name="T19" fmla="*/ 230 h 932"/>
                <a:gd name="T20" fmla="*/ 826 w 868"/>
                <a:gd name="T21" fmla="*/ 230 h 932"/>
                <a:gd name="T22" fmla="*/ 822 w 868"/>
                <a:gd name="T23" fmla="*/ 238 h 932"/>
                <a:gd name="T24" fmla="*/ 800 w 868"/>
                <a:gd name="T25" fmla="*/ 216 h 932"/>
                <a:gd name="T26" fmla="*/ 792 w 868"/>
                <a:gd name="T27" fmla="*/ 184 h 932"/>
                <a:gd name="T28" fmla="*/ 772 w 868"/>
                <a:gd name="T29" fmla="*/ 126 h 932"/>
                <a:gd name="T30" fmla="*/ 746 w 868"/>
                <a:gd name="T31" fmla="*/ 70 h 932"/>
                <a:gd name="T32" fmla="*/ 716 w 868"/>
                <a:gd name="T33" fmla="*/ 22 h 932"/>
                <a:gd name="T34" fmla="*/ 700 w 868"/>
                <a:gd name="T35" fmla="*/ 0 h 932"/>
                <a:gd name="T36" fmla="*/ 664 w 868"/>
                <a:gd name="T37" fmla="*/ 32 h 932"/>
                <a:gd name="T38" fmla="*/ 588 w 868"/>
                <a:gd name="T39" fmla="*/ 82 h 932"/>
                <a:gd name="T40" fmla="*/ 506 w 868"/>
                <a:gd name="T41" fmla="*/ 120 h 932"/>
                <a:gd name="T42" fmla="*/ 420 w 868"/>
                <a:gd name="T43" fmla="*/ 148 h 932"/>
                <a:gd name="T44" fmla="*/ 334 w 868"/>
                <a:gd name="T45" fmla="*/ 166 h 932"/>
                <a:gd name="T46" fmla="*/ 250 w 868"/>
                <a:gd name="T47" fmla="*/ 176 h 932"/>
                <a:gd name="T48" fmla="*/ 144 w 868"/>
                <a:gd name="T49" fmla="*/ 184 h 932"/>
                <a:gd name="T50" fmla="*/ 88 w 868"/>
                <a:gd name="T51" fmla="*/ 184 h 932"/>
                <a:gd name="T52" fmla="*/ 74 w 868"/>
                <a:gd name="T53" fmla="*/ 184 h 932"/>
                <a:gd name="T54" fmla="*/ 68 w 868"/>
                <a:gd name="T55" fmla="*/ 200 h 932"/>
                <a:gd name="T56" fmla="*/ 66 w 868"/>
                <a:gd name="T57" fmla="*/ 238 h 932"/>
                <a:gd name="T58" fmla="*/ 46 w 868"/>
                <a:gd name="T59" fmla="*/ 238 h 932"/>
                <a:gd name="T60" fmla="*/ 24 w 868"/>
                <a:gd name="T61" fmla="*/ 234 h 932"/>
                <a:gd name="T62" fmla="*/ 10 w 868"/>
                <a:gd name="T63" fmla="*/ 238 h 932"/>
                <a:gd name="T64" fmla="*/ 2 w 868"/>
                <a:gd name="T65" fmla="*/ 246 h 932"/>
                <a:gd name="T66" fmla="*/ 0 w 868"/>
                <a:gd name="T67" fmla="*/ 262 h 932"/>
                <a:gd name="T68" fmla="*/ 0 w 868"/>
                <a:gd name="T69" fmla="*/ 506 h 932"/>
                <a:gd name="T70" fmla="*/ 4 w 868"/>
                <a:gd name="T71" fmla="*/ 526 h 932"/>
                <a:gd name="T72" fmla="*/ 16 w 868"/>
                <a:gd name="T73" fmla="*/ 536 h 932"/>
                <a:gd name="T74" fmla="*/ 34 w 868"/>
                <a:gd name="T75" fmla="*/ 538 h 932"/>
                <a:gd name="T76" fmla="*/ 66 w 868"/>
                <a:gd name="T77" fmla="*/ 522 h 932"/>
                <a:gd name="T78" fmla="*/ 66 w 868"/>
                <a:gd name="T79" fmla="*/ 548 h 932"/>
                <a:gd name="T80" fmla="*/ 94 w 868"/>
                <a:gd name="T81" fmla="*/ 642 h 932"/>
                <a:gd name="T82" fmla="*/ 132 w 868"/>
                <a:gd name="T83" fmla="*/ 726 h 932"/>
                <a:gd name="T84" fmla="*/ 180 w 868"/>
                <a:gd name="T85" fmla="*/ 798 h 932"/>
                <a:gd name="T86" fmla="*/ 238 w 868"/>
                <a:gd name="T87" fmla="*/ 858 h 932"/>
                <a:gd name="T88" fmla="*/ 282 w 868"/>
                <a:gd name="T89" fmla="*/ 886 h 932"/>
                <a:gd name="T90" fmla="*/ 330 w 868"/>
                <a:gd name="T91" fmla="*/ 910 h 932"/>
                <a:gd name="T92" fmla="*/ 380 w 868"/>
                <a:gd name="T93" fmla="*/ 926 h 932"/>
                <a:gd name="T94" fmla="*/ 430 w 868"/>
                <a:gd name="T95" fmla="*/ 932 h 932"/>
                <a:gd name="T96" fmla="*/ 458 w 868"/>
                <a:gd name="T97" fmla="*/ 930 h 932"/>
                <a:gd name="T98" fmla="*/ 512 w 868"/>
                <a:gd name="T99" fmla="*/ 920 h 932"/>
                <a:gd name="T100" fmla="*/ 562 w 868"/>
                <a:gd name="T101" fmla="*/ 900 h 932"/>
                <a:gd name="T102" fmla="*/ 608 w 868"/>
                <a:gd name="T103" fmla="*/ 872 h 932"/>
                <a:gd name="T104" fmla="*/ 630 w 868"/>
                <a:gd name="T105" fmla="*/ 858 h 932"/>
                <a:gd name="T106" fmla="*/ 680 w 868"/>
                <a:gd name="T107" fmla="*/ 798 h 932"/>
                <a:gd name="T108" fmla="*/ 728 w 868"/>
                <a:gd name="T109" fmla="*/ 726 h 932"/>
                <a:gd name="T110" fmla="*/ 768 w 868"/>
                <a:gd name="T111" fmla="*/ 642 h 932"/>
                <a:gd name="T112" fmla="*/ 800 w 868"/>
                <a:gd name="T113" fmla="*/ 548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8" h="932">
                  <a:moveTo>
                    <a:pt x="800" y="522"/>
                  </a:moveTo>
                  <a:lnTo>
                    <a:pt x="822" y="534"/>
                  </a:lnTo>
                  <a:lnTo>
                    <a:pt x="828" y="534"/>
                  </a:lnTo>
                  <a:lnTo>
                    <a:pt x="828" y="534"/>
                  </a:lnTo>
                  <a:lnTo>
                    <a:pt x="838" y="534"/>
                  </a:lnTo>
                  <a:lnTo>
                    <a:pt x="846" y="532"/>
                  </a:lnTo>
                  <a:lnTo>
                    <a:pt x="852" y="530"/>
                  </a:lnTo>
                  <a:lnTo>
                    <a:pt x="858" y="526"/>
                  </a:lnTo>
                  <a:lnTo>
                    <a:pt x="862" y="522"/>
                  </a:lnTo>
                  <a:lnTo>
                    <a:pt x="866" y="516"/>
                  </a:lnTo>
                  <a:lnTo>
                    <a:pt x="868" y="512"/>
                  </a:lnTo>
                  <a:lnTo>
                    <a:pt x="868" y="506"/>
                  </a:lnTo>
                  <a:lnTo>
                    <a:pt x="868" y="262"/>
                  </a:lnTo>
                  <a:lnTo>
                    <a:pt x="868" y="262"/>
                  </a:lnTo>
                  <a:lnTo>
                    <a:pt x="866" y="252"/>
                  </a:lnTo>
                  <a:lnTo>
                    <a:pt x="858" y="242"/>
                  </a:lnTo>
                  <a:lnTo>
                    <a:pt x="852" y="236"/>
                  </a:lnTo>
                  <a:lnTo>
                    <a:pt x="846" y="232"/>
                  </a:lnTo>
                  <a:lnTo>
                    <a:pt x="838" y="230"/>
                  </a:lnTo>
                  <a:lnTo>
                    <a:pt x="828" y="230"/>
                  </a:lnTo>
                  <a:lnTo>
                    <a:pt x="828" y="230"/>
                  </a:lnTo>
                  <a:lnTo>
                    <a:pt x="826" y="230"/>
                  </a:lnTo>
                  <a:lnTo>
                    <a:pt x="824" y="232"/>
                  </a:lnTo>
                  <a:lnTo>
                    <a:pt x="822" y="238"/>
                  </a:lnTo>
                  <a:lnTo>
                    <a:pt x="800" y="238"/>
                  </a:lnTo>
                  <a:lnTo>
                    <a:pt x="800" y="216"/>
                  </a:lnTo>
                  <a:lnTo>
                    <a:pt x="800" y="216"/>
                  </a:lnTo>
                  <a:lnTo>
                    <a:pt x="792" y="184"/>
                  </a:lnTo>
                  <a:lnTo>
                    <a:pt x="784" y="154"/>
                  </a:lnTo>
                  <a:lnTo>
                    <a:pt x="772" y="126"/>
                  </a:lnTo>
                  <a:lnTo>
                    <a:pt x="760" y="98"/>
                  </a:lnTo>
                  <a:lnTo>
                    <a:pt x="746" y="70"/>
                  </a:lnTo>
                  <a:lnTo>
                    <a:pt x="732" y="46"/>
                  </a:lnTo>
                  <a:lnTo>
                    <a:pt x="716" y="22"/>
                  </a:lnTo>
                  <a:lnTo>
                    <a:pt x="700" y="0"/>
                  </a:lnTo>
                  <a:lnTo>
                    <a:pt x="700" y="0"/>
                  </a:lnTo>
                  <a:lnTo>
                    <a:pt x="682" y="16"/>
                  </a:lnTo>
                  <a:lnTo>
                    <a:pt x="664" y="32"/>
                  </a:lnTo>
                  <a:lnTo>
                    <a:pt x="628" y="58"/>
                  </a:lnTo>
                  <a:lnTo>
                    <a:pt x="588" y="82"/>
                  </a:lnTo>
                  <a:lnTo>
                    <a:pt x="548" y="102"/>
                  </a:lnTo>
                  <a:lnTo>
                    <a:pt x="506" y="120"/>
                  </a:lnTo>
                  <a:lnTo>
                    <a:pt x="462" y="136"/>
                  </a:lnTo>
                  <a:lnTo>
                    <a:pt x="420" y="148"/>
                  </a:lnTo>
                  <a:lnTo>
                    <a:pt x="376" y="158"/>
                  </a:lnTo>
                  <a:lnTo>
                    <a:pt x="334" y="166"/>
                  </a:lnTo>
                  <a:lnTo>
                    <a:pt x="292" y="172"/>
                  </a:lnTo>
                  <a:lnTo>
                    <a:pt x="250" y="176"/>
                  </a:lnTo>
                  <a:lnTo>
                    <a:pt x="212" y="180"/>
                  </a:lnTo>
                  <a:lnTo>
                    <a:pt x="144" y="184"/>
                  </a:lnTo>
                  <a:lnTo>
                    <a:pt x="88" y="184"/>
                  </a:lnTo>
                  <a:lnTo>
                    <a:pt x="88" y="184"/>
                  </a:lnTo>
                  <a:lnTo>
                    <a:pt x="74" y="184"/>
                  </a:lnTo>
                  <a:lnTo>
                    <a:pt x="74" y="184"/>
                  </a:lnTo>
                  <a:lnTo>
                    <a:pt x="70" y="192"/>
                  </a:lnTo>
                  <a:lnTo>
                    <a:pt x="68" y="200"/>
                  </a:lnTo>
                  <a:lnTo>
                    <a:pt x="66" y="216"/>
                  </a:lnTo>
                  <a:lnTo>
                    <a:pt x="66" y="238"/>
                  </a:lnTo>
                  <a:lnTo>
                    <a:pt x="46" y="238"/>
                  </a:lnTo>
                  <a:lnTo>
                    <a:pt x="46" y="238"/>
                  </a:lnTo>
                  <a:lnTo>
                    <a:pt x="34" y="236"/>
                  </a:lnTo>
                  <a:lnTo>
                    <a:pt x="24" y="234"/>
                  </a:lnTo>
                  <a:lnTo>
                    <a:pt x="16" y="236"/>
                  </a:lnTo>
                  <a:lnTo>
                    <a:pt x="10" y="238"/>
                  </a:lnTo>
                  <a:lnTo>
                    <a:pt x="4" y="242"/>
                  </a:lnTo>
                  <a:lnTo>
                    <a:pt x="2" y="246"/>
                  </a:lnTo>
                  <a:lnTo>
                    <a:pt x="0" y="254"/>
                  </a:lnTo>
                  <a:lnTo>
                    <a:pt x="0" y="262"/>
                  </a:lnTo>
                  <a:lnTo>
                    <a:pt x="0" y="506"/>
                  </a:lnTo>
                  <a:lnTo>
                    <a:pt x="0" y="506"/>
                  </a:lnTo>
                  <a:lnTo>
                    <a:pt x="2" y="518"/>
                  </a:lnTo>
                  <a:lnTo>
                    <a:pt x="4" y="526"/>
                  </a:lnTo>
                  <a:lnTo>
                    <a:pt x="10" y="532"/>
                  </a:lnTo>
                  <a:lnTo>
                    <a:pt x="16" y="536"/>
                  </a:lnTo>
                  <a:lnTo>
                    <a:pt x="24" y="538"/>
                  </a:lnTo>
                  <a:lnTo>
                    <a:pt x="34" y="538"/>
                  </a:lnTo>
                  <a:lnTo>
                    <a:pt x="46" y="534"/>
                  </a:lnTo>
                  <a:lnTo>
                    <a:pt x="66" y="522"/>
                  </a:lnTo>
                  <a:lnTo>
                    <a:pt x="66" y="548"/>
                  </a:lnTo>
                  <a:lnTo>
                    <a:pt x="66" y="548"/>
                  </a:lnTo>
                  <a:lnTo>
                    <a:pt x="80" y="596"/>
                  </a:lnTo>
                  <a:lnTo>
                    <a:pt x="94" y="642"/>
                  </a:lnTo>
                  <a:lnTo>
                    <a:pt x="112" y="684"/>
                  </a:lnTo>
                  <a:lnTo>
                    <a:pt x="132" y="726"/>
                  </a:lnTo>
                  <a:lnTo>
                    <a:pt x="156" y="764"/>
                  </a:lnTo>
                  <a:lnTo>
                    <a:pt x="180" y="798"/>
                  </a:lnTo>
                  <a:lnTo>
                    <a:pt x="208" y="830"/>
                  </a:lnTo>
                  <a:lnTo>
                    <a:pt x="238" y="858"/>
                  </a:lnTo>
                  <a:lnTo>
                    <a:pt x="238" y="858"/>
                  </a:lnTo>
                  <a:lnTo>
                    <a:pt x="282" y="886"/>
                  </a:lnTo>
                  <a:lnTo>
                    <a:pt x="306" y="900"/>
                  </a:lnTo>
                  <a:lnTo>
                    <a:pt x="330" y="910"/>
                  </a:lnTo>
                  <a:lnTo>
                    <a:pt x="354" y="920"/>
                  </a:lnTo>
                  <a:lnTo>
                    <a:pt x="380" y="926"/>
                  </a:lnTo>
                  <a:lnTo>
                    <a:pt x="404" y="930"/>
                  </a:lnTo>
                  <a:lnTo>
                    <a:pt x="430" y="932"/>
                  </a:lnTo>
                  <a:lnTo>
                    <a:pt x="430" y="932"/>
                  </a:lnTo>
                  <a:lnTo>
                    <a:pt x="458" y="930"/>
                  </a:lnTo>
                  <a:lnTo>
                    <a:pt x="486" y="926"/>
                  </a:lnTo>
                  <a:lnTo>
                    <a:pt x="512" y="920"/>
                  </a:lnTo>
                  <a:lnTo>
                    <a:pt x="538" y="910"/>
                  </a:lnTo>
                  <a:lnTo>
                    <a:pt x="562" y="900"/>
                  </a:lnTo>
                  <a:lnTo>
                    <a:pt x="586" y="886"/>
                  </a:lnTo>
                  <a:lnTo>
                    <a:pt x="608" y="872"/>
                  </a:lnTo>
                  <a:lnTo>
                    <a:pt x="630" y="858"/>
                  </a:lnTo>
                  <a:lnTo>
                    <a:pt x="630" y="858"/>
                  </a:lnTo>
                  <a:lnTo>
                    <a:pt x="656" y="830"/>
                  </a:lnTo>
                  <a:lnTo>
                    <a:pt x="680" y="798"/>
                  </a:lnTo>
                  <a:lnTo>
                    <a:pt x="706" y="764"/>
                  </a:lnTo>
                  <a:lnTo>
                    <a:pt x="728" y="726"/>
                  </a:lnTo>
                  <a:lnTo>
                    <a:pt x="750" y="684"/>
                  </a:lnTo>
                  <a:lnTo>
                    <a:pt x="768" y="642"/>
                  </a:lnTo>
                  <a:lnTo>
                    <a:pt x="786" y="596"/>
                  </a:lnTo>
                  <a:lnTo>
                    <a:pt x="800" y="548"/>
                  </a:lnTo>
                  <a:lnTo>
                    <a:pt x="800" y="52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27"/>
            <p:cNvSpPr>
              <a:spLocks/>
            </p:cNvSpPr>
            <p:nvPr/>
          </p:nvSpPr>
          <p:spPr bwMode="auto">
            <a:xfrm>
              <a:off x="2176463" y="1901825"/>
              <a:ext cx="1790700" cy="1958975"/>
            </a:xfrm>
            <a:custGeom>
              <a:avLst/>
              <a:gdLst>
                <a:gd name="T0" fmla="*/ 282 w 1128"/>
                <a:gd name="T1" fmla="*/ 1108 h 1234"/>
                <a:gd name="T2" fmla="*/ 338 w 1128"/>
                <a:gd name="T3" fmla="*/ 1060 h 1234"/>
                <a:gd name="T4" fmla="*/ 252 w 1128"/>
                <a:gd name="T5" fmla="*/ 970 h 1234"/>
                <a:gd name="T6" fmla="*/ 178 w 1128"/>
                <a:gd name="T7" fmla="*/ 812 h 1234"/>
                <a:gd name="T8" fmla="*/ 132 w 1128"/>
                <a:gd name="T9" fmla="*/ 756 h 1234"/>
                <a:gd name="T10" fmla="*/ 88 w 1128"/>
                <a:gd name="T11" fmla="*/ 714 h 1234"/>
                <a:gd name="T12" fmla="*/ 82 w 1128"/>
                <a:gd name="T13" fmla="*/ 440 h 1234"/>
                <a:gd name="T14" fmla="*/ 106 w 1128"/>
                <a:gd name="T15" fmla="*/ 394 h 1234"/>
                <a:gd name="T16" fmla="*/ 166 w 1128"/>
                <a:gd name="T17" fmla="*/ 370 h 1234"/>
                <a:gd name="T18" fmla="*/ 174 w 1128"/>
                <a:gd name="T19" fmla="*/ 334 h 1234"/>
                <a:gd name="T20" fmla="*/ 192 w 1128"/>
                <a:gd name="T21" fmla="*/ 328 h 1234"/>
                <a:gd name="T22" fmla="*/ 272 w 1128"/>
                <a:gd name="T23" fmla="*/ 328 h 1234"/>
                <a:gd name="T24" fmla="*/ 456 w 1128"/>
                <a:gd name="T25" fmla="*/ 308 h 1234"/>
                <a:gd name="T26" fmla="*/ 622 w 1128"/>
                <a:gd name="T27" fmla="*/ 260 h 1234"/>
                <a:gd name="T28" fmla="*/ 776 w 1128"/>
                <a:gd name="T29" fmla="*/ 170 h 1234"/>
                <a:gd name="T30" fmla="*/ 818 w 1128"/>
                <a:gd name="T31" fmla="*/ 128 h 1234"/>
                <a:gd name="T32" fmla="*/ 830 w 1128"/>
                <a:gd name="T33" fmla="*/ 108 h 1234"/>
                <a:gd name="T34" fmla="*/ 890 w 1128"/>
                <a:gd name="T35" fmla="*/ 194 h 1234"/>
                <a:gd name="T36" fmla="*/ 948 w 1128"/>
                <a:gd name="T37" fmla="*/ 332 h 1234"/>
                <a:gd name="T38" fmla="*/ 988 w 1128"/>
                <a:gd name="T39" fmla="*/ 378 h 1234"/>
                <a:gd name="T40" fmla="*/ 1030 w 1128"/>
                <a:gd name="T41" fmla="*/ 416 h 1234"/>
                <a:gd name="T42" fmla="*/ 1038 w 1128"/>
                <a:gd name="T43" fmla="*/ 684 h 1234"/>
                <a:gd name="T44" fmla="*/ 1012 w 1128"/>
                <a:gd name="T45" fmla="*/ 740 h 1234"/>
                <a:gd name="T46" fmla="*/ 958 w 1128"/>
                <a:gd name="T47" fmla="*/ 764 h 1234"/>
                <a:gd name="T48" fmla="*/ 912 w 1128"/>
                <a:gd name="T49" fmla="*/ 896 h 1234"/>
                <a:gd name="T50" fmla="*/ 816 w 1128"/>
                <a:gd name="T51" fmla="*/ 1032 h 1234"/>
                <a:gd name="T52" fmla="*/ 828 w 1128"/>
                <a:gd name="T53" fmla="*/ 1088 h 1234"/>
                <a:gd name="T54" fmla="*/ 856 w 1128"/>
                <a:gd name="T55" fmla="*/ 1134 h 1234"/>
                <a:gd name="T56" fmla="*/ 904 w 1128"/>
                <a:gd name="T57" fmla="*/ 1170 h 1234"/>
                <a:gd name="T58" fmla="*/ 1016 w 1128"/>
                <a:gd name="T59" fmla="*/ 1212 h 1234"/>
                <a:gd name="T60" fmla="*/ 1128 w 1128"/>
                <a:gd name="T61" fmla="*/ 726 h 1234"/>
                <a:gd name="T62" fmla="*/ 1122 w 1128"/>
                <a:gd name="T63" fmla="*/ 590 h 1234"/>
                <a:gd name="T64" fmla="*/ 1098 w 1128"/>
                <a:gd name="T65" fmla="*/ 436 h 1234"/>
                <a:gd name="T66" fmla="*/ 1056 w 1128"/>
                <a:gd name="T67" fmla="*/ 312 h 1234"/>
                <a:gd name="T68" fmla="*/ 1000 w 1128"/>
                <a:gd name="T69" fmla="*/ 214 h 1234"/>
                <a:gd name="T70" fmla="*/ 918 w 1128"/>
                <a:gd name="T71" fmla="*/ 122 h 1234"/>
                <a:gd name="T72" fmla="*/ 778 w 1128"/>
                <a:gd name="T73" fmla="*/ 36 h 1234"/>
                <a:gd name="T74" fmla="*/ 684 w 1128"/>
                <a:gd name="T75" fmla="*/ 6 h 1234"/>
                <a:gd name="T76" fmla="*/ 582 w 1128"/>
                <a:gd name="T77" fmla="*/ 6 h 1234"/>
                <a:gd name="T78" fmla="*/ 512 w 1128"/>
                <a:gd name="T79" fmla="*/ 2 h 1234"/>
                <a:gd name="T80" fmla="*/ 414 w 1128"/>
                <a:gd name="T81" fmla="*/ 12 h 1234"/>
                <a:gd name="T82" fmla="*/ 308 w 1128"/>
                <a:gd name="T83" fmla="*/ 52 h 1234"/>
                <a:gd name="T84" fmla="*/ 168 w 1128"/>
                <a:gd name="T85" fmla="*/ 154 h 1234"/>
                <a:gd name="T86" fmla="*/ 106 w 1128"/>
                <a:gd name="T87" fmla="*/ 236 h 1234"/>
                <a:gd name="T88" fmla="*/ 54 w 1128"/>
                <a:gd name="T89" fmla="*/ 340 h 1234"/>
                <a:gd name="T90" fmla="*/ 18 w 1128"/>
                <a:gd name="T91" fmla="*/ 472 h 1234"/>
                <a:gd name="T92" fmla="*/ 0 w 1128"/>
                <a:gd name="T93" fmla="*/ 634 h 1234"/>
                <a:gd name="T94" fmla="*/ 0 w 1128"/>
                <a:gd name="T95" fmla="*/ 1234 h 1234"/>
                <a:gd name="T96" fmla="*/ 154 w 1128"/>
                <a:gd name="T97" fmla="*/ 1198 h 1234"/>
                <a:gd name="T98" fmla="*/ 236 w 1128"/>
                <a:gd name="T99" fmla="*/ 1158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28" h="1234">
                  <a:moveTo>
                    <a:pt x="264" y="1134"/>
                  </a:moveTo>
                  <a:lnTo>
                    <a:pt x="264" y="1134"/>
                  </a:lnTo>
                  <a:lnTo>
                    <a:pt x="272" y="1120"/>
                  </a:lnTo>
                  <a:lnTo>
                    <a:pt x="282" y="1108"/>
                  </a:lnTo>
                  <a:lnTo>
                    <a:pt x="290" y="1096"/>
                  </a:lnTo>
                  <a:lnTo>
                    <a:pt x="300" y="1088"/>
                  </a:lnTo>
                  <a:lnTo>
                    <a:pt x="320" y="1072"/>
                  </a:lnTo>
                  <a:lnTo>
                    <a:pt x="338" y="1060"/>
                  </a:lnTo>
                  <a:lnTo>
                    <a:pt x="338" y="1060"/>
                  </a:lnTo>
                  <a:lnTo>
                    <a:pt x="306" y="1032"/>
                  </a:lnTo>
                  <a:lnTo>
                    <a:pt x="278" y="1002"/>
                  </a:lnTo>
                  <a:lnTo>
                    <a:pt x="252" y="970"/>
                  </a:lnTo>
                  <a:lnTo>
                    <a:pt x="230" y="934"/>
                  </a:lnTo>
                  <a:lnTo>
                    <a:pt x="210" y="896"/>
                  </a:lnTo>
                  <a:lnTo>
                    <a:pt x="194" y="856"/>
                  </a:lnTo>
                  <a:lnTo>
                    <a:pt x="178" y="812"/>
                  </a:lnTo>
                  <a:lnTo>
                    <a:pt x="166" y="764"/>
                  </a:lnTo>
                  <a:lnTo>
                    <a:pt x="166" y="764"/>
                  </a:lnTo>
                  <a:lnTo>
                    <a:pt x="148" y="762"/>
                  </a:lnTo>
                  <a:lnTo>
                    <a:pt x="132" y="756"/>
                  </a:lnTo>
                  <a:lnTo>
                    <a:pt x="118" y="750"/>
                  </a:lnTo>
                  <a:lnTo>
                    <a:pt x="106" y="740"/>
                  </a:lnTo>
                  <a:lnTo>
                    <a:pt x="96" y="728"/>
                  </a:lnTo>
                  <a:lnTo>
                    <a:pt x="88" y="714"/>
                  </a:lnTo>
                  <a:lnTo>
                    <a:pt x="84" y="698"/>
                  </a:lnTo>
                  <a:lnTo>
                    <a:pt x="82" y="684"/>
                  </a:lnTo>
                  <a:lnTo>
                    <a:pt x="82" y="440"/>
                  </a:lnTo>
                  <a:lnTo>
                    <a:pt x="82" y="440"/>
                  </a:lnTo>
                  <a:lnTo>
                    <a:pt x="84" y="428"/>
                  </a:lnTo>
                  <a:lnTo>
                    <a:pt x="88" y="416"/>
                  </a:lnTo>
                  <a:lnTo>
                    <a:pt x="96" y="404"/>
                  </a:lnTo>
                  <a:lnTo>
                    <a:pt x="106" y="394"/>
                  </a:lnTo>
                  <a:lnTo>
                    <a:pt x="118" y="384"/>
                  </a:lnTo>
                  <a:lnTo>
                    <a:pt x="132" y="378"/>
                  </a:lnTo>
                  <a:lnTo>
                    <a:pt x="148" y="372"/>
                  </a:lnTo>
                  <a:lnTo>
                    <a:pt x="166" y="370"/>
                  </a:lnTo>
                  <a:lnTo>
                    <a:pt x="166" y="370"/>
                  </a:lnTo>
                  <a:lnTo>
                    <a:pt x="168" y="358"/>
                  </a:lnTo>
                  <a:lnTo>
                    <a:pt x="172" y="346"/>
                  </a:lnTo>
                  <a:lnTo>
                    <a:pt x="174" y="334"/>
                  </a:lnTo>
                  <a:lnTo>
                    <a:pt x="176" y="324"/>
                  </a:lnTo>
                  <a:lnTo>
                    <a:pt x="176" y="324"/>
                  </a:lnTo>
                  <a:lnTo>
                    <a:pt x="182" y="328"/>
                  </a:lnTo>
                  <a:lnTo>
                    <a:pt x="192" y="328"/>
                  </a:lnTo>
                  <a:lnTo>
                    <a:pt x="218" y="330"/>
                  </a:lnTo>
                  <a:lnTo>
                    <a:pt x="218" y="330"/>
                  </a:lnTo>
                  <a:lnTo>
                    <a:pt x="218" y="330"/>
                  </a:lnTo>
                  <a:lnTo>
                    <a:pt x="272" y="328"/>
                  </a:lnTo>
                  <a:lnTo>
                    <a:pt x="340" y="324"/>
                  </a:lnTo>
                  <a:lnTo>
                    <a:pt x="378" y="320"/>
                  </a:lnTo>
                  <a:lnTo>
                    <a:pt x="416" y="314"/>
                  </a:lnTo>
                  <a:lnTo>
                    <a:pt x="456" y="308"/>
                  </a:lnTo>
                  <a:lnTo>
                    <a:pt x="498" y="300"/>
                  </a:lnTo>
                  <a:lnTo>
                    <a:pt x="540" y="288"/>
                  </a:lnTo>
                  <a:lnTo>
                    <a:pt x="582" y="276"/>
                  </a:lnTo>
                  <a:lnTo>
                    <a:pt x="622" y="260"/>
                  </a:lnTo>
                  <a:lnTo>
                    <a:pt x="664" y="242"/>
                  </a:lnTo>
                  <a:lnTo>
                    <a:pt x="704" y="222"/>
                  </a:lnTo>
                  <a:lnTo>
                    <a:pt x="740" y="198"/>
                  </a:lnTo>
                  <a:lnTo>
                    <a:pt x="776" y="170"/>
                  </a:lnTo>
                  <a:lnTo>
                    <a:pt x="810" y="140"/>
                  </a:lnTo>
                  <a:lnTo>
                    <a:pt x="810" y="140"/>
                  </a:lnTo>
                  <a:lnTo>
                    <a:pt x="814" y="134"/>
                  </a:lnTo>
                  <a:lnTo>
                    <a:pt x="818" y="128"/>
                  </a:lnTo>
                  <a:lnTo>
                    <a:pt x="822" y="124"/>
                  </a:lnTo>
                  <a:lnTo>
                    <a:pt x="830" y="122"/>
                  </a:lnTo>
                  <a:lnTo>
                    <a:pt x="830" y="122"/>
                  </a:lnTo>
                  <a:lnTo>
                    <a:pt x="830" y="108"/>
                  </a:lnTo>
                  <a:lnTo>
                    <a:pt x="830" y="108"/>
                  </a:lnTo>
                  <a:lnTo>
                    <a:pt x="850" y="134"/>
                  </a:lnTo>
                  <a:lnTo>
                    <a:pt x="870" y="164"/>
                  </a:lnTo>
                  <a:lnTo>
                    <a:pt x="890" y="194"/>
                  </a:lnTo>
                  <a:lnTo>
                    <a:pt x="906" y="226"/>
                  </a:lnTo>
                  <a:lnTo>
                    <a:pt x="922" y="260"/>
                  </a:lnTo>
                  <a:lnTo>
                    <a:pt x="936" y="296"/>
                  </a:lnTo>
                  <a:lnTo>
                    <a:pt x="948" y="332"/>
                  </a:lnTo>
                  <a:lnTo>
                    <a:pt x="958" y="370"/>
                  </a:lnTo>
                  <a:lnTo>
                    <a:pt x="958" y="370"/>
                  </a:lnTo>
                  <a:lnTo>
                    <a:pt x="974" y="372"/>
                  </a:lnTo>
                  <a:lnTo>
                    <a:pt x="988" y="378"/>
                  </a:lnTo>
                  <a:lnTo>
                    <a:pt x="1000" y="384"/>
                  </a:lnTo>
                  <a:lnTo>
                    <a:pt x="1012" y="394"/>
                  </a:lnTo>
                  <a:lnTo>
                    <a:pt x="1024" y="404"/>
                  </a:lnTo>
                  <a:lnTo>
                    <a:pt x="1030" y="416"/>
                  </a:lnTo>
                  <a:lnTo>
                    <a:pt x="1036" y="428"/>
                  </a:lnTo>
                  <a:lnTo>
                    <a:pt x="1038" y="440"/>
                  </a:lnTo>
                  <a:lnTo>
                    <a:pt x="1038" y="684"/>
                  </a:lnTo>
                  <a:lnTo>
                    <a:pt x="1038" y="684"/>
                  </a:lnTo>
                  <a:lnTo>
                    <a:pt x="1036" y="698"/>
                  </a:lnTo>
                  <a:lnTo>
                    <a:pt x="1030" y="714"/>
                  </a:lnTo>
                  <a:lnTo>
                    <a:pt x="1024" y="728"/>
                  </a:lnTo>
                  <a:lnTo>
                    <a:pt x="1012" y="740"/>
                  </a:lnTo>
                  <a:lnTo>
                    <a:pt x="1000" y="750"/>
                  </a:lnTo>
                  <a:lnTo>
                    <a:pt x="988" y="756"/>
                  </a:lnTo>
                  <a:lnTo>
                    <a:pt x="974" y="762"/>
                  </a:lnTo>
                  <a:lnTo>
                    <a:pt x="958" y="764"/>
                  </a:lnTo>
                  <a:lnTo>
                    <a:pt x="958" y="764"/>
                  </a:lnTo>
                  <a:lnTo>
                    <a:pt x="946" y="812"/>
                  </a:lnTo>
                  <a:lnTo>
                    <a:pt x="932" y="856"/>
                  </a:lnTo>
                  <a:lnTo>
                    <a:pt x="912" y="896"/>
                  </a:lnTo>
                  <a:lnTo>
                    <a:pt x="892" y="934"/>
                  </a:lnTo>
                  <a:lnTo>
                    <a:pt x="868" y="970"/>
                  </a:lnTo>
                  <a:lnTo>
                    <a:pt x="842" y="1002"/>
                  </a:lnTo>
                  <a:lnTo>
                    <a:pt x="816" y="1032"/>
                  </a:lnTo>
                  <a:lnTo>
                    <a:pt x="788" y="1060"/>
                  </a:lnTo>
                  <a:lnTo>
                    <a:pt x="788" y="1060"/>
                  </a:lnTo>
                  <a:lnTo>
                    <a:pt x="808" y="1072"/>
                  </a:lnTo>
                  <a:lnTo>
                    <a:pt x="828" y="1088"/>
                  </a:lnTo>
                  <a:lnTo>
                    <a:pt x="836" y="1096"/>
                  </a:lnTo>
                  <a:lnTo>
                    <a:pt x="844" y="1108"/>
                  </a:lnTo>
                  <a:lnTo>
                    <a:pt x="850" y="1120"/>
                  </a:lnTo>
                  <a:lnTo>
                    <a:pt x="856" y="1134"/>
                  </a:lnTo>
                  <a:lnTo>
                    <a:pt x="856" y="1134"/>
                  </a:lnTo>
                  <a:lnTo>
                    <a:pt x="870" y="1146"/>
                  </a:lnTo>
                  <a:lnTo>
                    <a:pt x="886" y="1158"/>
                  </a:lnTo>
                  <a:lnTo>
                    <a:pt x="904" y="1170"/>
                  </a:lnTo>
                  <a:lnTo>
                    <a:pt x="926" y="1180"/>
                  </a:lnTo>
                  <a:lnTo>
                    <a:pt x="946" y="1190"/>
                  </a:lnTo>
                  <a:lnTo>
                    <a:pt x="970" y="1198"/>
                  </a:lnTo>
                  <a:lnTo>
                    <a:pt x="1016" y="1212"/>
                  </a:lnTo>
                  <a:lnTo>
                    <a:pt x="1058" y="1222"/>
                  </a:lnTo>
                  <a:lnTo>
                    <a:pt x="1094" y="1228"/>
                  </a:lnTo>
                  <a:lnTo>
                    <a:pt x="1128" y="1234"/>
                  </a:lnTo>
                  <a:lnTo>
                    <a:pt x="1128" y="726"/>
                  </a:lnTo>
                  <a:lnTo>
                    <a:pt x="1128" y="726"/>
                  </a:lnTo>
                  <a:lnTo>
                    <a:pt x="1128" y="678"/>
                  </a:lnTo>
                  <a:lnTo>
                    <a:pt x="1126" y="634"/>
                  </a:lnTo>
                  <a:lnTo>
                    <a:pt x="1122" y="590"/>
                  </a:lnTo>
                  <a:lnTo>
                    <a:pt x="1118" y="550"/>
                  </a:lnTo>
                  <a:lnTo>
                    <a:pt x="1112" y="510"/>
                  </a:lnTo>
                  <a:lnTo>
                    <a:pt x="1106" y="472"/>
                  </a:lnTo>
                  <a:lnTo>
                    <a:pt x="1098" y="436"/>
                  </a:lnTo>
                  <a:lnTo>
                    <a:pt x="1088" y="404"/>
                  </a:lnTo>
                  <a:lnTo>
                    <a:pt x="1078" y="372"/>
                  </a:lnTo>
                  <a:lnTo>
                    <a:pt x="1068" y="340"/>
                  </a:lnTo>
                  <a:lnTo>
                    <a:pt x="1056" y="312"/>
                  </a:lnTo>
                  <a:lnTo>
                    <a:pt x="1042" y="286"/>
                  </a:lnTo>
                  <a:lnTo>
                    <a:pt x="1030" y="260"/>
                  </a:lnTo>
                  <a:lnTo>
                    <a:pt x="1014" y="236"/>
                  </a:lnTo>
                  <a:lnTo>
                    <a:pt x="1000" y="214"/>
                  </a:lnTo>
                  <a:lnTo>
                    <a:pt x="984" y="192"/>
                  </a:lnTo>
                  <a:lnTo>
                    <a:pt x="968" y="174"/>
                  </a:lnTo>
                  <a:lnTo>
                    <a:pt x="952" y="154"/>
                  </a:lnTo>
                  <a:lnTo>
                    <a:pt x="918" y="122"/>
                  </a:lnTo>
                  <a:lnTo>
                    <a:pt x="882" y="94"/>
                  </a:lnTo>
                  <a:lnTo>
                    <a:pt x="848" y="70"/>
                  </a:lnTo>
                  <a:lnTo>
                    <a:pt x="812" y="52"/>
                  </a:lnTo>
                  <a:lnTo>
                    <a:pt x="778" y="36"/>
                  </a:lnTo>
                  <a:lnTo>
                    <a:pt x="744" y="22"/>
                  </a:lnTo>
                  <a:lnTo>
                    <a:pt x="712" y="12"/>
                  </a:lnTo>
                  <a:lnTo>
                    <a:pt x="712" y="12"/>
                  </a:lnTo>
                  <a:lnTo>
                    <a:pt x="684" y="6"/>
                  </a:lnTo>
                  <a:lnTo>
                    <a:pt x="660" y="2"/>
                  </a:lnTo>
                  <a:lnTo>
                    <a:pt x="636" y="0"/>
                  </a:lnTo>
                  <a:lnTo>
                    <a:pt x="616" y="2"/>
                  </a:lnTo>
                  <a:lnTo>
                    <a:pt x="582" y="6"/>
                  </a:lnTo>
                  <a:lnTo>
                    <a:pt x="560" y="10"/>
                  </a:lnTo>
                  <a:lnTo>
                    <a:pt x="560" y="10"/>
                  </a:lnTo>
                  <a:lnTo>
                    <a:pt x="542" y="6"/>
                  </a:lnTo>
                  <a:lnTo>
                    <a:pt x="512" y="2"/>
                  </a:lnTo>
                  <a:lnTo>
                    <a:pt x="492" y="0"/>
                  </a:lnTo>
                  <a:lnTo>
                    <a:pt x="468" y="2"/>
                  </a:lnTo>
                  <a:lnTo>
                    <a:pt x="442" y="6"/>
                  </a:lnTo>
                  <a:lnTo>
                    <a:pt x="414" y="12"/>
                  </a:lnTo>
                  <a:lnTo>
                    <a:pt x="414" y="12"/>
                  </a:lnTo>
                  <a:lnTo>
                    <a:pt x="380" y="22"/>
                  </a:lnTo>
                  <a:lnTo>
                    <a:pt x="344" y="36"/>
                  </a:lnTo>
                  <a:lnTo>
                    <a:pt x="308" y="52"/>
                  </a:lnTo>
                  <a:lnTo>
                    <a:pt x="272" y="70"/>
                  </a:lnTo>
                  <a:lnTo>
                    <a:pt x="236" y="94"/>
                  </a:lnTo>
                  <a:lnTo>
                    <a:pt x="202" y="122"/>
                  </a:lnTo>
                  <a:lnTo>
                    <a:pt x="168" y="154"/>
                  </a:lnTo>
                  <a:lnTo>
                    <a:pt x="150" y="174"/>
                  </a:lnTo>
                  <a:lnTo>
                    <a:pt x="136" y="192"/>
                  </a:lnTo>
                  <a:lnTo>
                    <a:pt x="120" y="214"/>
                  </a:lnTo>
                  <a:lnTo>
                    <a:pt x="106" y="236"/>
                  </a:lnTo>
                  <a:lnTo>
                    <a:pt x="92" y="260"/>
                  </a:lnTo>
                  <a:lnTo>
                    <a:pt x="78" y="286"/>
                  </a:lnTo>
                  <a:lnTo>
                    <a:pt x="66" y="312"/>
                  </a:lnTo>
                  <a:lnTo>
                    <a:pt x="54" y="340"/>
                  </a:lnTo>
                  <a:lnTo>
                    <a:pt x="44" y="372"/>
                  </a:lnTo>
                  <a:lnTo>
                    <a:pt x="34" y="404"/>
                  </a:lnTo>
                  <a:lnTo>
                    <a:pt x="26" y="436"/>
                  </a:lnTo>
                  <a:lnTo>
                    <a:pt x="18" y="472"/>
                  </a:lnTo>
                  <a:lnTo>
                    <a:pt x="12" y="510"/>
                  </a:lnTo>
                  <a:lnTo>
                    <a:pt x="6" y="550"/>
                  </a:lnTo>
                  <a:lnTo>
                    <a:pt x="2" y="590"/>
                  </a:lnTo>
                  <a:lnTo>
                    <a:pt x="0" y="634"/>
                  </a:lnTo>
                  <a:lnTo>
                    <a:pt x="0" y="678"/>
                  </a:lnTo>
                  <a:lnTo>
                    <a:pt x="0" y="726"/>
                  </a:lnTo>
                  <a:lnTo>
                    <a:pt x="0" y="1234"/>
                  </a:lnTo>
                  <a:lnTo>
                    <a:pt x="0" y="1234"/>
                  </a:lnTo>
                  <a:lnTo>
                    <a:pt x="32" y="1228"/>
                  </a:lnTo>
                  <a:lnTo>
                    <a:pt x="68" y="1222"/>
                  </a:lnTo>
                  <a:lnTo>
                    <a:pt x="110" y="1212"/>
                  </a:lnTo>
                  <a:lnTo>
                    <a:pt x="154" y="1198"/>
                  </a:lnTo>
                  <a:lnTo>
                    <a:pt x="176" y="1190"/>
                  </a:lnTo>
                  <a:lnTo>
                    <a:pt x="198" y="1180"/>
                  </a:lnTo>
                  <a:lnTo>
                    <a:pt x="218" y="1170"/>
                  </a:lnTo>
                  <a:lnTo>
                    <a:pt x="236" y="1158"/>
                  </a:lnTo>
                  <a:lnTo>
                    <a:pt x="252" y="1146"/>
                  </a:lnTo>
                  <a:lnTo>
                    <a:pt x="264" y="1134"/>
                  </a:lnTo>
                  <a:lnTo>
                    <a:pt x="264" y="1134"/>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28"/>
            <p:cNvSpPr>
              <a:spLocks/>
            </p:cNvSpPr>
            <p:nvPr/>
          </p:nvSpPr>
          <p:spPr bwMode="auto">
            <a:xfrm>
              <a:off x="2697163" y="3600450"/>
              <a:ext cx="730250" cy="714375"/>
            </a:xfrm>
            <a:custGeom>
              <a:avLst/>
              <a:gdLst>
                <a:gd name="T0" fmla="*/ 460 w 460"/>
                <a:gd name="T1" fmla="*/ 48 h 450"/>
                <a:gd name="T2" fmla="*/ 460 w 460"/>
                <a:gd name="T3" fmla="*/ 48 h 450"/>
                <a:gd name="T4" fmla="*/ 458 w 460"/>
                <a:gd name="T5" fmla="*/ 30 h 450"/>
                <a:gd name="T6" fmla="*/ 454 w 460"/>
                <a:gd name="T7" fmla="*/ 16 h 450"/>
                <a:gd name="T8" fmla="*/ 452 w 460"/>
                <a:gd name="T9" fmla="*/ 6 h 450"/>
                <a:gd name="T10" fmla="*/ 450 w 460"/>
                <a:gd name="T11" fmla="*/ 0 h 450"/>
                <a:gd name="T12" fmla="*/ 450 w 460"/>
                <a:gd name="T13" fmla="*/ 0 h 450"/>
                <a:gd name="T14" fmla="*/ 426 w 460"/>
                <a:gd name="T15" fmla="*/ 14 h 450"/>
                <a:gd name="T16" fmla="*/ 400 w 460"/>
                <a:gd name="T17" fmla="*/ 28 h 450"/>
                <a:gd name="T18" fmla="*/ 374 w 460"/>
                <a:gd name="T19" fmla="*/ 40 h 450"/>
                <a:gd name="T20" fmla="*/ 346 w 460"/>
                <a:gd name="T21" fmla="*/ 50 h 450"/>
                <a:gd name="T22" fmla="*/ 318 w 460"/>
                <a:gd name="T23" fmla="*/ 58 h 450"/>
                <a:gd name="T24" fmla="*/ 290 w 460"/>
                <a:gd name="T25" fmla="*/ 64 h 450"/>
                <a:gd name="T26" fmla="*/ 262 w 460"/>
                <a:gd name="T27" fmla="*/ 68 h 450"/>
                <a:gd name="T28" fmla="*/ 232 w 460"/>
                <a:gd name="T29" fmla="*/ 70 h 450"/>
                <a:gd name="T30" fmla="*/ 232 w 460"/>
                <a:gd name="T31" fmla="*/ 70 h 450"/>
                <a:gd name="T32" fmla="*/ 202 w 460"/>
                <a:gd name="T33" fmla="*/ 68 h 450"/>
                <a:gd name="T34" fmla="*/ 172 w 460"/>
                <a:gd name="T35" fmla="*/ 64 h 450"/>
                <a:gd name="T36" fmla="*/ 144 w 460"/>
                <a:gd name="T37" fmla="*/ 58 h 450"/>
                <a:gd name="T38" fmla="*/ 116 w 460"/>
                <a:gd name="T39" fmla="*/ 50 h 450"/>
                <a:gd name="T40" fmla="*/ 88 w 460"/>
                <a:gd name="T41" fmla="*/ 40 h 450"/>
                <a:gd name="T42" fmla="*/ 64 w 460"/>
                <a:gd name="T43" fmla="*/ 28 h 450"/>
                <a:gd name="T44" fmla="*/ 40 w 460"/>
                <a:gd name="T45" fmla="*/ 14 h 450"/>
                <a:gd name="T46" fmla="*/ 18 w 460"/>
                <a:gd name="T47" fmla="*/ 0 h 450"/>
                <a:gd name="T48" fmla="*/ 18 w 460"/>
                <a:gd name="T49" fmla="*/ 0 h 450"/>
                <a:gd name="T50" fmla="*/ 14 w 460"/>
                <a:gd name="T51" fmla="*/ 6 h 450"/>
                <a:gd name="T52" fmla="*/ 12 w 460"/>
                <a:gd name="T53" fmla="*/ 16 h 450"/>
                <a:gd name="T54" fmla="*/ 10 w 460"/>
                <a:gd name="T55" fmla="*/ 48 h 450"/>
                <a:gd name="T56" fmla="*/ 10 w 460"/>
                <a:gd name="T57" fmla="*/ 48 h 450"/>
                <a:gd name="T58" fmla="*/ 10 w 460"/>
                <a:gd name="T59" fmla="*/ 76 h 450"/>
                <a:gd name="T60" fmla="*/ 6 w 460"/>
                <a:gd name="T61" fmla="*/ 92 h 450"/>
                <a:gd name="T62" fmla="*/ 0 w 460"/>
                <a:gd name="T63" fmla="*/ 110 h 450"/>
                <a:gd name="T64" fmla="*/ 168 w 460"/>
                <a:gd name="T65" fmla="*/ 444 h 450"/>
                <a:gd name="T66" fmla="*/ 168 w 460"/>
                <a:gd name="T67" fmla="*/ 444 h 450"/>
                <a:gd name="T68" fmla="*/ 196 w 460"/>
                <a:gd name="T69" fmla="*/ 446 h 450"/>
                <a:gd name="T70" fmla="*/ 224 w 460"/>
                <a:gd name="T71" fmla="*/ 450 h 450"/>
                <a:gd name="T72" fmla="*/ 238 w 460"/>
                <a:gd name="T73" fmla="*/ 450 h 450"/>
                <a:gd name="T74" fmla="*/ 254 w 460"/>
                <a:gd name="T75" fmla="*/ 450 h 450"/>
                <a:gd name="T76" fmla="*/ 272 w 460"/>
                <a:gd name="T77" fmla="*/ 448 h 450"/>
                <a:gd name="T78" fmla="*/ 290 w 460"/>
                <a:gd name="T79" fmla="*/ 444 h 450"/>
                <a:gd name="T80" fmla="*/ 460 w 460"/>
                <a:gd name="T81" fmla="*/ 110 h 450"/>
                <a:gd name="T82" fmla="*/ 460 w 460"/>
                <a:gd name="T83" fmla="*/ 110 h 450"/>
                <a:gd name="T84" fmla="*/ 460 w 460"/>
                <a:gd name="T85" fmla="*/ 48 h 450"/>
                <a:gd name="T86" fmla="*/ 460 w 460"/>
                <a:gd name="T87" fmla="*/ 48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0" h="450">
                  <a:moveTo>
                    <a:pt x="460" y="48"/>
                  </a:moveTo>
                  <a:lnTo>
                    <a:pt x="460" y="48"/>
                  </a:lnTo>
                  <a:lnTo>
                    <a:pt x="458" y="30"/>
                  </a:lnTo>
                  <a:lnTo>
                    <a:pt x="454" y="16"/>
                  </a:lnTo>
                  <a:lnTo>
                    <a:pt x="452" y="6"/>
                  </a:lnTo>
                  <a:lnTo>
                    <a:pt x="450" y="0"/>
                  </a:lnTo>
                  <a:lnTo>
                    <a:pt x="450" y="0"/>
                  </a:lnTo>
                  <a:lnTo>
                    <a:pt x="426" y="14"/>
                  </a:lnTo>
                  <a:lnTo>
                    <a:pt x="400" y="28"/>
                  </a:lnTo>
                  <a:lnTo>
                    <a:pt x="374" y="40"/>
                  </a:lnTo>
                  <a:lnTo>
                    <a:pt x="346" y="50"/>
                  </a:lnTo>
                  <a:lnTo>
                    <a:pt x="318" y="58"/>
                  </a:lnTo>
                  <a:lnTo>
                    <a:pt x="290" y="64"/>
                  </a:lnTo>
                  <a:lnTo>
                    <a:pt x="262" y="68"/>
                  </a:lnTo>
                  <a:lnTo>
                    <a:pt x="232" y="70"/>
                  </a:lnTo>
                  <a:lnTo>
                    <a:pt x="232" y="70"/>
                  </a:lnTo>
                  <a:lnTo>
                    <a:pt x="202" y="68"/>
                  </a:lnTo>
                  <a:lnTo>
                    <a:pt x="172" y="64"/>
                  </a:lnTo>
                  <a:lnTo>
                    <a:pt x="144" y="58"/>
                  </a:lnTo>
                  <a:lnTo>
                    <a:pt x="116" y="50"/>
                  </a:lnTo>
                  <a:lnTo>
                    <a:pt x="88" y="40"/>
                  </a:lnTo>
                  <a:lnTo>
                    <a:pt x="64" y="28"/>
                  </a:lnTo>
                  <a:lnTo>
                    <a:pt x="40" y="14"/>
                  </a:lnTo>
                  <a:lnTo>
                    <a:pt x="18" y="0"/>
                  </a:lnTo>
                  <a:lnTo>
                    <a:pt x="18" y="0"/>
                  </a:lnTo>
                  <a:lnTo>
                    <a:pt x="14" y="6"/>
                  </a:lnTo>
                  <a:lnTo>
                    <a:pt x="12" y="16"/>
                  </a:lnTo>
                  <a:lnTo>
                    <a:pt x="10" y="48"/>
                  </a:lnTo>
                  <a:lnTo>
                    <a:pt x="10" y="48"/>
                  </a:lnTo>
                  <a:lnTo>
                    <a:pt x="10" y="76"/>
                  </a:lnTo>
                  <a:lnTo>
                    <a:pt x="6" y="92"/>
                  </a:lnTo>
                  <a:lnTo>
                    <a:pt x="0" y="110"/>
                  </a:lnTo>
                  <a:lnTo>
                    <a:pt x="168" y="444"/>
                  </a:lnTo>
                  <a:lnTo>
                    <a:pt x="168" y="444"/>
                  </a:lnTo>
                  <a:lnTo>
                    <a:pt x="196" y="446"/>
                  </a:lnTo>
                  <a:lnTo>
                    <a:pt x="224" y="450"/>
                  </a:lnTo>
                  <a:lnTo>
                    <a:pt x="238" y="450"/>
                  </a:lnTo>
                  <a:lnTo>
                    <a:pt x="254" y="450"/>
                  </a:lnTo>
                  <a:lnTo>
                    <a:pt x="272" y="448"/>
                  </a:lnTo>
                  <a:lnTo>
                    <a:pt x="290" y="444"/>
                  </a:lnTo>
                  <a:lnTo>
                    <a:pt x="460" y="110"/>
                  </a:lnTo>
                  <a:lnTo>
                    <a:pt x="460" y="110"/>
                  </a:lnTo>
                  <a:lnTo>
                    <a:pt x="460" y="48"/>
                  </a:lnTo>
                  <a:lnTo>
                    <a:pt x="460" y="4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Freeform 29"/>
            <p:cNvSpPr>
              <a:spLocks noEditPoints="1"/>
            </p:cNvSpPr>
            <p:nvPr/>
          </p:nvSpPr>
          <p:spPr bwMode="auto">
            <a:xfrm>
              <a:off x="1862138" y="4035425"/>
              <a:ext cx="2400300" cy="1431925"/>
            </a:xfrm>
            <a:custGeom>
              <a:avLst/>
              <a:gdLst>
                <a:gd name="T0" fmla="*/ 1220 w 1512"/>
                <a:gd name="T1" fmla="*/ 18 h 902"/>
                <a:gd name="T2" fmla="*/ 1134 w 1512"/>
                <a:gd name="T3" fmla="*/ 16 h 902"/>
                <a:gd name="T4" fmla="*/ 1074 w 1512"/>
                <a:gd name="T5" fmla="*/ 100 h 902"/>
                <a:gd name="T6" fmla="*/ 994 w 1512"/>
                <a:gd name="T7" fmla="*/ 160 h 902"/>
                <a:gd name="T8" fmla="*/ 878 w 1512"/>
                <a:gd name="T9" fmla="*/ 200 h 902"/>
                <a:gd name="T10" fmla="*/ 648 w 1512"/>
                <a:gd name="T11" fmla="*/ 200 h 902"/>
                <a:gd name="T12" fmla="*/ 556 w 1512"/>
                <a:gd name="T13" fmla="*/ 174 h 902"/>
                <a:gd name="T14" fmla="*/ 466 w 1512"/>
                <a:gd name="T15" fmla="*/ 116 h 902"/>
                <a:gd name="T16" fmla="*/ 402 w 1512"/>
                <a:gd name="T17" fmla="*/ 40 h 902"/>
                <a:gd name="T18" fmla="*/ 326 w 1512"/>
                <a:gd name="T19" fmla="*/ 14 h 902"/>
                <a:gd name="T20" fmla="*/ 242 w 1512"/>
                <a:gd name="T21" fmla="*/ 22 h 902"/>
                <a:gd name="T22" fmla="*/ 140 w 1512"/>
                <a:gd name="T23" fmla="*/ 70 h 902"/>
                <a:gd name="T24" fmla="*/ 60 w 1512"/>
                <a:gd name="T25" fmla="*/ 168 h 902"/>
                <a:gd name="T26" fmla="*/ 10 w 1512"/>
                <a:gd name="T27" fmla="*/ 304 h 902"/>
                <a:gd name="T28" fmla="*/ 0 w 1512"/>
                <a:gd name="T29" fmla="*/ 694 h 902"/>
                <a:gd name="T30" fmla="*/ 12 w 1512"/>
                <a:gd name="T31" fmla="*/ 750 h 902"/>
                <a:gd name="T32" fmla="*/ 68 w 1512"/>
                <a:gd name="T33" fmla="*/ 806 h 902"/>
                <a:gd name="T34" fmla="*/ 154 w 1512"/>
                <a:gd name="T35" fmla="*/ 846 h 902"/>
                <a:gd name="T36" fmla="*/ 358 w 1512"/>
                <a:gd name="T37" fmla="*/ 886 h 902"/>
                <a:gd name="T38" fmla="*/ 662 w 1512"/>
                <a:gd name="T39" fmla="*/ 902 h 902"/>
                <a:gd name="T40" fmla="*/ 972 w 1512"/>
                <a:gd name="T41" fmla="*/ 900 h 902"/>
                <a:gd name="T42" fmla="*/ 1220 w 1512"/>
                <a:gd name="T43" fmla="*/ 878 h 902"/>
                <a:gd name="T44" fmla="*/ 1382 w 1512"/>
                <a:gd name="T45" fmla="*/ 838 h 902"/>
                <a:gd name="T46" fmla="*/ 1462 w 1512"/>
                <a:gd name="T47" fmla="*/ 794 h 902"/>
                <a:gd name="T48" fmla="*/ 1506 w 1512"/>
                <a:gd name="T49" fmla="*/ 732 h 902"/>
                <a:gd name="T50" fmla="*/ 1512 w 1512"/>
                <a:gd name="T51" fmla="*/ 426 h 902"/>
                <a:gd name="T52" fmla="*/ 1490 w 1512"/>
                <a:gd name="T53" fmla="*/ 268 h 902"/>
                <a:gd name="T54" fmla="*/ 1434 w 1512"/>
                <a:gd name="T55" fmla="*/ 138 h 902"/>
                <a:gd name="T56" fmla="*/ 1352 w 1512"/>
                <a:gd name="T57" fmla="*/ 52 h 902"/>
                <a:gd name="T58" fmla="*/ 1252 w 1512"/>
                <a:gd name="T59" fmla="*/ 20 h 902"/>
                <a:gd name="T60" fmla="*/ 744 w 1512"/>
                <a:gd name="T61" fmla="*/ 780 h 902"/>
                <a:gd name="T62" fmla="*/ 702 w 1512"/>
                <a:gd name="T63" fmla="*/ 758 h 902"/>
                <a:gd name="T64" fmla="*/ 690 w 1512"/>
                <a:gd name="T65" fmla="*/ 722 h 902"/>
                <a:gd name="T66" fmla="*/ 710 w 1512"/>
                <a:gd name="T67" fmla="*/ 678 h 902"/>
                <a:gd name="T68" fmla="*/ 758 w 1512"/>
                <a:gd name="T69" fmla="*/ 656 h 902"/>
                <a:gd name="T70" fmla="*/ 796 w 1512"/>
                <a:gd name="T71" fmla="*/ 670 h 902"/>
                <a:gd name="T72" fmla="*/ 816 w 1512"/>
                <a:gd name="T73" fmla="*/ 712 h 902"/>
                <a:gd name="T74" fmla="*/ 814 w 1512"/>
                <a:gd name="T75" fmla="*/ 748 h 902"/>
                <a:gd name="T76" fmla="*/ 786 w 1512"/>
                <a:gd name="T77" fmla="*/ 778 h 902"/>
                <a:gd name="T78" fmla="*/ 758 w 1512"/>
                <a:gd name="T79" fmla="*/ 602 h 902"/>
                <a:gd name="T80" fmla="*/ 720 w 1512"/>
                <a:gd name="T81" fmla="*/ 590 h 902"/>
                <a:gd name="T82" fmla="*/ 692 w 1512"/>
                <a:gd name="T83" fmla="*/ 548 h 902"/>
                <a:gd name="T84" fmla="*/ 696 w 1512"/>
                <a:gd name="T85" fmla="*/ 504 h 902"/>
                <a:gd name="T86" fmla="*/ 732 w 1512"/>
                <a:gd name="T87" fmla="*/ 468 h 902"/>
                <a:gd name="T88" fmla="*/ 774 w 1512"/>
                <a:gd name="T89" fmla="*/ 464 h 902"/>
                <a:gd name="T90" fmla="*/ 810 w 1512"/>
                <a:gd name="T91" fmla="*/ 492 h 902"/>
                <a:gd name="T92" fmla="*/ 816 w 1512"/>
                <a:gd name="T93" fmla="*/ 536 h 902"/>
                <a:gd name="T94" fmla="*/ 804 w 1512"/>
                <a:gd name="T95" fmla="*/ 582 h 902"/>
                <a:gd name="T96" fmla="*/ 758 w 1512"/>
                <a:gd name="T97" fmla="*/ 602 h 902"/>
                <a:gd name="T98" fmla="*/ 744 w 1512"/>
                <a:gd name="T99" fmla="*/ 406 h 902"/>
                <a:gd name="T100" fmla="*/ 702 w 1512"/>
                <a:gd name="T101" fmla="*/ 380 h 902"/>
                <a:gd name="T102" fmla="*/ 690 w 1512"/>
                <a:gd name="T103" fmla="*/ 338 h 902"/>
                <a:gd name="T104" fmla="*/ 710 w 1512"/>
                <a:gd name="T105" fmla="*/ 296 h 902"/>
                <a:gd name="T106" fmla="*/ 758 w 1512"/>
                <a:gd name="T107" fmla="*/ 276 h 902"/>
                <a:gd name="T108" fmla="*/ 796 w 1512"/>
                <a:gd name="T109" fmla="*/ 288 h 902"/>
                <a:gd name="T110" fmla="*/ 816 w 1512"/>
                <a:gd name="T111" fmla="*/ 326 h 902"/>
                <a:gd name="T112" fmla="*/ 814 w 1512"/>
                <a:gd name="T113" fmla="*/ 368 h 902"/>
                <a:gd name="T114" fmla="*/ 786 w 1512"/>
                <a:gd name="T115" fmla="*/ 402 h 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12" h="902">
                  <a:moveTo>
                    <a:pt x="1252" y="20"/>
                  </a:moveTo>
                  <a:lnTo>
                    <a:pt x="1252" y="20"/>
                  </a:lnTo>
                  <a:lnTo>
                    <a:pt x="1234" y="20"/>
                  </a:lnTo>
                  <a:lnTo>
                    <a:pt x="1220" y="18"/>
                  </a:lnTo>
                  <a:lnTo>
                    <a:pt x="1190" y="14"/>
                  </a:lnTo>
                  <a:lnTo>
                    <a:pt x="1142" y="0"/>
                  </a:lnTo>
                  <a:lnTo>
                    <a:pt x="1142" y="0"/>
                  </a:lnTo>
                  <a:lnTo>
                    <a:pt x="1134" y="16"/>
                  </a:lnTo>
                  <a:lnTo>
                    <a:pt x="1122" y="40"/>
                  </a:lnTo>
                  <a:lnTo>
                    <a:pt x="1102" y="68"/>
                  </a:lnTo>
                  <a:lnTo>
                    <a:pt x="1088" y="84"/>
                  </a:lnTo>
                  <a:lnTo>
                    <a:pt x="1074" y="100"/>
                  </a:lnTo>
                  <a:lnTo>
                    <a:pt x="1058" y="116"/>
                  </a:lnTo>
                  <a:lnTo>
                    <a:pt x="1038" y="132"/>
                  </a:lnTo>
                  <a:lnTo>
                    <a:pt x="1018" y="146"/>
                  </a:lnTo>
                  <a:lnTo>
                    <a:pt x="994" y="160"/>
                  </a:lnTo>
                  <a:lnTo>
                    <a:pt x="970" y="174"/>
                  </a:lnTo>
                  <a:lnTo>
                    <a:pt x="942" y="184"/>
                  </a:lnTo>
                  <a:lnTo>
                    <a:pt x="910" y="194"/>
                  </a:lnTo>
                  <a:lnTo>
                    <a:pt x="878" y="200"/>
                  </a:lnTo>
                  <a:lnTo>
                    <a:pt x="804" y="214"/>
                  </a:lnTo>
                  <a:lnTo>
                    <a:pt x="804" y="214"/>
                  </a:lnTo>
                  <a:lnTo>
                    <a:pt x="722" y="214"/>
                  </a:lnTo>
                  <a:lnTo>
                    <a:pt x="648" y="200"/>
                  </a:lnTo>
                  <a:lnTo>
                    <a:pt x="648" y="200"/>
                  </a:lnTo>
                  <a:lnTo>
                    <a:pt x="614" y="194"/>
                  </a:lnTo>
                  <a:lnTo>
                    <a:pt x="584" y="184"/>
                  </a:lnTo>
                  <a:lnTo>
                    <a:pt x="556" y="174"/>
                  </a:lnTo>
                  <a:lnTo>
                    <a:pt x="530" y="160"/>
                  </a:lnTo>
                  <a:lnTo>
                    <a:pt x="506" y="146"/>
                  </a:lnTo>
                  <a:lnTo>
                    <a:pt x="486" y="132"/>
                  </a:lnTo>
                  <a:lnTo>
                    <a:pt x="466" y="116"/>
                  </a:lnTo>
                  <a:lnTo>
                    <a:pt x="450" y="100"/>
                  </a:lnTo>
                  <a:lnTo>
                    <a:pt x="436" y="84"/>
                  </a:lnTo>
                  <a:lnTo>
                    <a:pt x="422" y="68"/>
                  </a:lnTo>
                  <a:lnTo>
                    <a:pt x="402" y="40"/>
                  </a:lnTo>
                  <a:lnTo>
                    <a:pt x="388" y="16"/>
                  </a:lnTo>
                  <a:lnTo>
                    <a:pt x="380" y="0"/>
                  </a:lnTo>
                  <a:lnTo>
                    <a:pt x="380" y="0"/>
                  </a:lnTo>
                  <a:lnTo>
                    <a:pt x="326" y="14"/>
                  </a:lnTo>
                  <a:lnTo>
                    <a:pt x="296" y="18"/>
                  </a:lnTo>
                  <a:lnTo>
                    <a:pt x="270" y="20"/>
                  </a:lnTo>
                  <a:lnTo>
                    <a:pt x="270" y="20"/>
                  </a:lnTo>
                  <a:lnTo>
                    <a:pt x="242" y="22"/>
                  </a:lnTo>
                  <a:lnTo>
                    <a:pt x="214" y="30"/>
                  </a:lnTo>
                  <a:lnTo>
                    <a:pt x="188" y="38"/>
                  </a:lnTo>
                  <a:lnTo>
                    <a:pt x="164" y="52"/>
                  </a:lnTo>
                  <a:lnTo>
                    <a:pt x="140" y="70"/>
                  </a:lnTo>
                  <a:lnTo>
                    <a:pt x="116" y="90"/>
                  </a:lnTo>
                  <a:lnTo>
                    <a:pt x="96" y="112"/>
                  </a:lnTo>
                  <a:lnTo>
                    <a:pt x="76" y="138"/>
                  </a:lnTo>
                  <a:lnTo>
                    <a:pt x="60" y="168"/>
                  </a:lnTo>
                  <a:lnTo>
                    <a:pt x="44" y="198"/>
                  </a:lnTo>
                  <a:lnTo>
                    <a:pt x="30" y="232"/>
                  </a:lnTo>
                  <a:lnTo>
                    <a:pt x="20" y="268"/>
                  </a:lnTo>
                  <a:lnTo>
                    <a:pt x="10" y="304"/>
                  </a:lnTo>
                  <a:lnTo>
                    <a:pt x="4" y="344"/>
                  </a:lnTo>
                  <a:lnTo>
                    <a:pt x="0" y="384"/>
                  </a:lnTo>
                  <a:lnTo>
                    <a:pt x="0" y="426"/>
                  </a:lnTo>
                  <a:lnTo>
                    <a:pt x="0" y="694"/>
                  </a:lnTo>
                  <a:lnTo>
                    <a:pt x="0" y="694"/>
                  </a:lnTo>
                  <a:lnTo>
                    <a:pt x="0" y="714"/>
                  </a:lnTo>
                  <a:lnTo>
                    <a:pt x="6" y="732"/>
                  </a:lnTo>
                  <a:lnTo>
                    <a:pt x="12" y="750"/>
                  </a:lnTo>
                  <a:lnTo>
                    <a:pt x="22" y="764"/>
                  </a:lnTo>
                  <a:lnTo>
                    <a:pt x="36" y="780"/>
                  </a:lnTo>
                  <a:lnTo>
                    <a:pt x="50" y="794"/>
                  </a:lnTo>
                  <a:lnTo>
                    <a:pt x="68" y="806"/>
                  </a:lnTo>
                  <a:lnTo>
                    <a:pt x="86" y="818"/>
                  </a:lnTo>
                  <a:lnTo>
                    <a:pt x="108" y="828"/>
                  </a:lnTo>
                  <a:lnTo>
                    <a:pt x="130" y="838"/>
                  </a:lnTo>
                  <a:lnTo>
                    <a:pt x="154" y="846"/>
                  </a:lnTo>
                  <a:lnTo>
                    <a:pt x="180" y="854"/>
                  </a:lnTo>
                  <a:lnTo>
                    <a:pt x="236" y="868"/>
                  </a:lnTo>
                  <a:lnTo>
                    <a:pt x="296" y="878"/>
                  </a:lnTo>
                  <a:lnTo>
                    <a:pt x="358" y="886"/>
                  </a:lnTo>
                  <a:lnTo>
                    <a:pt x="420" y="892"/>
                  </a:lnTo>
                  <a:lnTo>
                    <a:pt x="484" y="896"/>
                  </a:lnTo>
                  <a:lnTo>
                    <a:pt x="546" y="900"/>
                  </a:lnTo>
                  <a:lnTo>
                    <a:pt x="662" y="902"/>
                  </a:lnTo>
                  <a:lnTo>
                    <a:pt x="758" y="902"/>
                  </a:lnTo>
                  <a:lnTo>
                    <a:pt x="758" y="902"/>
                  </a:lnTo>
                  <a:lnTo>
                    <a:pt x="856" y="902"/>
                  </a:lnTo>
                  <a:lnTo>
                    <a:pt x="972" y="900"/>
                  </a:lnTo>
                  <a:lnTo>
                    <a:pt x="1034" y="896"/>
                  </a:lnTo>
                  <a:lnTo>
                    <a:pt x="1096" y="892"/>
                  </a:lnTo>
                  <a:lnTo>
                    <a:pt x="1158" y="886"/>
                  </a:lnTo>
                  <a:lnTo>
                    <a:pt x="1220" y="878"/>
                  </a:lnTo>
                  <a:lnTo>
                    <a:pt x="1278" y="868"/>
                  </a:lnTo>
                  <a:lnTo>
                    <a:pt x="1334" y="854"/>
                  </a:lnTo>
                  <a:lnTo>
                    <a:pt x="1358" y="846"/>
                  </a:lnTo>
                  <a:lnTo>
                    <a:pt x="1382" y="838"/>
                  </a:lnTo>
                  <a:lnTo>
                    <a:pt x="1406" y="828"/>
                  </a:lnTo>
                  <a:lnTo>
                    <a:pt x="1426" y="818"/>
                  </a:lnTo>
                  <a:lnTo>
                    <a:pt x="1444" y="806"/>
                  </a:lnTo>
                  <a:lnTo>
                    <a:pt x="1462" y="794"/>
                  </a:lnTo>
                  <a:lnTo>
                    <a:pt x="1476" y="780"/>
                  </a:lnTo>
                  <a:lnTo>
                    <a:pt x="1488" y="764"/>
                  </a:lnTo>
                  <a:lnTo>
                    <a:pt x="1498" y="750"/>
                  </a:lnTo>
                  <a:lnTo>
                    <a:pt x="1506" y="732"/>
                  </a:lnTo>
                  <a:lnTo>
                    <a:pt x="1510" y="714"/>
                  </a:lnTo>
                  <a:lnTo>
                    <a:pt x="1512" y="694"/>
                  </a:lnTo>
                  <a:lnTo>
                    <a:pt x="1512" y="426"/>
                  </a:lnTo>
                  <a:lnTo>
                    <a:pt x="1512" y="426"/>
                  </a:lnTo>
                  <a:lnTo>
                    <a:pt x="1510" y="384"/>
                  </a:lnTo>
                  <a:lnTo>
                    <a:pt x="1506" y="344"/>
                  </a:lnTo>
                  <a:lnTo>
                    <a:pt x="1500" y="304"/>
                  </a:lnTo>
                  <a:lnTo>
                    <a:pt x="1490" y="268"/>
                  </a:lnTo>
                  <a:lnTo>
                    <a:pt x="1480" y="232"/>
                  </a:lnTo>
                  <a:lnTo>
                    <a:pt x="1466" y="198"/>
                  </a:lnTo>
                  <a:lnTo>
                    <a:pt x="1452" y="168"/>
                  </a:lnTo>
                  <a:lnTo>
                    <a:pt x="1434" y="138"/>
                  </a:lnTo>
                  <a:lnTo>
                    <a:pt x="1416" y="112"/>
                  </a:lnTo>
                  <a:lnTo>
                    <a:pt x="1396" y="90"/>
                  </a:lnTo>
                  <a:lnTo>
                    <a:pt x="1374" y="70"/>
                  </a:lnTo>
                  <a:lnTo>
                    <a:pt x="1352" y="52"/>
                  </a:lnTo>
                  <a:lnTo>
                    <a:pt x="1328" y="38"/>
                  </a:lnTo>
                  <a:lnTo>
                    <a:pt x="1304" y="30"/>
                  </a:lnTo>
                  <a:lnTo>
                    <a:pt x="1278" y="22"/>
                  </a:lnTo>
                  <a:lnTo>
                    <a:pt x="1252" y="20"/>
                  </a:lnTo>
                  <a:lnTo>
                    <a:pt x="1252" y="20"/>
                  </a:lnTo>
                  <a:close/>
                  <a:moveTo>
                    <a:pt x="758" y="782"/>
                  </a:moveTo>
                  <a:lnTo>
                    <a:pt x="758" y="782"/>
                  </a:lnTo>
                  <a:lnTo>
                    <a:pt x="744" y="780"/>
                  </a:lnTo>
                  <a:lnTo>
                    <a:pt x="732" y="778"/>
                  </a:lnTo>
                  <a:lnTo>
                    <a:pt x="720" y="772"/>
                  </a:lnTo>
                  <a:lnTo>
                    <a:pt x="710" y="766"/>
                  </a:lnTo>
                  <a:lnTo>
                    <a:pt x="702" y="758"/>
                  </a:lnTo>
                  <a:lnTo>
                    <a:pt x="696" y="748"/>
                  </a:lnTo>
                  <a:lnTo>
                    <a:pt x="692" y="736"/>
                  </a:lnTo>
                  <a:lnTo>
                    <a:pt x="690" y="722"/>
                  </a:lnTo>
                  <a:lnTo>
                    <a:pt x="690" y="722"/>
                  </a:lnTo>
                  <a:lnTo>
                    <a:pt x="692" y="712"/>
                  </a:lnTo>
                  <a:lnTo>
                    <a:pt x="696" y="700"/>
                  </a:lnTo>
                  <a:lnTo>
                    <a:pt x="702" y="690"/>
                  </a:lnTo>
                  <a:lnTo>
                    <a:pt x="710" y="678"/>
                  </a:lnTo>
                  <a:lnTo>
                    <a:pt x="720" y="670"/>
                  </a:lnTo>
                  <a:lnTo>
                    <a:pt x="732" y="662"/>
                  </a:lnTo>
                  <a:lnTo>
                    <a:pt x="744" y="658"/>
                  </a:lnTo>
                  <a:lnTo>
                    <a:pt x="758" y="656"/>
                  </a:lnTo>
                  <a:lnTo>
                    <a:pt x="758" y="656"/>
                  </a:lnTo>
                  <a:lnTo>
                    <a:pt x="774" y="658"/>
                  </a:lnTo>
                  <a:lnTo>
                    <a:pt x="786" y="662"/>
                  </a:lnTo>
                  <a:lnTo>
                    <a:pt x="796" y="670"/>
                  </a:lnTo>
                  <a:lnTo>
                    <a:pt x="804" y="678"/>
                  </a:lnTo>
                  <a:lnTo>
                    <a:pt x="810" y="690"/>
                  </a:lnTo>
                  <a:lnTo>
                    <a:pt x="814" y="700"/>
                  </a:lnTo>
                  <a:lnTo>
                    <a:pt x="816" y="712"/>
                  </a:lnTo>
                  <a:lnTo>
                    <a:pt x="816" y="722"/>
                  </a:lnTo>
                  <a:lnTo>
                    <a:pt x="816" y="722"/>
                  </a:lnTo>
                  <a:lnTo>
                    <a:pt x="816" y="736"/>
                  </a:lnTo>
                  <a:lnTo>
                    <a:pt x="814" y="748"/>
                  </a:lnTo>
                  <a:lnTo>
                    <a:pt x="810" y="758"/>
                  </a:lnTo>
                  <a:lnTo>
                    <a:pt x="804" y="766"/>
                  </a:lnTo>
                  <a:lnTo>
                    <a:pt x="796" y="772"/>
                  </a:lnTo>
                  <a:lnTo>
                    <a:pt x="786" y="778"/>
                  </a:lnTo>
                  <a:lnTo>
                    <a:pt x="774" y="780"/>
                  </a:lnTo>
                  <a:lnTo>
                    <a:pt x="758" y="782"/>
                  </a:lnTo>
                  <a:lnTo>
                    <a:pt x="758" y="782"/>
                  </a:lnTo>
                  <a:close/>
                  <a:moveTo>
                    <a:pt x="758" y="602"/>
                  </a:moveTo>
                  <a:lnTo>
                    <a:pt x="758" y="602"/>
                  </a:lnTo>
                  <a:lnTo>
                    <a:pt x="744" y="600"/>
                  </a:lnTo>
                  <a:lnTo>
                    <a:pt x="732" y="596"/>
                  </a:lnTo>
                  <a:lnTo>
                    <a:pt x="720" y="590"/>
                  </a:lnTo>
                  <a:lnTo>
                    <a:pt x="710" y="582"/>
                  </a:lnTo>
                  <a:lnTo>
                    <a:pt x="702" y="572"/>
                  </a:lnTo>
                  <a:lnTo>
                    <a:pt x="696" y="560"/>
                  </a:lnTo>
                  <a:lnTo>
                    <a:pt x="692" y="548"/>
                  </a:lnTo>
                  <a:lnTo>
                    <a:pt x="690" y="536"/>
                  </a:lnTo>
                  <a:lnTo>
                    <a:pt x="690" y="536"/>
                  </a:lnTo>
                  <a:lnTo>
                    <a:pt x="692" y="518"/>
                  </a:lnTo>
                  <a:lnTo>
                    <a:pt x="696" y="504"/>
                  </a:lnTo>
                  <a:lnTo>
                    <a:pt x="702" y="492"/>
                  </a:lnTo>
                  <a:lnTo>
                    <a:pt x="710" y="480"/>
                  </a:lnTo>
                  <a:lnTo>
                    <a:pt x="720" y="474"/>
                  </a:lnTo>
                  <a:lnTo>
                    <a:pt x="732" y="468"/>
                  </a:lnTo>
                  <a:lnTo>
                    <a:pt x="744" y="464"/>
                  </a:lnTo>
                  <a:lnTo>
                    <a:pt x="758" y="464"/>
                  </a:lnTo>
                  <a:lnTo>
                    <a:pt x="758" y="464"/>
                  </a:lnTo>
                  <a:lnTo>
                    <a:pt x="774" y="464"/>
                  </a:lnTo>
                  <a:lnTo>
                    <a:pt x="786" y="468"/>
                  </a:lnTo>
                  <a:lnTo>
                    <a:pt x="796" y="474"/>
                  </a:lnTo>
                  <a:lnTo>
                    <a:pt x="804" y="480"/>
                  </a:lnTo>
                  <a:lnTo>
                    <a:pt x="810" y="492"/>
                  </a:lnTo>
                  <a:lnTo>
                    <a:pt x="814" y="504"/>
                  </a:lnTo>
                  <a:lnTo>
                    <a:pt x="816" y="518"/>
                  </a:lnTo>
                  <a:lnTo>
                    <a:pt x="816" y="536"/>
                  </a:lnTo>
                  <a:lnTo>
                    <a:pt x="816" y="536"/>
                  </a:lnTo>
                  <a:lnTo>
                    <a:pt x="816" y="548"/>
                  </a:lnTo>
                  <a:lnTo>
                    <a:pt x="814" y="560"/>
                  </a:lnTo>
                  <a:lnTo>
                    <a:pt x="810" y="572"/>
                  </a:lnTo>
                  <a:lnTo>
                    <a:pt x="804" y="582"/>
                  </a:lnTo>
                  <a:lnTo>
                    <a:pt x="796" y="590"/>
                  </a:lnTo>
                  <a:lnTo>
                    <a:pt x="786" y="596"/>
                  </a:lnTo>
                  <a:lnTo>
                    <a:pt x="774" y="600"/>
                  </a:lnTo>
                  <a:lnTo>
                    <a:pt x="758" y="602"/>
                  </a:lnTo>
                  <a:lnTo>
                    <a:pt x="758" y="602"/>
                  </a:lnTo>
                  <a:close/>
                  <a:moveTo>
                    <a:pt x="758" y="408"/>
                  </a:moveTo>
                  <a:lnTo>
                    <a:pt x="758" y="408"/>
                  </a:lnTo>
                  <a:lnTo>
                    <a:pt x="744" y="406"/>
                  </a:lnTo>
                  <a:lnTo>
                    <a:pt x="732" y="402"/>
                  </a:lnTo>
                  <a:lnTo>
                    <a:pt x="720" y="398"/>
                  </a:lnTo>
                  <a:lnTo>
                    <a:pt x="710" y="390"/>
                  </a:lnTo>
                  <a:lnTo>
                    <a:pt x="702" y="380"/>
                  </a:lnTo>
                  <a:lnTo>
                    <a:pt x="696" y="368"/>
                  </a:lnTo>
                  <a:lnTo>
                    <a:pt x="692" y="354"/>
                  </a:lnTo>
                  <a:lnTo>
                    <a:pt x="690" y="338"/>
                  </a:lnTo>
                  <a:lnTo>
                    <a:pt x="690" y="338"/>
                  </a:lnTo>
                  <a:lnTo>
                    <a:pt x="692" y="326"/>
                  </a:lnTo>
                  <a:lnTo>
                    <a:pt x="696" y="316"/>
                  </a:lnTo>
                  <a:lnTo>
                    <a:pt x="702" y="304"/>
                  </a:lnTo>
                  <a:lnTo>
                    <a:pt x="710" y="296"/>
                  </a:lnTo>
                  <a:lnTo>
                    <a:pt x="720" y="288"/>
                  </a:lnTo>
                  <a:lnTo>
                    <a:pt x="732" y="282"/>
                  </a:lnTo>
                  <a:lnTo>
                    <a:pt x="744" y="278"/>
                  </a:lnTo>
                  <a:lnTo>
                    <a:pt x="758" y="276"/>
                  </a:lnTo>
                  <a:lnTo>
                    <a:pt x="758" y="276"/>
                  </a:lnTo>
                  <a:lnTo>
                    <a:pt x="774" y="278"/>
                  </a:lnTo>
                  <a:lnTo>
                    <a:pt x="786" y="282"/>
                  </a:lnTo>
                  <a:lnTo>
                    <a:pt x="796" y="288"/>
                  </a:lnTo>
                  <a:lnTo>
                    <a:pt x="804" y="296"/>
                  </a:lnTo>
                  <a:lnTo>
                    <a:pt x="810" y="304"/>
                  </a:lnTo>
                  <a:lnTo>
                    <a:pt x="814" y="316"/>
                  </a:lnTo>
                  <a:lnTo>
                    <a:pt x="816" y="326"/>
                  </a:lnTo>
                  <a:lnTo>
                    <a:pt x="816" y="338"/>
                  </a:lnTo>
                  <a:lnTo>
                    <a:pt x="816" y="338"/>
                  </a:lnTo>
                  <a:lnTo>
                    <a:pt x="816" y="354"/>
                  </a:lnTo>
                  <a:lnTo>
                    <a:pt x="814" y="368"/>
                  </a:lnTo>
                  <a:lnTo>
                    <a:pt x="810" y="380"/>
                  </a:lnTo>
                  <a:lnTo>
                    <a:pt x="804" y="390"/>
                  </a:lnTo>
                  <a:lnTo>
                    <a:pt x="796" y="398"/>
                  </a:lnTo>
                  <a:lnTo>
                    <a:pt x="786" y="402"/>
                  </a:lnTo>
                  <a:lnTo>
                    <a:pt x="774" y="406"/>
                  </a:lnTo>
                  <a:lnTo>
                    <a:pt x="758" y="408"/>
                  </a:lnTo>
                  <a:lnTo>
                    <a:pt x="758" y="408"/>
                  </a:lnTo>
                  <a:close/>
                </a:path>
              </a:pathLst>
            </a:custGeom>
            <a:solidFill>
              <a:srgbClr val="EE90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Freeform 30"/>
            <p:cNvSpPr>
              <a:spLocks/>
            </p:cNvSpPr>
            <p:nvPr/>
          </p:nvSpPr>
          <p:spPr bwMode="auto">
            <a:xfrm>
              <a:off x="3008313" y="4524375"/>
              <a:ext cx="107950" cy="101600"/>
            </a:xfrm>
            <a:custGeom>
              <a:avLst/>
              <a:gdLst>
                <a:gd name="T0" fmla="*/ 36 w 68"/>
                <a:gd name="T1" fmla="*/ 0 h 64"/>
                <a:gd name="T2" fmla="*/ 36 w 68"/>
                <a:gd name="T3" fmla="*/ 0 h 64"/>
                <a:gd name="T4" fmla="*/ 24 w 68"/>
                <a:gd name="T5" fmla="*/ 2 h 64"/>
                <a:gd name="T6" fmla="*/ 12 w 68"/>
                <a:gd name="T7" fmla="*/ 10 h 64"/>
                <a:gd name="T8" fmla="*/ 4 w 68"/>
                <a:gd name="T9" fmla="*/ 20 h 64"/>
                <a:gd name="T10" fmla="*/ 0 w 68"/>
                <a:gd name="T11" fmla="*/ 24 h 64"/>
                <a:gd name="T12" fmla="*/ 0 w 68"/>
                <a:gd name="T13" fmla="*/ 30 h 64"/>
                <a:gd name="T14" fmla="*/ 0 w 68"/>
                <a:gd name="T15" fmla="*/ 30 h 64"/>
                <a:gd name="T16" fmla="*/ 0 w 68"/>
                <a:gd name="T17" fmla="*/ 38 h 64"/>
                <a:gd name="T18" fmla="*/ 4 w 68"/>
                <a:gd name="T19" fmla="*/ 44 h 64"/>
                <a:gd name="T20" fmla="*/ 8 w 68"/>
                <a:gd name="T21" fmla="*/ 50 h 64"/>
                <a:gd name="T22" fmla="*/ 12 w 68"/>
                <a:gd name="T23" fmla="*/ 54 h 64"/>
                <a:gd name="T24" fmla="*/ 24 w 68"/>
                <a:gd name="T25" fmla="*/ 62 h 64"/>
                <a:gd name="T26" fmla="*/ 36 w 68"/>
                <a:gd name="T27" fmla="*/ 64 h 64"/>
                <a:gd name="T28" fmla="*/ 36 w 68"/>
                <a:gd name="T29" fmla="*/ 64 h 64"/>
                <a:gd name="T30" fmla="*/ 42 w 68"/>
                <a:gd name="T31" fmla="*/ 64 h 64"/>
                <a:gd name="T32" fmla="*/ 50 w 68"/>
                <a:gd name="T33" fmla="*/ 62 h 64"/>
                <a:gd name="T34" fmla="*/ 54 w 68"/>
                <a:gd name="T35" fmla="*/ 58 h 64"/>
                <a:gd name="T36" fmla="*/ 58 w 68"/>
                <a:gd name="T37" fmla="*/ 54 h 64"/>
                <a:gd name="T38" fmla="*/ 62 w 68"/>
                <a:gd name="T39" fmla="*/ 50 h 64"/>
                <a:gd name="T40" fmla="*/ 66 w 68"/>
                <a:gd name="T41" fmla="*/ 44 h 64"/>
                <a:gd name="T42" fmla="*/ 68 w 68"/>
                <a:gd name="T43" fmla="*/ 30 h 64"/>
                <a:gd name="T44" fmla="*/ 68 w 68"/>
                <a:gd name="T45" fmla="*/ 30 h 64"/>
                <a:gd name="T46" fmla="*/ 66 w 68"/>
                <a:gd name="T47" fmla="*/ 20 h 64"/>
                <a:gd name="T48" fmla="*/ 58 w 68"/>
                <a:gd name="T49" fmla="*/ 10 h 64"/>
                <a:gd name="T50" fmla="*/ 54 w 68"/>
                <a:gd name="T51" fmla="*/ 6 h 64"/>
                <a:gd name="T52" fmla="*/ 50 w 68"/>
                <a:gd name="T53" fmla="*/ 2 h 64"/>
                <a:gd name="T54" fmla="*/ 42 w 68"/>
                <a:gd name="T55" fmla="*/ 0 h 64"/>
                <a:gd name="T56" fmla="*/ 36 w 68"/>
                <a:gd name="T57" fmla="*/ 0 h 64"/>
                <a:gd name="T58" fmla="*/ 36 w 68"/>
                <a:gd name="T59"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 h="64">
                  <a:moveTo>
                    <a:pt x="36" y="0"/>
                  </a:moveTo>
                  <a:lnTo>
                    <a:pt x="36" y="0"/>
                  </a:lnTo>
                  <a:lnTo>
                    <a:pt x="24" y="2"/>
                  </a:lnTo>
                  <a:lnTo>
                    <a:pt x="12" y="10"/>
                  </a:lnTo>
                  <a:lnTo>
                    <a:pt x="4" y="20"/>
                  </a:lnTo>
                  <a:lnTo>
                    <a:pt x="0" y="24"/>
                  </a:lnTo>
                  <a:lnTo>
                    <a:pt x="0" y="30"/>
                  </a:lnTo>
                  <a:lnTo>
                    <a:pt x="0" y="30"/>
                  </a:lnTo>
                  <a:lnTo>
                    <a:pt x="0" y="38"/>
                  </a:lnTo>
                  <a:lnTo>
                    <a:pt x="4" y="44"/>
                  </a:lnTo>
                  <a:lnTo>
                    <a:pt x="8" y="50"/>
                  </a:lnTo>
                  <a:lnTo>
                    <a:pt x="12" y="54"/>
                  </a:lnTo>
                  <a:lnTo>
                    <a:pt x="24" y="62"/>
                  </a:lnTo>
                  <a:lnTo>
                    <a:pt x="36" y="64"/>
                  </a:lnTo>
                  <a:lnTo>
                    <a:pt x="36" y="64"/>
                  </a:lnTo>
                  <a:lnTo>
                    <a:pt x="42" y="64"/>
                  </a:lnTo>
                  <a:lnTo>
                    <a:pt x="50" y="62"/>
                  </a:lnTo>
                  <a:lnTo>
                    <a:pt x="54" y="58"/>
                  </a:lnTo>
                  <a:lnTo>
                    <a:pt x="58" y="54"/>
                  </a:lnTo>
                  <a:lnTo>
                    <a:pt x="62" y="50"/>
                  </a:lnTo>
                  <a:lnTo>
                    <a:pt x="66" y="44"/>
                  </a:lnTo>
                  <a:lnTo>
                    <a:pt x="68" y="30"/>
                  </a:lnTo>
                  <a:lnTo>
                    <a:pt x="68" y="30"/>
                  </a:lnTo>
                  <a:lnTo>
                    <a:pt x="66" y="20"/>
                  </a:lnTo>
                  <a:lnTo>
                    <a:pt x="58" y="10"/>
                  </a:lnTo>
                  <a:lnTo>
                    <a:pt x="54" y="6"/>
                  </a:lnTo>
                  <a:lnTo>
                    <a:pt x="50" y="2"/>
                  </a:lnTo>
                  <a:lnTo>
                    <a:pt x="42" y="0"/>
                  </a:lnTo>
                  <a:lnTo>
                    <a:pt x="36" y="0"/>
                  </a:lnTo>
                  <a:lnTo>
                    <a:pt x="3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Freeform 31"/>
            <p:cNvSpPr>
              <a:spLocks/>
            </p:cNvSpPr>
            <p:nvPr/>
          </p:nvSpPr>
          <p:spPr bwMode="auto">
            <a:xfrm>
              <a:off x="3008313" y="5137150"/>
              <a:ext cx="107950" cy="104775"/>
            </a:xfrm>
            <a:custGeom>
              <a:avLst/>
              <a:gdLst>
                <a:gd name="T0" fmla="*/ 36 w 68"/>
                <a:gd name="T1" fmla="*/ 0 h 66"/>
                <a:gd name="T2" fmla="*/ 36 w 68"/>
                <a:gd name="T3" fmla="*/ 0 h 66"/>
                <a:gd name="T4" fmla="*/ 24 w 68"/>
                <a:gd name="T5" fmla="*/ 2 h 66"/>
                <a:gd name="T6" fmla="*/ 12 w 68"/>
                <a:gd name="T7" fmla="*/ 8 h 66"/>
                <a:gd name="T8" fmla="*/ 8 w 68"/>
                <a:gd name="T9" fmla="*/ 12 h 66"/>
                <a:gd name="T10" fmla="*/ 4 w 68"/>
                <a:gd name="T11" fmla="*/ 16 h 66"/>
                <a:gd name="T12" fmla="*/ 0 w 68"/>
                <a:gd name="T13" fmla="*/ 22 h 66"/>
                <a:gd name="T14" fmla="*/ 0 w 68"/>
                <a:gd name="T15" fmla="*/ 28 h 66"/>
                <a:gd name="T16" fmla="*/ 0 w 68"/>
                <a:gd name="T17" fmla="*/ 28 h 66"/>
                <a:gd name="T18" fmla="*/ 0 w 68"/>
                <a:gd name="T19" fmla="*/ 36 h 66"/>
                <a:gd name="T20" fmla="*/ 4 w 68"/>
                <a:gd name="T21" fmla="*/ 44 h 66"/>
                <a:gd name="T22" fmla="*/ 8 w 68"/>
                <a:gd name="T23" fmla="*/ 50 h 66"/>
                <a:gd name="T24" fmla="*/ 12 w 68"/>
                <a:gd name="T25" fmla="*/ 56 h 66"/>
                <a:gd name="T26" fmla="*/ 24 w 68"/>
                <a:gd name="T27" fmla="*/ 64 h 66"/>
                <a:gd name="T28" fmla="*/ 36 w 68"/>
                <a:gd name="T29" fmla="*/ 66 h 66"/>
                <a:gd name="T30" fmla="*/ 36 w 68"/>
                <a:gd name="T31" fmla="*/ 66 h 66"/>
                <a:gd name="T32" fmla="*/ 42 w 68"/>
                <a:gd name="T33" fmla="*/ 66 h 66"/>
                <a:gd name="T34" fmla="*/ 50 w 68"/>
                <a:gd name="T35" fmla="*/ 64 h 66"/>
                <a:gd name="T36" fmla="*/ 54 w 68"/>
                <a:gd name="T37" fmla="*/ 60 h 66"/>
                <a:gd name="T38" fmla="*/ 58 w 68"/>
                <a:gd name="T39" fmla="*/ 56 h 66"/>
                <a:gd name="T40" fmla="*/ 62 w 68"/>
                <a:gd name="T41" fmla="*/ 50 h 66"/>
                <a:gd name="T42" fmla="*/ 66 w 68"/>
                <a:gd name="T43" fmla="*/ 44 h 66"/>
                <a:gd name="T44" fmla="*/ 68 w 68"/>
                <a:gd name="T45" fmla="*/ 28 h 66"/>
                <a:gd name="T46" fmla="*/ 68 w 68"/>
                <a:gd name="T47" fmla="*/ 28 h 66"/>
                <a:gd name="T48" fmla="*/ 66 w 68"/>
                <a:gd name="T49" fmla="*/ 16 h 66"/>
                <a:gd name="T50" fmla="*/ 62 w 68"/>
                <a:gd name="T51" fmla="*/ 12 h 66"/>
                <a:gd name="T52" fmla="*/ 58 w 68"/>
                <a:gd name="T53" fmla="*/ 8 h 66"/>
                <a:gd name="T54" fmla="*/ 50 w 68"/>
                <a:gd name="T55" fmla="*/ 2 h 66"/>
                <a:gd name="T56" fmla="*/ 36 w 68"/>
                <a:gd name="T57" fmla="*/ 0 h 66"/>
                <a:gd name="T58" fmla="*/ 36 w 68"/>
                <a:gd name="T5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 h="66">
                  <a:moveTo>
                    <a:pt x="36" y="0"/>
                  </a:moveTo>
                  <a:lnTo>
                    <a:pt x="36" y="0"/>
                  </a:lnTo>
                  <a:lnTo>
                    <a:pt x="24" y="2"/>
                  </a:lnTo>
                  <a:lnTo>
                    <a:pt x="12" y="8"/>
                  </a:lnTo>
                  <a:lnTo>
                    <a:pt x="8" y="12"/>
                  </a:lnTo>
                  <a:lnTo>
                    <a:pt x="4" y="16"/>
                  </a:lnTo>
                  <a:lnTo>
                    <a:pt x="0" y="22"/>
                  </a:lnTo>
                  <a:lnTo>
                    <a:pt x="0" y="28"/>
                  </a:lnTo>
                  <a:lnTo>
                    <a:pt x="0" y="28"/>
                  </a:lnTo>
                  <a:lnTo>
                    <a:pt x="0" y="36"/>
                  </a:lnTo>
                  <a:lnTo>
                    <a:pt x="4" y="44"/>
                  </a:lnTo>
                  <a:lnTo>
                    <a:pt x="8" y="50"/>
                  </a:lnTo>
                  <a:lnTo>
                    <a:pt x="12" y="56"/>
                  </a:lnTo>
                  <a:lnTo>
                    <a:pt x="24" y="64"/>
                  </a:lnTo>
                  <a:lnTo>
                    <a:pt x="36" y="66"/>
                  </a:lnTo>
                  <a:lnTo>
                    <a:pt x="36" y="66"/>
                  </a:lnTo>
                  <a:lnTo>
                    <a:pt x="42" y="66"/>
                  </a:lnTo>
                  <a:lnTo>
                    <a:pt x="50" y="64"/>
                  </a:lnTo>
                  <a:lnTo>
                    <a:pt x="54" y="60"/>
                  </a:lnTo>
                  <a:lnTo>
                    <a:pt x="58" y="56"/>
                  </a:lnTo>
                  <a:lnTo>
                    <a:pt x="62" y="50"/>
                  </a:lnTo>
                  <a:lnTo>
                    <a:pt x="66" y="44"/>
                  </a:lnTo>
                  <a:lnTo>
                    <a:pt x="68" y="28"/>
                  </a:lnTo>
                  <a:lnTo>
                    <a:pt x="68" y="28"/>
                  </a:lnTo>
                  <a:lnTo>
                    <a:pt x="66" y="16"/>
                  </a:lnTo>
                  <a:lnTo>
                    <a:pt x="62" y="12"/>
                  </a:lnTo>
                  <a:lnTo>
                    <a:pt x="58" y="8"/>
                  </a:lnTo>
                  <a:lnTo>
                    <a:pt x="50" y="2"/>
                  </a:lnTo>
                  <a:lnTo>
                    <a:pt x="36" y="0"/>
                  </a:lnTo>
                  <a:lnTo>
                    <a:pt x="3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Freeform 32"/>
            <p:cNvSpPr>
              <a:spLocks/>
            </p:cNvSpPr>
            <p:nvPr/>
          </p:nvSpPr>
          <p:spPr bwMode="auto">
            <a:xfrm>
              <a:off x="3008313" y="4829175"/>
              <a:ext cx="107950" cy="107950"/>
            </a:xfrm>
            <a:custGeom>
              <a:avLst/>
              <a:gdLst>
                <a:gd name="T0" fmla="*/ 36 w 68"/>
                <a:gd name="T1" fmla="*/ 0 h 68"/>
                <a:gd name="T2" fmla="*/ 36 w 68"/>
                <a:gd name="T3" fmla="*/ 0 h 68"/>
                <a:gd name="T4" fmla="*/ 30 w 68"/>
                <a:gd name="T5" fmla="*/ 0 h 68"/>
                <a:gd name="T6" fmla="*/ 24 w 68"/>
                <a:gd name="T7" fmla="*/ 2 h 68"/>
                <a:gd name="T8" fmla="*/ 12 w 68"/>
                <a:gd name="T9" fmla="*/ 12 h 68"/>
                <a:gd name="T10" fmla="*/ 4 w 68"/>
                <a:gd name="T11" fmla="*/ 24 h 68"/>
                <a:gd name="T12" fmla="*/ 0 w 68"/>
                <a:gd name="T13" fmla="*/ 30 h 68"/>
                <a:gd name="T14" fmla="*/ 0 w 68"/>
                <a:gd name="T15" fmla="*/ 36 h 68"/>
                <a:gd name="T16" fmla="*/ 0 w 68"/>
                <a:gd name="T17" fmla="*/ 36 h 68"/>
                <a:gd name="T18" fmla="*/ 0 w 68"/>
                <a:gd name="T19" fmla="*/ 44 h 68"/>
                <a:gd name="T20" fmla="*/ 4 w 68"/>
                <a:gd name="T21" fmla="*/ 52 h 68"/>
                <a:gd name="T22" fmla="*/ 8 w 68"/>
                <a:gd name="T23" fmla="*/ 56 h 68"/>
                <a:gd name="T24" fmla="*/ 12 w 68"/>
                <a:gd name="T25" fmla="*/ 62 h 68"/>
                <a:gd name="T26" fmla="*/ 24 w 68"/>
                <a:gd name="T27" fmla="*/ 66 h 68"/>
                <a:gd name="T28" fmla="*/ 36 w 68"/>
                <a:gd name="T29" fmla="*/ 68 h 68"/>
                <a:gd name="T30" fmla="*/ 36 w 68"/>
                <a:gd name="T31" fmla="*/ 68 h 68"/>
                <a:gd name="T32" fmla="*/ 50 w 68"/>
                <a:gd name="T33" fmla="*/ 66 h 68"/>
                <a:gd name="T34" fmla="*/ 54 w 68"/>
                <a:gd name="T35" fmla="*/ 64 h 68"/>
                <a:gd name="T36" fmla="*/ 58 w 68"/>
                <a:gd name="T37" fmla="*/ 62 h 68"/>
                <a:gd name="T38" fmla="*/ 62 w 68"/>
                <a:gd name="T39" fmla="*/ 56 h 68"/>
                <a:gd name="T40" fmla="*/ 66 w 68"/>
                <a:gd name="T41" fmla="*/ 52 h 68"/>
                <a:gd name="T42" fmla="*/ 66 w 68"/>
                <a:gd name="T43" fmla="*/ 44 h 68"/>
                <a:gd name="T44" fmla="*/ 68 w 68"/>
                <a:gd name="T45" fmla="*/ 36 h 68"/>
                <a:gd name="T46" fmla="*/ 68 w 68"/>
                <a:gd name="T47" fmla="*/ 36 h 68"/>
                <a:gd name="T48" fmla="*/ 66 w 68"/>
                <a:gd name="T49" fmla="*/ 24 h 68"/>
                <a:gd name="T50" fmla="*/ 58 w 68"/>
                <a:gd name="T51" fmla="*/ 12 h 68"/>
                <a:gd name="T52" fmla="*/ 54 w 68"/>
                <a:gd name="T53" fmla="*/ 6 h 68"/>
                <a:gd name="T54" fmla="*/ 50 w 68"/>
                <a:gd name="T55" fmla="*/ 2 h 68"/>
                <a:gd name="T56" fmla="*/ 42 w 68"/>
                <a:gd name="T57" fmla="*/ 0 h 68"/>
                <a:gd name="T58" fmla="*/ 36 w 68"/>
                <a:gd name="T59" fmla="*/ 0 h 68"/>
                <a:gd name="T60" fmla="*/ 36 w 68"/>
                <a:gd name="T61"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8" h="68">
                  <a:moveTo>
                    <a:pt x="36" y="0"/>
                  </a:moveTo>
                  <a:lnTo>
                    <a:pt x="36" y="0"/>
                  </a:lnTo>
                  <a:lnTo>
                    <a:pt x="30" y="0"/>
                  </a:lnTo>
                  <a:lnTo>
                    <a:pt x="24" y="2"/>
                  </a:lnTo>
                  <a:lnTo>
                    <a:pt x="12" y="12"/>
                  </a:lnTo>
                  <a:lnTo>
                    <a:pt x="4" y="24"/>
                  </a:lnTo>
                  <a:lnTo>
                    <a:pt x="0" y="30"/>
                  </a:lnTo>
                  <a:lnTo>
                    <a:pt x="0" y="36"/>
                  </a:lnTo>
                  <a:lnTo>
                    <a:pt x="0" y="36"/>
                  </a:lnTo>
                  <a:lnTo>
                    <a:pt x="0" y="44"/>
                  </a:lnTo>
                  <a:lnTo>
                    <a:pt x="4" y="52"/>
                  </a:lnTo>
                  <a:lnTo>
                    <a:pt x="8" y="56"/>
                  </a:lnTo>
                  <a:lnTo>
                    <a:pt x="12" y="62"/>
                  </a:lnTo>
                  <a:lnTo>
                    <a:pt x="24" y="66"/>
                  </a:lnTo>
                  <a:lnTo>
                    <a:pt x="36" y="68"/>
                  </a:lnTo>
                  <a:lnTo>
                    <a:pt x="36" y="68"/>
                  </a:lnTo>
                  <a:lnTo>
                    <a:pt x="50" y="66"/>
                  </a:lnTo>
                  <a:lnTo>
                    <a:pt x="54" y="64"/>
                  </a:lnTo>
                  <a:lnTo>
                    <a:pt x="58" y="62"/>
                  </a:lnTo>
                  <a:lnTo>
                    <a:pt x="62" y="56"/>
                  </a:lnTo>
                  <a:lnTo>
                    <a:pt x="66" y="52"/>
                  </a:lnTo>
                  <a:lnTo>
                    <a:pt x="66" y="44"/>
                  </a:lnTo>
                  <a:lnTo>
                    <a:pt x="68" y="36"/>
                  </a:lnTo>
                  <a:lnTo>
                    <a:pt x="68" y="36"/>
                  </a:lnTo>
                  <a:lnTo>
                    <a:pt x="66" y="24"/>
                  </a:lnTo>
                  <a:lnTo>
                    <a:pt x="58" y="12"/>
                  </a:lnTo>
                  <a:lnTo>
                    <a:pt x="54" y="6"/>
                  </a:lnTo>
                  <a:lnTo>
                    <a:pt x="50" y="2"/>
                  </a:lnTo>
                  <a:lnTo>
                    <a:pt x="42" y="0"/>
                  </a:lnTo>
                  <a:lnTo>
                    <a:pt x="36" y="0"/>
                  </a:lnTo>
                  <a:lnTo>
                    <a:pt x="3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 name="组合 41"/>
          <p:cNvGrpSpPr/>
          <p:nvPr/>
        </p:nvGrpSpPr>
        <p:grpSpPr>
          <a:xfrm>
            <a:off x="4410571" y="4426978"/>
            <a:ext cx="1296144" cy="1649985"/>
            <a:chOff x="4821238" y="3194050"/>
            <a:chExt cx="2403475" cy="3663950"/>
          </a:xfrm>
        </p:grpSpPr>
        <p:sp>
          <p:nvSpPr>
            <p:cNvPr id="17" name="Freeform 5"/>
            <p:cNvSpPr>
              <a:spLocks/>
            </p:cNvSpPr>
            <p:nvPr/>
          </p:nvSpPr>
          <p:spPr bwMode="auto">
            <a:xfrm>
              <a:off x="5516563" y="4972050"/>
              <a:ext cx="498475" cy="523875"/>
            </a:xfrm>
            <a:custGeom>
              <a:avLst/>
              <a:gdLst>
                <a:gd name="T0" fmla="*/ 0 w 314"/>
                <a:gd name="T1" fmla="*/ 230 h 330"/>
                <a:gd name="T2" fmla="*/ 0 w 314"/>
                <a:gd name="T3" fmla="*/ 230 h 330"/>
                <a:gd name="T4" fmla="*/ 16 w 314"/>
                <a:gd name="T5" fmla="*/ 244 h 330"/>
                <a:gd name="T6" fmla="*/ 40 w 314"/>
                <a:gd name="T7" fmla="*/ 262 h 330"/>
                <a:gd name="T8" fmla="*/ 56 w 314"/>
                <a:gd name="T9" fmla="*/ 274 h 330"/>
                <a:gd name="T10" fmla="*/ 72 w 314"/>
                <a:gd name="T11" fmla="*/ 290 h 330"/>
                <a:gd name="T12" fmla="*/ 90 w 314"/>
                <a:gd name="T13" fmla="*/ 308 h 330"/>
                <a:gd name="T14" fmla="*/ 108 w 314"/>
                <a:gd name="T15" fmla="*/ 330 h 330"/>
                <a:gd name="T16" fmla="*/ 314 w 314"/>
                <a:gd name="T17" fmla="*/ 88 h 330"/>
                <a:gd name="T18" fmla="*/ 108 w 314"/>
                <a:gd name="T19" fmla="*/ 0 h 330"/>
                <a:gd name="T20" fmla="*/ 0 w 314"/>
                <a:gd name="T21" fmla="*/ 2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4" h="330">
                  <a:moveTo>
                    <a:pt x="0" y="230"/>
                  </a:moveTo>
                  <a:lnTo>
                    <a:pt x="0" y="230"/>
                  </a:lnTo>
                  <a:lnTo>
                    <a:pt x="16" y="244"/>
                  </a:lnTo>
                  <a:lnTo>
                    <a:pt x="40" y="262"/>
                  </a:lnTo>
                  <a:lnTo>
                    <a:pt x="56" y="274"/>
                  </a:lnTo>
                  <a:lnTo>
                    <a:pt x="72" y="290"/>
                  </a:lnTo>
                  <a:lnTo>
                    <a:pt x="90" y="308"/>
                  </a:lnTo>
                  <a:lnTo>
                    <a:pt x="108" y="330"/>
                  </a:lnTo>
                  <a:lnTo>
                    <a:pt x="314" y="88"/>
                  </a:lnTo>
                  <a:lnTo>
                    <a:pt x="108" y="0"/>
                  </a:lnTo>
                  <a:lnTo>
                    <a:pt x="0" y="23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6"/>
            <p:cNvSpPr>
              <a:spLocks/>
            </p:cNvSpPr>
            <p:nvPr/>
          </p:nvSpPr>
          <p:spPr bwMode="auto">
            <a:xfrm>
              <a:off x="6015038" y="4972050"/>
              <a:ext cx="498475" cy="523875"/>
            </a:xfrm>
            <a:custGeom>
              <a:avLst/>
              <a:gdLst>
                <a:gd name="T0" fmla="*/ 314 w 314"/>
                <a:gd name="T1" fmla="*/ 230 h 330"/>
                <a:gd name="T2" fmla="*/ 204 w 314"/>
                <a:gd name="T3" fmla="*/ 0 h 330"/>
                <a:gd name="T4" fmla="*/ 0 w 314"/>
                <a:gd name="T5" fmla="*/ 88 h 330"/>
                <a:gd name="T6" fmla="*/ 204 w 314"/>
                <a:gd name="T7" fmla="*/ 330 h 330"/>
                <a:gd name="T8" fmla="*/ 204 w 314"/>
                <a:gd name="T9" fmla="*/ 330 h 330"/>
                <a:gd name="T10" fmla="*/ 224 w 314"/>
                <a:gd name="T11" fmla="*/ 308 h 330"/>
                <a:gd name="T12" fmla="*/ 242 w 314"/>
                <a:gd name="T13" fmla="*/ 290 h 330"/>
                <a:gd name="T14" fmla="*/ 272 w 314"/>
                <a:gd name="T15" fmla="*/ 262 h 330"/>
                <a:gd name="T16" fmla="*/ 296 w 314"/>
                <a:gd name="T17" fmla="*/ 244 h 330"/>
                <a:gd name="T18" fmla="*/ 314 w 314"/>
                <a:gd name="T19" fmla="*/ 230 h 330"/>
                <a:gd name="T20" fmla="*/ 314 w 314"/>
                <a:gd name="T21" fmla="*/ 2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4" h="330">
                  <a:moveTo>
                    <a:pt x="314" y="230"/>
                  </a:moveTo>
                  <a:lnTo>
                    <a:pt x="204" y="0"/>
                  </a:lnTo>
                  <a:lnTo>
                    <a:pt x="0" y="88"/>
                  </a:lnTo>
                  <a:lnTo>
                    <a:pt x="204" y="330"/>
                  </a:lnTo>
                  <a:lnTo>
                    <a:pt x="204" y="330"/>
                  </a:lnTo>
                  <a:lnTo>
                    <a:pt x="224" y="308"/>
                  </a:lnTo>
                  <a:lnTo>
                    <a:pt x="242" y="290"/>
                  </a:lnTo>
                  <a:lnTo>
                    <a:pt x="272" y="262"/>
                  </a:lnTo>
                  <a:lnTo>
                    <a:pt x="296" y="244"/>
                  </a:lnTo>
                  <a:lnTo>
                    <a:pt x="314" y="230"/>
                  </a:lnTo>
                  <a:lnTo>
                    <a:pt x="314" y="23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7"/>
            <p:cNvSpPr>
              <a:spLocks/>
            </p:cNvSpPr>
            <p:nvPr/>
          </p:nvSpPr>
          <p:spPr bwMode="auto">
            <a:xfrm>
              <a:off x="4821238" y="5407025"/>
              <a:ext cx="1114425" cy="1450975"/>
            </a:xfrm>
            <a:custGeom>
              <a:avLst/>
              <a:gdLst>
                <a:gd name="T0" fmla="*/ 454 w 702"/>
                <a:gd name="T1" fmla="*/ 366 h 914"/>
                <a:gd name="T2" fmla="*/ 362 w 702"/>
                <a:gd name="T3" fmla="*/ 308 h 914"/>
                <a:gd name="T4" fmla="*/ 420 w 702"/>
                <a:gd name="T5" fmla="*/ 308 h 914"/>
                <a:gd name="T6" fmla="*/ 362 w 702"/>
                <a:gd name="T7" fmla="*/ 276 h 914"/>
                <a:gd name="T8" fmla="*/ 384 w 702"/>
                <a:gd name="T9" fmla="*/ 0 h 914"/>
                <a:gd name="T10" fmla="*/ 384 w 702"/>
                <a:gd name="T11" fmla="*/ 0 h 914"/>
                <a:gd name="T12" fmla="*/ 358 w 702"/>
                <a:gd name="T13" fmla="*/ 10 h 914"/>
                <a:gd name="T14" fmla="*/ 330 w 702"/>
                <a:gd name="T15" fmla="*/ 18 h 914"/>
                <a:gd name="T16" fmla="*/ 298 w 702"/>
                <a:gd name="T17" fmla="*/ 24 h 914"/>
                <a:gd name="T18" fmla="*/ 282 w 702"/>
                <a:gd name="T19" fmla="*/ 26 h 914"/>
                <a:gd name="T20" fmla="*/ 264 w 702"/>
                <a:gd name="T21" fmla="*/ 28 h 914"/>
                <a:gd name="T22" fmla="*/ 264 w 702"/>
                <a:gd name="T23" fmla="*/ 28 h 914"/>
                <a:gd name="T24" fmla="*/ 238 w 702"/>
                <a:gd name="T25" fmla="*/ 30 h 914"/>
                <a:gd name="T26" fmla="*/ 212 w 702"/>
                <a:gd name="T27" fmla="*/ 36 h 914"/>
                <a:gd name="T28" fmla="*/ 186 w 702"/>
                <a:gd name="T29" fmla="*/ 46 h 914"/>
                <a:gd name="T30" fmla="*/ 162 w 702"/>
                <a:gd name="T31" fmla="*/ 60 h 914"/>
                <a:gd name="T32" fmla="*/ 140 w 702"/>
                <a:gd name="T33" fmla="*/ 76 h 914"/>
                <a:gd name="T34" fmla="*/ 118 w 702"/>
                <a:gd name="T35" fmla="*/ 96 h 914"/>
                <a:gd name="T36" fmla="*/ 98 w 702"/>
                <a:gd name="T37" fmla="*/ 120 h 914"/>
                <a:gd name="T38" fmla="*/ 78 w 702"/>
                <a:gd name="T39" fmla="*/ 146 h 914"/>
                <a:gd name="T40" fmla="*/ 62 w 702"/>
                <a:gd name="T41" fmla="*/ 174 h 914"/>
                <a:gd name="T42" fmla="*/ 46 w 702"/>
                <a:gd name="T43" fmla="*/ 204 h 914"/>
                <a:gd name="T44" fmla="*/ 32 w 702"/>
                <a:gd name="T45" fmla="*/ 238 h 914"/>
                <a:gd name="T46" fmla="*/ 20 w 702"/>
                <a:gd name="T47" fmla="*/ 272 h 914"/>
                <a:gd name="T48" fmla="*/ 12 w 702"/>
                <a:gd name="T49" fmla="*/ 310 h 914"/>
                <a:gd name="T50" fmla="*/ 6 w 702"/>
                <a:gd name="T51" fmla="*/ 348 h 914"/>
                <a:gd name="T52" fmla="*/ 0 w 702"/>
                <a:gd name="T53" fmla="*/ 388 h 914"/>
                <a:gd name="T54" fmla="*/ 0 w 702"/>
                <a:gd name="T55" fmla="*/ 428 h 914"/>
                <a:gd name="T56" fmla="*/ 0 w 702"/>
                <a:gd name="T57" fmla="*/ 700 h 914"/>
                <a:gd name="T58" fmla="*/ 0 w 702"/>
                <a:gd name="T59" fmla="*/ 700 h 914"/>
                <a:gd name="T60" fmla="*/ 0 w 702"/>
                <a:gd name="T61" fmla="*/ 718 h 914"/>
                <a:gd name="T62" fmla="*/ 4 w 702"/>
                <a:gd name="T63" fmla="*/ 736 h 914"/>
                <a:gd name="T64" fmla="*/ 12 w 702"/>
                <a:gd name="T65" fmla="*/ 752 h 914"/>
                <a:gd name="T66" fmla="*/ 20 w 702"/>
                <a:gd name="T67" fmla="*/ 766 h 914"/>
                <a:gd name="T68" fmla="*/ 30 w 702"/>
                <a:gd name="T69" fmla="*/ 780 h 914"/>
                <a:gd name="T70" fmla="*/ 44 w 702"/>
                <a:gd name="T71" fmla="*/ 794 h 914"/>
                <a:gd name="T72" fmla="*/ 58 w 702"/>
                <a:gd name="T73" fmla="*/ 806 h 914"/>
                <a:gd name="T74" fmla="*/ 74 w 702"/>
                <a:gd name="T75" fmla="*/ 818 h 914"/>
                <a:gd name="T76" fmla="*/ 92 w 702"/>
                <a:gd name="T77" fmla="*/ 828 h 914"/>
                <a:gd name="T78" fmla="*/ 112 w 702"/>
                <a:gd name="T79" fmla="*/ 838 h 914"/>
                <a:gd name="T80" fmla="*/ 156 w 702"/>
                <a:gd name="T81" fmla="*/ 856 h 914"/>
                <a:gd name="T82" fmla="*/ 204 w 702"/>
                <a:gd name="T83" fmla="*/ 870 h 914"/>
                <a:gd name="T84" fmla="*/ 256 w 702"/>
                <a:gd name="T85" fmla="*/ 882 h 914"/>
                <a:gd name="T86" fmla="*/ 310 w 702"/>
                <a:gd name="T87" fmla="*/ 892 h 914"/>
                <a:gd name="T88" fmla="*/ 368 w 702"/>
                <a:gd name="T89" fmla="*/ 900 h 914"/>
                <a:gd name="T90" fmla="*/ 424 w 702"/>
                <a:gd name="T91" fmla="*/ 906 h 914"/>
                <a:gd name="T92" fmla="*/ 482 w 702"/>
                <a:gd name="T93" fmla="*/ 910 h 914"/>
                <a:gd name="T94" fmla="*/ 592 w 702"/>
                <a:gd name="T95" fmla="*/ 914 h 914"/>
                <a:gd name="T96" fmla="*/ 688 w 702"/>
                <a:gd name="T97" fmla="*/ 914 h 914"/>
                <a:gd name="T98" fmla="*/ 688 w 702"/>
                <a:gd name="T99" fmla="*/ 914 h 914"/>
                <a:gd name="T100" fmla="*/ 688 w 702"/>
                <a:gd name="T101" fmla="*/ 898 h 914"/>
                <a:gd name="T102" fmla="*/ 690 w 702"/>
                <a:gd name="T103" fmla="*/ 886 h 914"/>
                <a:gd name="T104" fmla="*/ 694 w 702"/>
                <a:gd name="T105" fmla="*/ 878 h 914"/>
                <a:gd name="T106" fmla="*/ 702 w 702"/>
                <a:gd name="T107" fmla="*/ 868 h 914"/>
                <a:gd name="T108" fmla="*/ 702 w 702"/>
                <a:gd name="T109" fmla="*/ 868 h 914"/>
                <a:gd name="T110" fmla="*/ 632 w 702"/>
                <a:gd name="T111" fmla="*/ 712 h 914"/>
                <a:gd name="T112" fmla="*/ 560 w 702"/>
                <a:gd name="T113" fmla="*/ 556 h 914"/>
                <a:gd name="T114" fmla="*/ 528 w 702"/>
                <a:gd name="T115" fmla="*/ 488 h 914"/>
                <a:gd name="T116" fmla="*/ 498 w 702"/>
                <a:gd name="T117" fmla="*/ 430 h 914"/>
                <a:gd name="T118" fmla="*/ 472 w 702"/>
                <a:gd name="T119" fmla="*/ 390 h 914"/>
                <a:gd name="T120" fmla="*/ 462 w 702"/>
                <a:gd name="T121" fmla="*/ 374 h 914"/>
                <a:gd name="T122" fmla="*/ 454 w 702"/>
                <a:gd name="T123" fmla="*/ 366 h 914"/>
                <a:gd name="T124" fmla="*/ 454 w 702"/>
                <a:gd name="T125" fmla="*/ 366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02" h="914">
                  <a:moveTo>
                    <a:pt x="454" y="366"/>
                  </a:moveTo>
                  <a:lnTo>
                    <a:pt x="362" y="308"/>
                  </a:lnTo>
                  <a:lnTo>
                    <a:pt x="420" y="308"/>
                  </a:lnTo>
                  <a:lnTo>
                    <a:pt x="362" y="276"/>
                  </a:lnTo>
                  <a:lnTo>
                    <a:pt x="384" y="0"/>
                  </a:lnTo>
                  <a:lnTo>
                    <a:pt x="384" y="0"/>
                  </a:lnTo>
                  <a:lnTo>
                    <a:pt x="358" y="10"/>
                  </a:lnTo>
                  <a:lnTo>
                    <a:pt x="330" y="18"/>
                  </a:lnTo>
                  <a:lnTo>
                    <a:pt x="298" y="24"/>
                  </a:lnTo>
                  <a:lnTo>
                    <a:pt x="282" y="26"/>
                  </a:lnTo>
                  <a:lnTo>
                    <a:pt x="264" y="28"/>
                  </a:lnTo>
                  <a:lnTo>
                    <a:pt x="264" y="28"/>
                  </a:lnTo>
                  <a:lnTo>
                    <a:pt x="238" y="30"/>
                  </a:lnTo>
                  <a:lnTo>
                    <a:pt x="212" y="36"/>
                  </a:lnTo>
                  <a:lnTo>
                    <a:pt x="186" y="46"/>
                  </a:lnTo>
                  <a:lnTo>
                    <a:pt x="162" y="60"/>
                  </a:lnTo>
                  <a:lnTo>
                    <a:pt x="140" y="76"/>
                  </a:lnTo>
                  <a:lnTo>
                    <a:pt x="118" y="96"/>
                  </a:lnTo>
                  <a:lnTo>
                    <a:pt x="98" y="120"/>
                  </a:lnTo>
                  <a:lnTo>
                    <a:pt x="78" y="146"/>
                  </a:lnTo>
                  <a:lnTo>
                    <a:pt x="62" y="174"/>
                  </a:lnTo>
                  <a:lnTo>
                    <a:pt x="46" y="204"/>
                  </a:lnTo>
                  <a:lnTo>
                    <a:pt x="32" y="238"/>
                  </a:lnTo>
                  <a:lnTo>
                    <a:pt x="20" y="272"/>
                  </a:lnTo>
                  <a:lnTo>
                    <a:pt x="12" y="310"/>
                  </a:lnTo>
                  <a:lnTo>
                    <a:pt x="6" y="348"/>
                  </a:lnTo>
                  <a:lnTo>
                    <a:pt x="0" y="388"/>
                  </a:lnTo>
                  <a:lnTo>
                    <a:pt x="0" y="428"/>
                  </a:lnTo>
                  <a:lnTo>
                    <a:pt x="0" y="700"/>
                  </a:lnTo>
                  <a:lnTo>
                    <a:pt x="0" y="700"/>
                  </a:lnTo>
                  <a:lnTo>
                    <a:pt x="0" y="718"/>
                  </a:lnTo>
                  <a:lnTo>
                    <a:pt x="4" y="736"/>
                  </a:lnTo>
                  <a:lnTo>
                    <a:pt x="12" y="752"/>
                  </a:lnTo>
                  <a:lnTo>
                    <a:pt x="20" y="766"/>
                  </a:lnTo>
                  <a:lnTo>
                    <a:pt x="30" y="780"/>
                  </a:lnTo>
                  <a:lnTo>
                    <a:pt x="44" y="794"/>
                  </a:lnTo>
                  <a:lnTo>
                    <a:pt x="58" y="806"/>
                  </a:lnTo>
                  <a:lnTo>
                    <a:pt x="74" y="818"/>
                  </a:lnTo>
                  <a:lnTo>
                    <a:pt x="92" y="828"/>
                  </a:lnTo>
                  <a:lnTo>
                    <a:pt x="112" y="838"/>
                  </a:lnTo>
                  <a:lnTo>
                    <a:pt x="156" y="856"/>
                  </a:lnTo>
                  <a:lnTo>
                    <a:pt x="204" y="870"/>
                  </a:lnTo>
                  <a:lnTo>
                    <a:pt x="256" y="882"/>
                  </a:lnTo>
                  <a:lnTo>
                    <a:pt x="310" y="892"/>
                  </a:lnTo>
                  <a:lnTo>
                    <a:pt x="368" y="900"/>
                  </a:lnTo>
                  <a:lnTo>
                    <a:pt x="424" y="906"/>
                  </a:lnTo>
                  <a:lnTo>
                    <a:pt x="482" y="910"/>
                  </a:lnTo>
                  <a:lnTo>
                    <a:pt x="592" y="914"/>
                  </a:lnTo>
                  <a:lnTo>
                    <a:pt x="688" y="914"/>
                  </a:lnTo>
                  <a:lnTo>
                    <a:pt x="688" y="914"/>
                  </a:lnTo>
                  <a:lnTo>
                    <a:pt x="688" y="898"/>
                  </a:lnTo>
                  <a:lnTo>
                    <a:pt x="690" y="886"/>
                  </a:lnTo>
                  <a:lnTo>
                    <a:pt x="694" y="878"/>
                  </a:lnTo>
                  <a:lnTo>
                    <a:pt x="702" y="868"/>
                  </a:lnTo>
                  <a:lnTo>
                    <a:pt x="702" y="868"/>
                  </a:lnTo>
                  <a:lnTo>
                    <a:pt x="632" y="712"/>
                  </a:lnTo>
                  <a:lnTo>
                    <a:pt x="560" y="556"/>
                  </a:lnTo>
                  <a:lnTo>
                    <a:pt x="528" y="488"/>
                  </a:lnTo>
                  <a:lnTo>
                    <a:pt x="498" y="430"/>
                  </a:lnTo>
                  <a:lnTo>
                    <a:pt x="472" y="390"/>
                  </a:lnTo>
                  <a:lnTo>
                    <a:pt x="462" y="374"/>
                  </a:lnTo>
                  <a:lnTo>
                    <a:pt x="454" y="366"/>
                  </a:lnTo>
                  <a:lnTo>
                    <a:pt x="454" y="366"/>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Freeform 8"/>
            <p:cNvSpPr>
              <a:spLocks/>
            </p:cNvSpPr>
            <p:nvPr/>
          </p:nvSpPr>
          <p:spPr bwMode="auto">
            <a:xfrm>
              <a:off x="6097588" y="5394325"/>
              <a:ext cx="1127125" cy="1463675"/>
            </a:xfrm>
            <a:custGeom>
              <a:avLst/>
              <a:gdLst>
                <a:gd name="T0" fmla="*/ 438 w 710"/>
                <a:gd name="T1" fmla="*/ 36 h 922"/>
                <a:gd name="T2" fmla="*/ 438 w 710"/>
                <a:gd name="T3" fmla="*/ 36 h 922"/>
                <a:gd name="T4" fmla="*/ 422 w 710"/>
                <a:gd name="T5" fmla="*/ 34 h 922"/>
                <a:gd name="T6" fmla="*/ 404 w 710"/>
                <a:gd name="T7" fmla="*/ 32 h 922"/>
                <a:gd name="T8" fmla="*/ 368 w 710"/>
                <a:gd name="T9" fmla="*/ 26 h 922"/>
                <a:gd name="T10" fmla="*/ 334 w 710"/>
                <a:gd name="T11" fmla="*/ 14 h 922"/>
                <a:gd name="T12" fmla="*/ 304 w 710"/>
                <a:gd name="T13" fmla="*/ 0 h 922"/>
                <a:gd name="T14" fmla="*/ 340 w 710"/>
                <a:gd name="T15" fmla="*/ 284 h 922"/>
                <a:gd name="T16" fmla="*/ 274 w 710"/>
                <a:gd name="T17" fmla="*/ 316 h 922"/>
                <a:gd name="T18" fmla="*/ 330 w 710"/>
                <a:gd name="T19" fmla="*/ 316 h 922"/>
                <a:gd name="T20" fmla="*/ 248 w 710"/>
                <a:gd name="T21" fmla="*/ 374 h 922"/>
                <a:gd name="T22" fmla="*/ 248 w 710"/>
                <a:gd name="T23" fmla="*/ 374 h 922"/>
                <a:gd name="T24" fmla="*/ 238 w 710"/>
                <a:gd name="T25" fmla="*/ 382 h 922"/>
                <a:gd name="T26" fmla="*/ 226 w 710"/>
                <a:gd name="T27" fmla="*/ 398 h 922"/>
                <a:gd name="T28" fmla="*/ 212 w 710"/>
                <a:gd name="T29" fmla="*/ 416 h 922"/>
                <a:gd name="T30" fmla="*/ 198 w 710"/>
                <a:gd name="T31" fmla="*/ 438 h 922"/>
                <a:gd name="T32" fmla="*/ 168 w 710"/>
                <a:gd name="T33" fmla="*/ 496 h 922"/>
                <a:gd name="T34" fmla="*/ 134 w 710"/>
                <a:gd name="T35" fmla="*/ 564 h 922"/>
                <a:gd name="T36" fmla="*/ 100 w 710"/>
                <a:gd name="T37" fmla="*/ 640 h 922"/>
                <a:gd name="T38" fmla="*/ 64 w 710"/>
                <a:gd name="T39" fmla="*/ 720 h 922"/>
                <a:gd name="T40" fmla="*/ 32 w 710"/>
                <a:gd name="T41" fmla="*/ 800 h 922"/>
                <a:gd name="T42" fmla="*/ 0 w 710"/>
                <a:gd name="T43" fmla="*/ 876 h 922"/>
                <a:gd name="T44" fmla="*/ 0 w 710"/>
                <a:gd name="T45" fmla="*/ 876 h 922"/>
                <a:gd name="T46" fmla="*/ 0 w 710"/>
                <a:gd name="T47" fmla="*/ 922 h 922"/>
                <a:gd name="T48" fmla="*/ 0 w 710"/>
                <a:gd name="T49" fmla="*/ 922 h 922"/>
                <a:gd name="T50" fmla="*/ 100 w 710"/>
                <a:gd name="T51" fmla="*/ 922 h 922"/>
                <a:gd name="T52" fmla="*/ 212 w 710"/>
                <a:gd name="T53" fmla="*/ 918 h 922"/>
                <a:gd name="T54" fmla="*/ 272 w 710"/>
                <a:gd name="T55" fmla="*/ 914 h 922"/>
                <a:gd name="T56" fmla="*/ 330 w 710"/>
                <a:gd name="T57" fmla="*/ 908 h 922"/>
                <a:gd name="T58" fmla="*/ 390 w 710"/>
                <a:gd name="T59" fmla="*/ 900 h 922"/>
                <a:gd name="T60" fmla="*/ 446 w 710"/>
                <a:gd name="T61" fmla="*/ 890 h 922"/>
                <a:gd name="T62" fmla="*/ 500 w 710"/>
                <a:gd name="T63" fmla="*/ 878 h 922"/>
                <a:gd name="T64" fmla="*/ 550 w 710"/>
                <a:gd name="T65" fmla="*/ 864 h 922"/>
                <a:gd name="T66" fmla="*/ 594 w 710"/>
                <a:gd name="T67" fmla="*/ 846 h 922"/>
                <a:gd name="T68" fmla="*/ 614 w 710"/>
                <a:gd name="T69" fmla="*/ 836 h 922"/>
                <a:gd name="T70" fmla="*/ 634 w 710"/>
                <a:gd name="T71" fmla="*/ 826 h 922"/>
                <a:gd name="T72" fmla="*/ 650 w 710"/>
                <a:gd name="T73" fmla="*/ 814 h 922"/>
                <a:gd name="T74" fmla="*/ 666 w 710"/>
                <a:gd name="T75" fmla="*/ 802 h 922"/>
                <a:gd name="T76" fmla="*/ 678 w 710"/>
                <a:gd name="T77" fmla="*/ 788 h 922"/>
                <a:gd name="T78" fmla="*/ 690 w 710"/>
                <a:gd name="T79" fmla="*/ 774 h 922"/>
                <a:gd name="T80" fmla="*/ 698 w 710"/>
                <a:gd name="T81" fmla="*/ 760 h 922"/>
                <a:gd name="T82" fmla="*/ 706 w 710"/>
                <a:gd name="T83" fmla="*/ 744 h 922"/>
                <a:gd name="T84" fmla="*/ 710 w 710"/>
                <a:gd name="T85" fmla="*/ 726 h 922"/>
                <a:gd name="T86" fmla="*/ 710 w 710"/>
                <a:gd name="T87" fmla="*/ 708 h 922"/>
                <a:gd name="T88" fmla="*/ 710 w 710"/>
                <a:gd name="T89" fmla="*/ 436 h 922"/>
                <a:gd name="T90" fmla="*/ 710 w 710"/>
                <a:gd name="T91" fmla="*/ 436 h 922"/>
                <a:gd name="T92" fmla="*/ 710 w 710"/>
                <a:gd name="T93" fmla="*/ 396 h 922"/>
                <a:gd name="T94" fmla="*/ 704 w 710"/>
                <a:gd name="T95" fmla="*/ 356 h 922"/>
                <a:gd name="T96" fmla="*/ 698 w 710"/>
                <a:gd name="T97" fmla="*/ 318 h 922"/>
                <a:gd name="T98" fmla="*/ 688 w 710"/>
                <a:gd name="T99" fmla="*/ 280 h 922"/>
                <a:gd name="T100" fmla="*/ 676 w 710"/>
                <a:gd name="T101" fmla="*/ 246 h 922"/>
                <a:gd name="T102" fmla="*/ 662 w 710"/>
                <a:gd name="T103" fmla="*/ 212 h 922"/>
                <a:gd name="T104" fmla="*/ 646 w 710"/>
                <a:gd name="T105" fmla="*/ 182 h 922"/>
                <a:gd name="T106" fmla="*/ 628 w 710"/>
                <a:gd name="T107" fmla="*/ 154 h 922"/>
                <a:gd name="T108" fmla="*/ 608 w 710"/>
                <a:gd name="T109" fmla="*/ 128 h 922"/>
                <a:gd name="T110" fmla="*/ 588 w 710"/>
                <a:gd name="T111" fmla="*/ 104 h 922"/>
                <a:gd name="T112" fmla="*/ 564 w 710"/>
                <a:gd name="T113" fmla="*/ 84 h 922"/>
                <a:gd name="T114" fmla="*/ 542 w 710"/>
                <a:gd name="T115" fmla="*/ 68 h 922"/>
                <a:gd name="T116" fmla="*/ 516 w 710"/>
                <a:gd name="T117" fmla="*/ 54 h 922"/>
                <a:gd name="T118" fmla="*/ 490 w 710"/>
                <a:gd name="T119" fmla="*/ 44 h 922"/>
                <a:gd name="T120" fmla="*/ 464 w 710"/>
                <a:gd name="T121" fmla="*/ 38 h 922"/>
                <a:gd name="T122" fmla="*/ 438 w 710"/>
                <a:gd name="T123" fmla="*/ 36 h 922"/>
                <a:gd name="T124" fmla="*/ 438 w 710"/>
                <a:gd name="T125" fmla="*/ 36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0" h="922">
                  <a:moveTo>
                    <a:pt x="438" y="36"/>
                  </a:moveTo>
                  <a:lnTo>
                    <a:pt x="438" y="36"/>
                  </a:lnTo>
                  <a:lnTo>
                    <a:pt x="422" y="34"/>
                  </a:lnTo>
                  <a:lnTo>
                    <a:pt x="404" y="32"/>
                  </a:lnTo>
                  <a:lnTo>
                    <a:pt x="368" y="26"/>
                  </a:lnTo>
                  <a:lnTo>
                    <a:pt x="334" y="14"/>
                  </a:lnTo>
                  <a:lnTo>
                    <a:pt x="304" y="0"/>
                  </a:lnTo>
                  <a:lnTo>
                    <a:pt x="340" y="284"/>
                  </a:lnTo>
                  <a:lnTo>
                    <a:pt x="274" y="316"/>
                  </a:lnTo>
                  <a:lnTo>
                    <a:pt x="330" y="316"/>
                  </a:lnTo>
                  <a:lnTo>
                    <a:pt x="248" y="374"/>
                  </a:lnTo>
                  <a:lnTo>
                    <a:pt x="248" y="374"/>
                  </a:lnTo>
                  <a:lnTo>
                    <a:pt x="238" y="382"/>
                  </a:lnTo>
                  <a:lnTo>
                    <a:pt x="226" y="398"/>
                  </a:lnTo>
                  <a:lnTo>
                    <a:pt x="212" y="416"/>
                  </a:lnTo>
                  <a:lnTo>
                    <a:pt x="198" y="438"/>
                  </a:lnTo>
                  <a:lnTo>
                    <a:pt x="168" y="496"/>
                  </a:lnTo>
                  <a:lnTo>
                    <a:pt x="134" y="564"/>
                  </a:lnTo>
                  <a:lnTo>
                    <a:pt x="100" y="640"/>
                  </a:lnTo>
                  <a:lnTo>
                    <a:pt x="64" y="720"/>
                  </a:lnTo>
                  <a:lnTo>
                    <a:pt x="32" y="800"/>
                  </a:lnTo>
                  <a:lnTo>
                    <a:pt x="0" y="876"/>
                  </a:lnTo>
                  <a:lnTo>
                    <a:pt x="0" y="876"/>
                  </a:lnTo>
                  <a:lnTo>
                    <a:pt x="0" y="922"/>
                  </a:lnTo>
                  <a:lnTo>
                    <a:pt x="0" y="922"/>
                  </a:lnTo>
                  <a:lnTo>
                    <a:pt x="100" y="922"/>
                  </a:lnTo>
                  <a:lnTo>
                    <a:pt x="212" y="918"/>
                  </a:lnTo>
                  <a:lnTo>
                    <a:pt x="272" y="914"/>
                  </a:lnTo>
                  <a:lnTo>
                    <a:pt x="330" y="908"/>
                  </a:lnTo>
                  <a:lnTo>
                    <a:pt x="390" y="900"/>
                  </a:lnTo>
                  <a:lnTo>
                    <a:pt x="446" y="890"/>
                  </a:lnTo>
                  <a:lnTo>
                    <a:pt x="500" y="878"/>
                  </a:lnTo>
                  <a:lnTo>
                    <a:pt x="550" y="864"/>
                  </a:lnTo>
                  <a:lnTo>
                    <a:pt x="594" y="846"/>
                  </a:lnTo>
                  <a:lnTo>
                    <a:pt x="614" y="836"/>
                  </a:lnTo>
                  <a:lnTo>
                    <a:pt x="634" y="826"/>
                  </a:lnTo>
                  <a:lnTo>
                    <a:pt x="650" y="814"/>
                  </a:lnTo>
                  <a:lnTo>
                    <a:pt x="666" y="802"/>
                  </a:lnTo>
                  <a:lnTo>
                    <a:pt x="678" y="788"/>
                  </a:lnTo>
                  <a:lnTo>
                    <a:pt x="690" y="774"/>
                  </a:lnTo>
                  <a:lnTo>
                    <a:pt x="698" y="760"/>
                  </a:lnTo>
                  <a:lnTo>
                    <a:pt x="706" y="744"/>
                  </a:lnTo>
                  <a:lnTo>
                    <a:pt x="710" y="726"/>
                  </a:lnTo>
                  <a:lnTo>
                    <a:pt x="710" y="708"/>
                  </a:lnTo>
                  <a:lnTo>
                    <a:pt x="710" y="436"/>
                  </a:lnTo>
                  <a:lnTo>
                    <a:pt x="710" y="436"/>
                  </a:lnTo>
                  <a:lnTo>
                    <a:pt x="710" y="396"/>
                  </a:lnTo>
                  <a:lnTo>
                    <a:pt x="704" y="356"/>
                  </a:lnTo>
                  <a:lnTo>
                    <a:pt x="698" y="318"/>
                  </a:lnTo>
                  <a:lnTo>
                    <a:pt x="688" y="280"/>
                  </a:lnTo>
                  <a:lnTo>
                    <a:pt x="676" y="246"/>
                  </a:lnTo>
                  <a:lnTo>
                    <a:pt x="662" y="212"/>
                  </a:lnTo>
                  <a:lnTo>
                    <a:pt x="646" y="182"/>
                  </a:lnTo>
                  <a:lnTo>
                    <a:pt x="628" y="154"/>
                  </a:lnTo>
                  <a:lnTo>
                    <a:pt x="608" y="128"/>
                  </a:lnTo>
                  <a:lnTo>
                    <a:pt x="588" y="104"/>
                  </a:lnTo>
                  <a:lnTo>
                    <a:pt x="564" y="84"/>
                  </a:lnTo>
                  <a:lnTo>
                    <a:pt x="542" y="68"/>
                  </a:lnTo>
                  <a:lnTo>
                    <a:pt x="516" y="54"/>
                  </a:lnTo>
                  <a:lnTo>
                    <a:pt x="490" y="44"/>
                  </a:lnTo>
                  <a:lnTo>
                    <a:pt x="464" y="38"/>
                  </a:lnTo>
                  <a:lnTo>
                    <a:pt x="438" y="36"/>
                  </a:lnTo>
                  <a:lnTo>
                    <a:pt x="438" y="36"/>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9"/>
            <p:cNvSpPr>
              <a:spLocks/>
            </p:cNvSpPr>
            <p:nvPr/>
          </p:nvSpPr>
          <p:spPr bwMode="auto">
            <a:xfrm>
              <a:off x="5430838" y="5372100"/>
              <a:ext cx="1149350" cy="1485900"/>
            </a:xfrm>
            <a:custGeom>
              <a:avLst/>
              <a:gdLst>
                <a:gd name="T0" fmla="*/ 384 w 724"/>
                <a:gd name="T1" fmla="*/ 878 h 936"/>
                <a:gd name="T2" fmla="*/ 476 w 724"/>
                <a:gd name="T3" fmla="*/ 672 h 936"/>
                <a:gd name="T4" fmla="*/ 552 w 724"/>
                <a:gd name="T5" fmla="*/ 514 h 936"/>
                <a:gd name="T6" fmla="*/ 606 w 724"/>
                <a:gd name="T7" fmla="*/ 420 h 936"/>
                <a:gd name="T8" fmla="*/ 636 w 724"/>
                <a:gd name="T9" fmla="*/ 380 h 936"/>
                <a:gd name="T10" fmla="*/ 564 w 724"/>
                <a:gd name="T11" fmla="*/ 370 h 936"/>
                <a:gd name="T12" fmla="*/ 694 w 724"/>
                <a:gd name="T13" fmla="*/ 0 h 936"/>
                <a:gd name="T14" fmla="*/ 684 w 724"/>
                <a:gd name="T15" fmla="*/ 8 h 936"/>
                <a:gd name="T16" fmla="*/ 632 w 724"/>
                <a:gd name="T17" fmla="*/ 52 h 936"/>
                <a:gd name="T18" fmla="*/ 584 w 724"/>
                <a:gd name="T19" fmla="*/ 104 h 936"/>
                <a:gd name="T20" fmla="*/ 530 w 724"/>
                <a:gd name="T21" fmla="*/ 180 h 936"/>
                <a:gd name="T22" fmla="*/ 474 w 724"/>
                <a:gd name="T23" fmla="*/ 278 h 936"/>
                <a:gd name="T24" fmla="*/ 424 w 724"/>
                <a:gd name="T25" fmla="*/ 400 h 936"/>
                <a:gd name="T26" fmla="*/ 392 w 724"/>
                <a:gd name="T27" fmla="*/ 512 h 936"/>
                <a:gd name="T28" fmla="*/ 374 w 724"/>
                <a:gd name="T29" fmla="*/ 594 h 936"/>
                <a:gd name="T30" fmla="*/ 368 w 724"/>
                <a:gd name="T31" fmla="*/ 638 h 936"/>
                <a:gd name="T32" fmla="*/ 336 w 724"/>
                <a:gd name="T33" fmla="*/ 486 h 936"/>
                <a:gd name="T34" fmla="*/ 292 w 724"/>
                <a:gd name="T35" fmla="*/ 356 h 936"/>
                <a:gd name="T36" fmla="*/ 242 w 724"/>
                <a:gd name="T37" fmla="*/ 248 h 936"/>
                <a:gd name="T38" fmla="*/ 190 w 724"/>
                <a:gd name="T39" fmla="*/ 162 h 936"/>
                <a:gd name="T40" fmla="*/ 140 w 724"/>
                <a:gd name="T41" fmla="*/ 96 h 936"/>
                <a:gd name="T42" fmla="*/ 96 w 724"/>
                <a:gd name="T43" fmla="*/ 48 h 936"/>
                <a:gd name="T44" fmla="*/ 44 w 724"/>
                <a:gd name="T45" fmla="*/ 0 h 936"/>
                <a:gd name="T46" fmla="*/ 44 w 724"/>
                <a:gd name="T47" fmla="*/ 0 h 936"/>
                <a:gd name="T48" fmla="*/ 36 w 724"/>
                <a:gd name="T49" fmla="*/ 0 h 936"/>
                <a:gd name="T50" fmla="*/ 0 w 724"/>
                <a:gd name="T51" fmla="*/ 284 h 936"/>
                <a:gd name="T52" fmla="*/ 80 w 724"/>
                <a:gd name="T53" fmla="*/ 370 h 936"/>
                <a:gd name="T54" fmla="*/ 92 w 724"/>
                <a:gd name="T55" fmla="*/ 380 h 936"/>
                <a:gd name="T56" fmla="*/ 122 w 724"/>
                <a:gd name="T57" fmla="*/ 420 h 936"/>
                <a:gd name="T58" fmla="*/ 176 w 724"/>
                <a:gd name="T59" fmla="*/ 514 h 936"/>
                <a:gd name="T60" fmla="*/ 250 w 724"/>
                <a:gd name="T61" fmla="*/ 672 h 936"/>
                <a:gd name="T62" fmla="*/ 342 w 724"/>
                <a:gd name="T63" fmla="*/ 878 h 936"/>
                <a:gd name="T64" fmla="*/ 342 w 724"/>
                <a:gd name="T65" fmla="*/ 936 h 936"/>
                <a:gd name="T66" fmla="*/ 384 w 724"/>
                <a:gd name="T67" fmla="*/ 936 h 936"/>
                <a:gd name="T68" fmla="*/ 384 w 724"/>
                <a:gd name="T69" fmla="*/ 878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24" h="936">
                  <a:moveTo>
                    <a:pt x="384" y="878"/>
                  </a:moveTo>
                  <a:lnTo>
                    <a:pt x="384" y="878"/>
                  </a:lnTo>
                  <a:lnTo>
                    <a:pt x="440" y="750"/>
                  </a:lnTo>
                  <a:lnTo>
                    <a:pt x="476" y="672"/>
                  </a:lnTo>
                  <a:lnTo>
                    <a:pt x="514" y="592"/>
                  </a:lnTo>
                  <a:lnTo>
                    <a:pt x="552" y="514"/>
                  </a:lnTo>
                  <a:lnTo>
                    <a:pt x="590" y="448"/>
                  </a:lnTo>
                  <a:lnTo>
                    <a:pt x="606" y="420"/>
                  </a:lnTo>
                  <a:lnTo>
                    <a:pt x="622" y="398"/>
                  </a:lnTo>
                  <a:lnTo>
                    <a:pt x="636" y="380"/>
                  </a:lnTo>
                  <a:lnTo>
                    <a:pt x="648" y="370"/>
                  </a:lnTo>
                  <a:lnTo>
                    <a:pt x="564" y="370"/>
                  </a:lnTo>
                  <a:lnTo>
                    <a:pt x="724" y="284"/>
                  </a:lnTo>
                  <a:lnTo>
                    <a:pt x="694" y="0"/>
                  </a:lnTo>
                  <a:lnTo>
                    <a:pt x="694" y="0"/>
                  </a:lnTo>
                  <a:lnTo>
                    <a:pt x="684" y="8"/>
                  </a:lnTo>
                  <a:lnTo>
                    <a:pt x="654" y="32"/>
                  </a:lnTo>
                  <a:lnTo>
                    <a:pt x="632" y="52"/>
                  </a:lnTo>
                  <a:lnTo>
                    <a:pt x="610" y="76"/>
                  </a:lnTo>
                  <a:lnTo>
                    <a:pt x="584" y="104"/>
                  </a:lnTo>
                  <a:lnTo>
                    <a:pt x="558" y="138"/>
                  </a:lnTo>
                  <a:lnTo>
                    <a:pt x="530" y="180"/>
                  </a:lnTo>
                  <a:lnTo>
                    <a:pt x="502" y="226"/>
                  </a:lnTo>
                  <a:lnTo>
                    <a:pt x="474" y="278"/>
                  </a:lnTo>
                  <a:lnTo>
                    <a:pt x="448" y="336"/>
                  </a:lnTo>
                  <a:lnTo>
                    <a:pt x="424" y="400"/>
                  </a:lnTo>
                  <a:lnTo>
                    <a:pt x="402" y="474"/>
                  </a:lnTo>
                  <a:lnTo>
                    <a:pt x="392" y="512"/>
                  </a:lnTo>
                  <a:lnTo>
                    <a:pt x="384" y="552"/>
                  </a:lnTo>
                  <a:lnTo>
                    <a:pt x="374" y="594"/>
                  </a:lnTo>
                  <a:lnTo>
                    <a:pt x="368" y="638"/>
                  </a:lnTo>
                  <a:lnTo>
                    <a:pt x="368" y="638"/>
                  </a:lnTo>
                  <a:lnTo>
                    <a:pt x="354" y="560"/>
                  </a:lnTo>
                  <a:lnTo>
                    <a:pt x="336" y="486"/>
                  </a:lnTo>
                  <a:lnTo>
                    <a:pt x="316" y="418"/>
                  </a:lnTo>
                  <a:lnTo>
                    <a:pt x="292" y="356"/>
                  </a:lnTo>
                  <a:lnTo>
                    <a:pt x="268" y="300"/>
                  </a:lnTo>
                  <a:lnTo>
                    <a:pt x="242" y="248"/>
                  </a:lnTo>
                  <a:lnTo>
                    <a:pt x="216" y="202"/>
                  </a:lnTo>
                  <a:lnTo>
                    <a:pt x="190" y="162"/>
                  </a:lnTo>
                  <a:lnTo>
                    <a:pt x="164" y="126"/>
                  </a:lnTo>
                  <a:lnTo>
                    <a:pt x="140" y="96"/>
                  </a:lnTo>
                  <a:lnTo>
                    <a:pt x="118" y="68"/>
                  </a:lnTo>
                  <a:lnTo>
                    <a:pt x="96" y="48"/>
                  </a:lnTo>
                  <a:lnTo>
                    <a:pt x="62" y="16"/>
                  </a:lnTo>
                  <a:lnTo>
                    <a:pt x="44" y="0"/>
                  </a:lnTo>
                  <a:lnTo>
                    <a:pt x="44" y="0"/>
                  </a:lnTo>
                  <a:lnTo>
                    <a:pt x="44" y="0"/>
                  </a:lnTo>
                  <a:lnTo>
                    <a:pt x="36" y="0"/>
                  </a:lnTo>
                  <a:lnTo>
                    <a:pt x="36" y="0"/>
                  </a:lnTo>
                  <a:lnTo>
                    <a:pt x="36" y="0"/>
                  </a:lnTo>
                  <a:lnTo>
                    <a:pt x="0" y="284"/>
                  </a:lnTo>
                  <a:lnTo>
                    <a:pt x="162" y="370"/>
                  </a:lnTo>
                  <a:lnTo>
                    <a:pt x="80" y="370"/>
                  </a:lnTo>
                  <a:lnTo>
                    <a:pt x="80" y="370"/>
                  </a:lnTo>
                  <a:lnTo>
                    <a:pt x="92" y="380"/>
                  </a:lnTo>
                  <a:lnTo>
                    <a:pt x="106" y="398"/>
                  </a:lnTo>
                  <a:lnTo>
                    <a:pt x="122" y="420"/>
                  </a:lnTo>
                  <a:lnTo>
                    <a:pt x="140" y="448"/>
                  </a:lnTo>
                  <a:lnTo>
                    <a:pt x="176" y="514"/>
                  </a:lnTo>
                  <a:lnTo>
                    <a:pt x="214" y="592"/>
                  </a:lnTo>
                  <a:lnTo>
                    <a:pt x="250" y="672"/>
                  </a:lnTo>
                  <a:lnTo>
                    <a:pt x="286" y="750"/>
                  </a:lnTo>
                  <a:lnTo>
                    <a:pt x="342" y="878"/>
                  </a:lnTo>
                  <a:lnTo>
                    <a:pt x="342" y="878"/>
                  </a:lnTo>
                  <a:lnTo>
                    <a:pt x="342" y="936"/>
                  </a:lnTo>
                  <a:lnTo>
                    <a:pt x="368" y="936"/>
                  </a:lnTo>
                  <a:lnTo>
                    <a:pt x="384" y="936"/>
                  </a:lnTo>
                  <a:lnTo>
                    <a:pt x="384" y="936"/>
                  </a:lnTo>
                  <a:lnTo>
                    <a:pt x="384" y="878"/>
                  </a:lnTo>
                  <a:lnTo>
                    <a:pt x="384" y="87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10"/>
            <p:cNvSpPr>
              <a:spLocks/>
            </p:cNvSpPr>
            <p:nvPr/>
          </p:nvSpPr>
          <p:spPr bwMode="auto">
            <a:xfrm>
              <a:off x="5834063" y="5181600"/>
              <a:ext cx="352425" cy="352425"/>
            </a:xfrm>
            <a:custGeom>
              <a:avLst/>
              <a:gdLst>
                <a:gd name="T0" fmla="*/ 114 w 222"/>
                <a:gd name="T1" fmla="*/ 0 h 222"/>
                <a:gd name="T2" fmla="*/ 0 w 222"/>
                <a:gd name="T3" fmla="*/ 134 h 222"/>
                <a:gd name="T4" fmla="*/ 114 w 222"/>
                <a:gd name="T5" fmla="*/ 222 h 222"/>
                <a:gd name="T6" fmla="*/ 222 w 222"/>
                <a:gd name="T7" fmla="*/ 134 h 222"/>
                <a:gd name="T8" fmla="*/ 114 w 222"/>
                <a:gd name="T9" fmla="*/ 0 h 222"/>
              </a:gdLst>
              <a:ahLst/>
              <a:cxnLst>
                <a:cxn ang="0">
                  <a:pos x="T0" y="T1"/>
                </a:cxn>
                <a:cxn ang="0">
                  <a:pos x="T2" y="T3"/>
                </a:cxn>
                <a:cxn ang="0">
                  <a:pos x="T4" y="T5"/>
                </a:cxn>
                <a:cxn ang="0">
                  <a:pos x="T6" y="T7"/>
                </a:cxn>
                <a:cxn ang="0">
                  <a:pos x="T8" y="T9"/>
                </a:cxn>
              </a:cxnLst>
              <a:rect l="0" t="0" r="r" b="b"/>
              <a:pathLst>
                <a:path w="222" h="222">
                  <a:moveTo>
                    <a:pt x="114" y="0"/>
                  </a:moveTo>
                  <a:lnTo>
                    <a:pt x="0" y="134"/>
                  </a:lnTo>
                  <a:lnTo>
                    <a:pt x="114" y="222"/>
                  </a:lnTo>
                  <a:lnTo>
                    <a:pt x="222" y="134"/>
                  </a:lnTo>
                  <a:lnTo>
                    <a:pt x="114"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11"/>
            <p:cNvSpPr>
              <a:spLocks/>
            </p:cNvSpPr>
            <p:nvPr/>
          </p:nvSpPr>
          <p:spPr bwMode="auto">
            <a:xfrm>
              <a:off x="6097588" y="5426075"/>
              <a:ext cx="203200" cy="282575"/>
            </a:xfrm>
            <a:custGeom>
              <a:avLst/>
              <a:gdLst>
                <a:gd name="T0" fmla="*/ 128 w 128"/>
                <a:gd name="T1" fmla="*/ 68 h 178"/>
                <a:gd name="T2" fmla="*/ 78 w 128"/>
                <a:gd name="T3" fmla="*/ 0 h 178"/>
                <a:gd name="T4" fmla="*/ 0 w 128"/>
                <a:gd name="T5" fmla="*/ 68 h 178"/>
                <a:gd name="T6" fmla="*/ 70 w 128"/>
                <a:gd name="T7" fmla="*/ 108 h 178"/>
                <a:gd name="T8" fmla="*/ 70 w 128"/>
                <a:gd name="T9" fmla="*/ 178 h 178"/>
                <a:gd name="T10" fmla="*/ 70 w 128"/>
                <a:gd name="T11" fmla="*/ 178 h 178"/>
                <a:gd name="T12" fmla="*/ 84 w 128"/>
                <a:gd name="T13" fmla="*/ 146 h 178"/>
                <a:gd name="T14" fmla="*/ 98 w 128"/>
                <a:gd name="T15" fmla="*/ 118 h 178"/>
                <a:gd name="T16" fmla="*/ 112 w 128"/>
                <a:gd name="T17" fmla="*/ 92 h 178"/>
                <a:gd name="T18" fmla="*/ 128 w 128"/>
                <a:gd name="T19" fmla="*/ 68 h 178"/>
                <a:gd name="T20" fmla="*/ 128 w 128"/>
                <a:gd name="T21" fmla="*/ 6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178">
                  <a:moveTo>
                    <a:pt x="128" y="68"/>
                  </a:moveTo>
                  <a:lnTo>
                    <a:pt x="78" y="0"/>
                  </a:lnTo>
                  <a:lnTo>
                    <a:pt x="0" y="68"/>
                  </a:lnTo>
                  <a:lnTo>
                    <a:pt x="70" y="108"/>
                  </a:lnTo>
                  <a:lnTo>
                    <a:pt x="70" y="178"/>
                  </a:lnTo>
                  <a:lnTo>
                    <a:pt x="70" y="178"/>
                  </a:lnTo>
                  <a:lnTo>
                    <a:pt x="84" y="146"/>
                  </a:lnTo>
                  <a:lnTo>
                    <a:pt x="98" y="118"/>
                  </a:lnTo>
                  <a:lnTo>
                    <a:pt x="112" y="92"/>
                  </a:lnTo>
                  <a:lnTo>
                    <a:pt x="128" y="68"/>
                  </a:lnTo>
                  <a:lnTo>
                    <a:pt x="128" y="6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12"/>
            <p:cNvSpPr>
              <a:spLocks/>
            </p:cNvSpPr>
            <p:nvPr/>
          </p:nvSpPr>
          <p:spPr bwMode="auto">
            <a:xfrm>
              <a:off x="5710238" y="5426075"/>
              <a:ext cx="225425" cy="254000"/>
            </a:xfrm>
            <a:custGeom>
              <a:avLst/>
              <a:gdLst>
                <a:gd name="T0" fmla="*/ 56 w 142"/>
                <a:gd name="T1" fmla="*/ 0 h 160"/>
                <a:gd name="T2" fmla="*/ 0 w 142"/>
                <a:gd name="T3" fmla="*/ 68 h 160"/>
                <a:gd name="T4" fmla="*/ 0 w 142"/>
                <a:gd name="T5" fmla="*/ 68 h 160"/>
                <a:gd name="T6" fmla="*/ 18 w 142"/>
                <a:gd name="T7" fmla="*/ 88 h 160"/>
                <a:gd name="T8" fmla="*/ 36 w 142"/>
                <a:gd name="T9" fmla="*/ 110 h 160"/>
                <a:gd name="T10" fmla="*/ 52 w 142"/>
                <a:gd name="T11" fmla="*/ 134 h 160"/>
                <a:gd name="T12" fmla="*/ 70 w 142"/>
                <a:gd name="T13" fmla="*/ 160 h 160"/>
                <a:gd name="T14" fmla="*/ 56 w 142"/>
                <a:gd name="T15" fmla="*/ 122 h 160"/>
                <a:gd name="T16" fmla="*/ 142 w 142"/>
                <a:gd name="T17" fmla="*/ 68 h 160"/>
                <a:gd name="T18" fmla="*/ 56 w 142"/>
                <a:gd name="T19"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 h="160">
                  <a:moveTo>
                    <a:pt x="56" y="0"/>
                  </a:moveTo>
                  <a:lnTo>
                    <a:pt x="0" y="68"/>
                  </a:lnTo>
                  <a:lnTo>
                    <a:pt x="0" y="68"/>
                  </a:lnTo>
                  <a:lnTo>
                    <a:pt x="18" y="88"/>
                  </a:lnTo>
                  <a:lnTo>
                    <a:pt x="36" y="110"/>
                  </a:lnTo>
                  <a:lnTo>
                    <a:pt x="52" y="134"/>
                  </a:lnTo>
                  <a:lnTo>
                    <a:pt x="70" y="160"/>
                  </a:lnTo>
                  <a:lnTo>
                    <a:pt x="56" y="122"/>
                  </a:lnTo>
                  <a:lnTo>
                    <a:pt x="142" y="68"/>
                  </a:lnTo>
                  <a:lnTo>
                    <a:pt x="5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13"/>
            <p:cNvSpPr>
              <a:spLocks/>
            </p:cNvSpPr>
            <p:nvPr/>
          </p:nvSpPr>
          <p:spPr bwMode="auto">
            <a:xfrm>
              <a:off x="5884863" y="5822950"/>
              <a:ext cx="25400" cy="22225"/>
            </a:xfrm>
            <a:custGeom>
              <a:avLst/>
              <a:gdLst>
                <a:gd name="T0" fmla="*/ 0 w 16"/>
                <a:gd name="T1" fmla="*/ 0 h 14"/>
                <a:gd name="T2" fmla="*/ 0 w 16"/>
                <a:gd name="T3" fmla="*/ 0 h 14"/>
                <a:gd name="T4" fmla="*/ 16 w 16"/>
                <a:gd name="T5" fmla="*/ 14 h 14"/>
                <a:gd name="T6" fmla="*/ 0 w 16"/>
                <a:gd name="T7" fmla="*/ 0 h 14"/>
              </a:gdLst>
              <a:ahLst/>
              <a:cxnLst>
                <a:cxn ang="0">
                  <a:pos x="T0" y="T1"/>
                </a:cxn>
                <a:cxn ang="0">
                  <a:pos x="T2" y="T3"/>
                </a:cxn>
                <a:cxn ang="0">
                  <a:pos x="T4" y="T5"/>
                </a:cxn>
                <a:cxn ang="0">
                  <a:pos x="T6" y="T7"/>
                </a:cxn>
              </a:cxnLst>
              <a:rect l="0" t="0" r="r" b="b"/>
              <a:pathLst>
                <a:path w="16" h="14">
                  <a:moveTo>
                    <a:pt x="0" y="0"/>
                  </a:moveTo>
                  <a:lnTo>
                    <a:pt x="0" y="0"/>
                  </a:lnTo>
                  <a:lnTo>
                    <a:pt x="16" y="14"/>
                  </a:lnTo>
                  <a:lnTo>
                    <a:pt x="0"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14"/>
            <p:cNvSpPr>
              <a:spLocks/>
            </p:cNvSpPr>
            <p:nvPr/>
          </p:nvSpPr>
          <p:spPr bwMode="auto">
            <a:xfrm>
              <a:off x="5884863" y="5822950"/>
              <a:ext cx="25400" cy="22225"/>
            </a:xfrm>
            <a:custGeom>
              <a:avLst/>
              <a:gdLst>
                <a:gd name="T0" fmla="*/ 0 w 16"/>
                <a:gd name="T1" fmla="*/ 0 h 14"/>
                <a:gd name="T2" fmla="*/ 0 w 16"/>
                <a:gd name="T3" fmla="*/ 0 h 14"/>
                <a:gd name="T4" fmla="*/ 16 w 16"/>
                <a:gd name="T5" fmla="*/ 14 h 14"/>
              </a:gdLst>
              <a:ahLst/>
              <a:cxnLst>
                <a:cxn ang="0">
                  <a:pos x="T0" y="T1"/>
                </a:cxn>
                <a:cxn ang="0">
                  <a:pos x="T2" y="T3"/>
                </a:cxn>
                <a:cxn ang="0">
                  <a:pos x="T4" y="T5"/>
                </a:cxn>
              </a:cxnLst>
              <a:rect l="0" t="0" r="r" b="b"/>
              <a:pathLst>
                <a:path w="16" h="14">
                  <a:moveTo>
                    <a:pt x="0" y="0"/>
                  </a:moveTo>
                  <a:lnTo>
                    <a:pt x="0" y="0"/>
                  </a:lnTo>
                  <a:lnTo>
                    <a:pt x="16" y="1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15"/>
            <p:cNvSpPr>
              <a:spLocks/>
            </p:cNvSpPr>
            <p:nvPr/>
          </p:nvSpPr>
          <p:spPr bwMode="auto">
            <a:xfrm>
              <a:off x="5935663" y="5934075"/>
              <a:ext cx="0" cy="25400"/>
            </a:xfrm>
            <a:custGeom>
              <a:avLst/>
              <a:gdLst>
                <a:gd name="T0" fmla="*/ 0 h 16"/>
                <a:gd name="T1" fmla="*/ 16 h 16"/>
                <a:gd name="T2" fmla="*/ 0 h 16"/>
              </a:gdLst>
              <a:ahLst/>
              <a:cxnLst>
                <a:cxn ang="0">
                  <a:pos x="0" y="T0"/>
                </a:cxn>
                <a:cxn ang="0">
                  <a:pos x="0" y="T1"/>
                </a:cxn>
                <a:cxn ang="0">
                  <a:pos x="0" y="T2"/>
                </a:cxn>
              </a:cxnLst>
              <a:rect l="0" t="0" r="r" b="b"/>
              <a:pathLst>
                <a:path h="16">
                  <a:moveTo>
                    <a:pt x="0" y="0"/>
                  </a:moveTo>
                  <a:lnTo>
                    <a:pt x="0" y="16"/>
                  </a:lnTo>
                  <a:lnTo>
                    <a:pt x="0"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Line 16"/>
            <p:cNvSpPr>
              <a:spLocks noChangeShapeType="1"/>
            </p:cNvSpPr>
            <p:nvPr/>
          </p:nvSpPr>
          <p:spPr bwMode="auto">
            <a:xfrm>
              <a:off x="5935663" y="5934075"/>
              <a:ext cx="0" cy="25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17"/>
            <p:cNvSpPr>
              <a:spLocks/>
            </p:cNvSpPr>
            <p:nvPr/>
          </p:nvSpPr>
          <p:spPr bwMode="auto">
            <a:xfrm>
              <a:off x="5910263" y="5845175"/>
              <a:ext cx="25400" cy="88900"/>
            </a:xfrm>
            <a:custGeom>
              <a:avLst/>
              <a:gdLst>
                <a:gd name="T0" fmla="*/ 0 w 16"/>
                <a:gd name="T1" fmla="*/ 0 h 56"/>
                <a:gd name="T2" fmla="*/ 0 w 16"/>
                <a:gd name="T3" fmla="*/ 0 h 56"/>
                <a:gd name="T4" fmla="*/ 4 w 16"/>
                <a:gd name="T5" fmla="*/ 26 h 56"/>
                <a:gd name="T6" fmla="*/ 8 w 16"/>
                <a:gd name="T7" fmla="*/ 40 h 56"/>
                <a:gd name="T8" fmla="*/ 16 w 16"/>
                <a:gd name="T9" fmla="*/ 56 h 56"/>
                <a:gd name="T10" fmla="*/ 0 w 16"/>
                <a:gd name="T11" fmla="*/ 0 h 56"/>
              </a:gdLst>
              <a:ahLst/>
              <a:cxnLst>
                <a:cxn ang="0">
                  <a:pos x="T0" y="T1"/>
                </a:cxn>
                <a:cxn ang="0">
                  <a:pos x="T2" y="T3"/>
                </a:cxn>
                <a:cxn ang="0">
                  <a:pos x="T4" y="T5"/>
                </a:cxn>
                <a:cxn ang="0">
                  <a:pos x="T6" y="T7"/>
                </a:cxn>
                <a:cxn ang="0">
                  <a:pos x="T8" y="T9"/>
                </a:cxn>
                <a:cxn ang="0">
                  <a:pos x="T10" y="T11"/>
                </a:cxn>
              </a:cxnLst>
              <a:rect l="0" t="0" r="r" b="b"/>
              <a:pathLst>
                <a:path w="16" h="56">
                  <a:moveTo>
                    <a:pt x="0" y="0"/>
                  </a:moveTo>
                  <a:lnTo>
                    <a:pt x="0" y="0"/>
                  </a:lnTo>
                  <a:lnTo>
                    <a:pt x="4" y="26"/>
                  </a:lnTo>
                  <a:lnTo>
                    <a:pt x="8" y="40"/>
                  </a:lnTo>
                  <a:lnTo>
                    <a:pt x="16" y="56"/>
                  </a:lnTo>
                  <a:lnTo>
                    <a:pt x="0"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18"/>
            <p:cNvSpPr>
              <a:spLocks/>
            </p:cNvSpPr>
            <p:nvPr/>
          </p:nvSpPr>
          <p:spPr bwMode="auto">
            <a:xfrm>
              <a:off x="5910263" y="5845175"/>
              <a:ext cx="25400" cy="88900"/>
            </a:xfrm>
            <a:custGeom>
              <a:avLst/>
              <a:gdLst>
                <a:gd name="T0" fmla="*/ 0 w 16"/>
                <a:gd name="T1" fmla="*/ 0 h 56"/>
                <a:gd name="T2" fmla="*/ 0 w 16"/>
                <a:gd name="T3" fmla="*/ 0 h 56"/>
                <a:gd name="T4" fmla="*/ 4 w 16"/>
                <a:gd name="T5" fmla="*/ 26 h 56"/>
                <a:gd name="T6" fmla="*/ 8 w 16"/>
                <a:gd name="T7" fmla="*/ 40 h 56"/>
                <a:gd name="T8" fmla="*/ 16 w 16"/>
                <a:gd name="T9" fmla="*/ 56 h 56"/>
              </a:gdLst>
              <a:ahLst/>
              <a:cxnLst>
                <a:cxn ang="0">
                  <a:pos x="T0" y="T1"/>
                </a:cxn>
                <a:cxn ang="0">
                  <a:pos x="T2" y="T3"/>
                </a:cxn>
                <a:cxn ang="0">
                  <a:pos x="T4" y="T5"/>
                </a:cxn>
                <a:cxn ang="0">
                  <a:pos x="T6" y="T7"/>
                </a:cxn>
                <a:cxn ang="0">
                  <a:pos x="T8" y="T9"/>
                </a:cxn>
              </a:cxnLst>
              <a:rect l="0" t="0" r="r" b="b"/>
              <a:pathLst>
                <a:path w="16" h="56">
                  <a:moveTo>
                    <a:pt x="0" y="0"/>
                  </a:moveTo>
                  <a:lnTo>
                    <a:pt x="0" y="0"/>
                  </a:lnTo>
                  <a:lnTo>
                    <a:pt x="4" y="26"/>
                  </a:lnTo>
                  <a:lnTo>
                    <a:pt x="8" y="40"/>
                  </a:lnTo>
                  <a:lnTo>
                    <a:pt x="16" y="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19"/>
            <p:cNvSpPr>
              <a:spLocks/>
            </p:cNvSpPr>
            <p:nvPr/>
          </p:nvSpPr>
          <p:spPr bwMode="auto">
            <a:xfrm>
              <a:off x="5868988" y="5775325"/>
              <a:ext cx="15875" cy="47625"/>
            </a:xfrm>
            <a:custGeom>
              <a:avLst/>
              <a:gdLst>
                <a:gd name="T0" fmla="*/ 0 w 10"/>
                <a:gd name="T1" fmla="*/ 0 h 30"/>
                <a:gd name="T2" fmla="*/ 0 w 10"/>
                <a:gd name="T3" fmla="*/ 0 h 30"/>
                <a:gd name="T4" fmla="*/ 2 w 10"/>
                <a:gd name="T5" fmla="*/ 10 h 30"/>
                <a:gd name="T6" fmla="*/ 4 w 10"/>
                <a:gd name="T7" fmla="*/ 18 h 30"/>
                <a:gd name="T8" fmla="*/ 8 w 10"/>
                <a:gd name="T9" fmla="*/ 24 h 30"/>
                <a:gd name="T10" fmla="*/ 10 w 10"/>
                <a:gd name="T11" fmla="*/ 30 h 30"/>
                <a:gd name="T12" fmla="*/ 0 w 10"/>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10" h="30">
                  <a:moveTo>
                    <a:pt x="0" y="0"/>
                  </a:moveTo>
                  <a:lnTo>
                    <a:pt x="0" y="0"/>
                  </a:lnTo>
                  <a:lnTo>
                    <a:pt x="2" y="10"/>
                  </a:lnTo>
                  <a:lnTo>
                    <a:pt x="4" y="18"/>
                  </a:lnTo>
                  <a:lnTo>
                    <a:pt x="8" y="24"/>
                  </a:lnTo>
                  <a:lnTo>
                    <a:pt x="10" y="30"/>
                  </a:lnTo>
                  <a:lnTo>
                    <a:pt x="0"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20"/>
            <p:cNvSpPr>
              <a:spLocks/>
            </p:cNvSpPr>
            <p:nvPr/>
          </p:nvSpPr>
          <p:spPr bwMode="auto">
            <a:xfrm>
              <a:off x="5868988" y="5775325"/>
              <a:ext cx="15875" cy="47625"/>
            </a:xfrm>
            <a:custGeom>
              <a:avLst/>
              <a:gdLst>
                <a:gd name="T0" fmla="*/ 0 w 10"/>
                <a:gd name="T1" fmla="*/ 0 h 30"/>
                <a:gd name="T2" fmla="*/ 0 w 10"/>
                <a:gd name="T3" fmla="*/ 0 h 30"/>
                <a:gd name="T4" fmla="*/ 2 w 10"/>
                <a:gd name="T5" fmla="*/ 10 h 30"/>
                <a:gd name="T6" fmla="*/ 4 w 10"/>
                <a:gd name="T7" fmla="*/ 18 h 30"/>
                <a:gd name="T8" fmla="*/ 8 w 10"/>
                <a:gd name="T9" fmla="*/ 24 h 30"/>
                <a:gd name="T10" fmla="*/ 10 w 10"/>
                <a:gd name="T11" fmla="*/ 30 h 30"/>
              </a:gdLst>
              <a:ahLst/>
              <a:cxnLst>
                <a:cxn ang="0">
                  <a:pos x="T0" y="T1"/>
                </a:cxn>
                <a:cxn ang="0">
                  <a:pos x="T2" y="T3"/>
                </a:cxn>
                <a:cxn ang="0">
                  <a:pos x="T4" y="T5"/>
                </a:cxn>
                <a:cxn ang="0">
                  <a:pos x="T6" y="T7"/>
                </a:cxn>
                <a:cxn ang="0">
                  <a:pos x="T8" y="T9"/>
                </a:cxn>
                <a:cxn ang="0">
                  <a:pos x="T10" y="T11"/>
                </a:cxn>
              </a:cxnLst>
              <a:rect l="0" t="0" r="r" b="b"/>
              <a:pathLst>
                <a:path w="10" h="30">
                  <a:moveTo>
                    <a:pt x="0" y="0"/>
                  </a:moveTo>
                  <a:lnTo>
                    <a:pt x="0" y="0"/>
                  </a:lnTo>
                  <a:lnTo>
                    <a:pt x="2" y="10"/>
                  </a:lnTo>
                  <a:lnTo>
                    <a:pt x="4" y="18"/>
                  </a:lnTo>
                  <a:lnTo>
                    <a:pt x="8" y="24"/>
                  </a:lnTo>
                  <a:lnTo>
                    <a:pt x="1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21"/>
            <p:cNvSpPr>
              <a:spLocks/>
            </p:cNvSpPr>
            <p:nvPr/>
          </p:nvSpPr>
          <p:spPr bwMode="auto">
            <a:xfrm>
              <a:off x="5856288" y="5534025"/>
              <a:ext cx="288925" cy="628650"/>
            </a:xfrm>
            <a:custGeom>
              <a:avLst/>
              <a:gdLst>
                <a:gd name="T0" fmla="*/ 100 w 182"/>
                <a:gd name="T1" fmla="*/ 396 h 396"/>
                <a:gd name="T2" fmla="*/ 100 w 182"/>
                <a:gd name="T3" fmla="*/ 396 h 396"/>
                <a:gd name="T4" fmla="*/ 106 w 182"/>
                <a:gd name="T5" fmla="*/ 364 h 396"/>
                <a:gd name="T6" fmla="*/ 116 w 182"/>
                <a:gd name="T7" fmla="*/ 332 h 396"/>
                <a:gd name="T8" fmla="*/ 124 w 182"/>
                <a:gd name="T9" fmla="*/ 302 h 396"/>
                <a:gd name="T10" fmla="*/ 136 w 182"/>
                <a:gd name="T11" fmla="*/ 272 h 396"/>
                <a:gd name="T12" fmla="*/ 160 w 182"/>
                <a:gd name="T13" fmla="*/ 216 h 396"/>
                <a:gd name="T14" fmla="*/ 182 w 182"/>
                <a:gd name="T15" fmla="*/ 168 h 396"/>
                <a:gd name="T16" fmla="*/ 182 w 182"/>
                <a:gd name="T17" fmla="*/ 54 h 396"/>
                <a:gd name="T18" fmla="*/ 100 w 182"/>
                <a:gd name="T19" fmla="*/ 0 h 396"/>
                <a:gd name="T20" fmla="*/ 0 w 182"/>
                <a:gd name="T21" fmla="*/ 64 h 396"/>
                <a:gd name="T22" fmla="*/ 8 w 182"/>
                <a:gd name="T23" fmla="*/ 142 h 396"/>
                <a:gd name="T24" fmla="*/ 8 w 182"/>
                <a:gd name="T25" fmla="*/ 142 h 396"/>
                <a:gd name="T26" fmla="*/ 16 w 182"/>
                <a:gd name="T27" fmla="*/ 168 h 396"/>
                <a:gd name="T28" fmla="*/ 28 w 182"/>
                <a:gd name="T29" fmla="*/ 196 h 396"/>
                <a:gd name="T30" fmla="*/ 38 w 182"/>
                <a:gd name="T31" fmla="*/ 230 h 396"/>
                <a:gd name="T32" fmla="*/ 50 w 182"/>
                <a:gd name="T33" fmla="*/ 268 h 396"/>
                <a:gd name="T34" fmla="*/ 50 w 182"/>
                <a:gd name="T35" fmla="*/ 268 h 396"/>
                <a:gd name="T36" fmla="*/ 50 w 182"/>
                <a:gd name="T37" fmla="*/ 268 h 396"/>
                <a:gd name="T38" fmla="*/ 58 w 182"/>
                <a:gd name="T39" fmla="*/ 278 h 396"/>
                <a:gd name="T40" fmla="*/ 66 w 182"/>
                <a:gd name="T41" fmla="*/ 292 h 396"/>
                <a:gd name="T42" fmla="*/ 74 w 182"/>
                <a:gd name="T43" fmla="*/ 306 h 396"/>
                <a:gd name="T44" fmla="*/ 80 w 182"/>
                <a:gd name="T45" fmla="*/ 324 h 396"/>
                <a:gd name="T46" fmla="*/ 90 w 182"/>
                <a:gd name="T47" fmla="*/ 360 h 396"/>
                <a:gd name="T48" fmla="*/ 100 w 182"/>
                <a:gd name="T49" fmla="*/ 396 h 396"/>
                <a:gd name="T50" fmla="*/ 100 w 182"/>
                <a:gd name="T51" fmla="*/ 396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2" h="396">
                  <a:moveTo>
                    <a:pt x="100" y="396"/>
                  </a:moveTo>
                  <a:lnTo>
                    <a:pt x="100" y="396"/>
                  </a:lnTo>
                  <a:lnTo>
                    <a:pt x="106" y="364"/>
                  </a:lnTo>
                  <a:lnTo>
                    <a:pt x="116" y="332"/>
                  </a:lnTo>
                  <a:lnTo>
                    <a:pt x="124" y="302"/>
                  </a:lnTo>
                  <a:lnTo>
                    <a:pt x="136" y="272"/>
                  </a:lnTo>
                  <a:lnTo>
                    <a:pt x="160" y="216"/>
                  </a:lnTo>
                  <a:lnTo>
                    <a:pt x="182" y="168"/>
                  </a:lnTo>
                  <a:lnTo>
                    <a:pt x="182" y="54"/>
                  </a:lnTo>
                  <a:lnTo>
                    <a:pt x="100" y="0"/>
                  </a:lnTo>
                  <a:lnTo>
                    <a:pt x="0" y="64"/>
                  </a:lnTo>
                  <a:lnTo>
                    <a:pt x="8" y="142"/>
                  </a:lnTo>
                  <a:lnTo>
                    <a:pt x="8" y="142"/>
                  </a:lnTo>
                  <a:lnTo>
                    <a:pt x="16" y="168"/>
                  </a:lnTo>
                  <a:lnTo>
                    <a:pt x="28" y="196"/>
                  </a:lnTo>
                  <a:lnTo>
                    <a:pt x="38" y="230"/>
                  </a:lnTo>
                  <a:lnTo>
                    <a:pt x="50" y="268"/>
                  </a:lnTo>
                  <a:lnTo>
                    <a:pt x="50" y="268"/>
                  </a:lnTo>
                  <a:lnTo>
                    <a:pt x="50" y="268"/>
                  </a:lnTo>
                  <a:lnTo>
                    <a:pt x="58" y="278"/>
                  </a:lnTo>
                  <a:lnTo>
                    <a:pt x="66" y="292"/>
                  </a:lnTo>
                  <a:lnTo>
                    <a:pt x="74" y="306"/>
                  </a:lnTo>
                  <a:lnTo>
                    <a:pt x="80" y="324"/>
                  </a:lnTo>
                  <a:lnTo>
                    <a:pt x="90" y="360"/>
                  </a:lnTo>
                  <a:lnTo>
                    <a:pt x="100" y="396"/>
                  </a:lnTo>
                  <a:lnTo>
                    <a:pt x="100" y="396"/>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22"/>
            <p:cNvSpPr>
              <a:spLocks/>
            </p:cNvSpPr>
            <p:nvPr/>
          </p:nvSpPr>
          <p:spPr bwMode="auto">
            <a:xfrm>
              <a:off x="5291138" y="3400425"/>
              <a:ext cx="1441450" cy="1625600"/>
            </a:xfrm>
            <a:custGeom>
              <a:avLst/>
              <a:gdLst>
                <a:gd name="T0" fmla="*/ 66 w 908"/>
                <a:gd name="T1" fmla="*/ 628 h 1024"/>
                <a:gd name="T2" fmla="*/ 78 w 908"/>
                <a:gd name="T3" fmla="*/ 670 h 1024"/>
                <a:gd name="T4" fmla="*/ 108 w 908"/>
                <a:gd name="T5" fmla="*/ 750 h 1024"/>
                <a:gd name="T6" fmla="*/ 146 w 908"/>
                <a:gd name="T7" fmla="*/ 822 h 1024"/>
                <a:gd name="T8" fmla="*/ 190 w 908"/>
                <a:gd name="T9" fmla="*/ 884 h 1024"/>
                <a:gd name="T10" fmla="*/ 242 w 908"/>
                <a:gd name="T11" fmla="*/ 936 h 1024"/>
                <a:gd name="T12" fmla="*/ 300 w 908"/>
                <a:gd name="T13" fmla="*/ 978 h 1024"/>
                <a:gd name="T14" fmla="*/ 362 w 908"/>
                <a:gd name="T15" fmla="*/ 1008 h 1024"/>
                <a:gd name="T16" fmla="*/ 428 w 908"/>
                <a:gd name="T17" fmla="*/ 1022 h 1024"/>
                <a:gd name="T18" fmla="*/ 462 w 908"/>
                <a:gd name="T19" fmla="*/ 1024 h 1024"/>
                <a:gd name="T20" fmla="*/ 526 w 908"/>
                <a:gd name="T21" fmla="*/ 1016 h 1024"/>
                <a:gd name="T22" fmla="*/ 588 w 908"/>
                <a:gd name="T23" fmla="*/ 994 h 1024"/>
                <a:gd name="T24" fmla="*/ 644 w 908"/>
                <a:gd name="T25" fmla="*/ 960 h 1024"/>
                <a:gd name="T26" fmla="*/ 698 w 908"/>
                <a:gd name="T27" fmla="*/ 912 h 1024"/>
                <a:gd name="T28" fmla="*/ 746 w 908"/>
                <a:gd name="T29" fmla="*/ 854 h 1024"/>
                <a:gd name="T30" fmla="*/ 786 w 908"/>
                <a:gd name="T31" fmla="*/ 786 h 1024"/>
                <a:gd name="T32" fmla="*/ 822 w 908"/>
                <a:gd name="T33" fmla="*/ 710 h 1024"/>
                <a:gd name="T34" fmla="*/ 848 w 908"/>
                <a:gd name="T35" fmla="*/ 628 h 1024"/>
                <a:gd name="T36" fmla="*/ 858 w 908"/>
                <a:gd name="T37" fmla="*/ 628 h 1024"/>
                <a:gd name="T38" fmla="*/ 880 w 908"/>
                <a:gd name="T39" fmla="*/ 624 h 1024"/>
                <a:gd name="T40" fmla="*/ 896 w 908"/>
                <a:gd name="T41" fmla="*/ 614 h 1024"/>
                <a:gd name="T42" fmla="*/ 906 w 908"/>
                <a:gd name="T43" fmla="*/ 600 h 1024"/>
                <a:gd name="T44" fmla="*/ 908 w 908"/>
                <a:gd name="T45" fmla="*/ 584 h 1024"/>
                <a:gd name="T46" fmla="*/ 908 w 908"/>
                <a:gd name="T47" fmla="*/ 332 h 1024"/>
                <a:gd name="T48" fmla="*/ 906 w 908"/>
                <a:gd name="T49" fmla="*/ 316 h 1024"/>
                <a:gd name="T50" fmla="*/ 896 w 908"/>
                <a:gd name="T51" fmla="*/ 302 h 1024"/>
                <a:gd name="T52" fmla="*/ 880 w 908"/>
                <a:gd name="T53" fmla="*/ 294 h 1024"/>
                <a:gd name="T54" fmla="*/ 858 w 908"/>
                <a:gd name="T55" fmla="*/ 290 h 1024"/>
                <a:gd name="T56" fmla="*/ 848 w 908"/>
                <a:gd name="T57" fmla="*/ 290 h 1024"/>
                <a:gd name="T58" fmla="*/ 838 w 908"/>
                <a:gd name="T59" fmla="*/ 254 h 1024"/>
                <a:gd name="T60" fmla="*/ 824 w 908"/>
                <a:gd name="T61" fmla="*/ 222 h 1024"/>
                <a:gd name="T62" fmla="*/ 812 w 908"/>
                <a:gd name="T63" fmla="*/ 222 h 1024"/>
                <a:gd name="T64" fmla="*/ 740 w 908"/>
                <a:gd name="T65" fmla="*/ 216 h 1024"/>
                <a:gd name="T66" fmla="*/ 672 w 908"/>
                <a:gd name="T67" fmla="*/ 198 h 1024"/>
                <a:gd name="T68" fmla="*/ 610 w 908"/>
                <a:gd name="T69" fmla="*/ 172 h 1024"/>
                <a:gd name="T70" fmla="*/ 554 w 908"/>
                <a:gd name="T71" fmla="*/ 140 h 1024"/>
                <a:gd name="T72" fmla="*/ 502 w 908"/>
                <a:gd name="T73" fmla="*/ 106 h 1024"/>
                <a:gd name="T74" fmla="*/ 422 w 908"/>
                <a:gd name="T75" fmla="*/ 32 h 1024"/>
                <a:gd name="T76" fmla="*/ 392 w 908"/>
                <a:gd name="T77" fmla="*/ 0 h 1024"/>
                <a:gd name="T78" fmla="*/ 384 w 908"/>
                <a:gd name="T79" fmla="*/ 26 h 1024"/>
                <a:gd name="T80" fmla="*/ 366 w 908"/>
                <a:gd name="T81" fmla="*/ 44 h 1024"/>
                <a:gd name="T82" fmla="*/ 338 w 908"/>
                <a:gd name="T83" fmla="*/ 62 h 1024"/>
                <a:gd name="T84" fmla="*/ 302 w 908"/>
                <a:gd name="T85" fmla="*/ 80 h 1024"/>
                <a:gd name="T86" fmla="*/ 260 w 908"/>
                <a:gd name="T87" fmla="*/ 102 h 1024"/>
                <a:gd name="T88" fmla="*/ 220 w 908"/>
                <a:gd name="T89" fmla="*/ 132 h 1024"/>
                <a:gd name="T90" fmla="*/ 184 w 908"/>
                <a:gd name="T91" fmla="*/ 168 h 1024"/>
                <a:gd name="T92" fmla="*/ 126 w 908"/>
                <a:gd name="T93" fmla="*/ 238 h 1024"/>
                <a:gd name="T94" fmla="*/ 88 w 908"/>
                <a:gd name="T95" fmla="*/ 294 h 1024"/>
                <a:gd name="T96" fmla="*/ 54 w 908"/>
                <a:gd name="T97" fmla="*/ 290 h 1024"/>
                <a:gd name="T98" fmla="*/ 54 w 908"/>
                <a:gd name="T99" fmla="*/ 290 h 1024"/>
                <a:gd name="T100" fmla="*/ 34 w 908"/>
                <a:gd name="T101" fmla="*/ 294 h 1024"/>
                <a:gd name="T102" fmla="*/ 16 w 908"/>
                <a:gd name="T103" fmla="*/ 302 h 1024"/>
                <a:gd name="T104" fmla="*/ 4 w 908"/>
                <a:gd name="T105" fmla="*/ 316 h 1024"/>
                <a:gd name="T106" fmla="*/ 0 w 908"/>
                <a:gd name="T107" fmla="*/ 332 h 1024"/>
                <a:gd name="T108" fmla="*/ 0 w 908"/>
                <a:gd name="T109" fmla="*/ 584 h 1024"/>
                <a:gd name="T110" fmla="*/ 4 w 908"/>
                <a:gd name="T111" fmla="*/ 600 h 1024"/>
                <a:gd name="T112" fmla="*/ 16 w 908"/>
                <a:gd name="T113" fmla="*/ 614 h 1024"/>
                <a:gd name="T114" fmla="*/ 34 w 908"/>
                <a:gd name="T115" fmla="*/ 624 h 1024"/>
                <a:gd name="T116" fmla="*/ 54 w 908"/>
                <a:gd name="T117" fmla="*/ 628 h 1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08" h="1024">
                  <a:moveTo>
                    <a:pt x="54" y="628"/>
                  </a:moveTo>
                  <a:lnTo>
                    <a:pt x="66" y="628"/>
                  </a:lnTo>
                  <a:lnTo>
                    <a:pt x="66" y="628"/>
                  </a:lnTo>
                  <a:lnTo>
                    <a:pt x="78" y="670"/>
                  </a:lnTo>
                  <a:lnTo>
                    <a:pt x="92" y="710"/>
                  </a:lnTo>
                  <a:lnTo>
                    <a:pt x="108" y="750"/>
                  </a:lnTo>
                  <a:lnTo>
                    <a:pt x="126" y="786"/>
                  </a:lnTo>
                  <a:lnTo>
                    <a:pt x="146" y="822"/>
                  </a:lnTo>
                  <a:lnTo>
                    <a:pt x="168" y="854"/>
                  </a:lnTo>
                  <a:lnTo>
                    <a:pt x="190" y="884"/>
                  </a:lnTo>
                  <a:lnTo>
                    <a:pt x="216" y="912"/>
                  </a:lnTo>
                  <a:lnTo>
                    <a:pt x="242" y="936"/>
                  </a:lnTo>
                  <a:lnTo>
                    <a:pt x="270" y="960"/>
                  </a:lnTo>
                  <a:lnTo>
                    <a:pt x="300" y="978"/>
                  </a:lnTo>
                  <a:lnTo>
                    <a:pt x="330" y="994"/>
                  </a:lnTo>
                  <a:lnTo>
                    <a:pt x="362" y="1008"/>
                  </a:lnTo>
                  <a:lnTo>
                    <a:pt x="394" y="1016"/>
                  </a:lnTo>
                  <a:lnTo>
                    <a:pt x="428" y="1022"/>
                  </a:lnTo>
                  <a:lnTo>
                    <a:pt x="462" y="1024"/>
                  </a:lnTo>
                  <a:lnTo>
                    <a:pt x="462" y="1024"/>
                  </a:lnTo>
                  <a:lnTo>
                    <a:pt x="494" y="1022"/>
                  </a:lnTo>
                  <a:lnTo>
                    <a:pt x="526" y="1016"/>
                  </a:lnTo>
                  <a:lnTo>
                    <a:pt x="558" y="1008"/>
                  </a:lnTo>
                  <a:lnTo>
                    <a:pt x="588" y="994"/>
                  </a:lnTo>
                  <a:lnTo>
                    <a:pt x="616" y="978"/>
                  </a:lnTo>
                  <a:lnTo>
                    <a:pt x="644" y="960"/>
                  </a:lnTo>
                  <a:lnTo>
                    <a:pt x="672" y="936"/>
                  </a:lnTo>
                  <a:lnTo>
                    <a:pt x="698" y="912"/>
                  </a:lnTo>
                  <a:lnTo>
                    <a:pt x="722" y="884"/>
                  </a:lnTo>
                  <a:lnTo>
                    <a:pt x="746" y="854"/>
                  </a:lnTo>
                  <a:lnTo>
                    <a:pt x="766" y="822"/>
                  </a:lnTo>
                  <a:lnTo>
                    <a:pt x="786" y="786"/>
                  </a:lnTo>
                  <a:lnTo>
                    <a:pt x="806" y="750"/>
                  </a:lnTo>
                  <a:lnTo>
                    <a:pt x="822" y="710"/>
                  </a:lnTo>
                  <a:lnTo>
                    <a:pt x="836" y="670"/>
                  </a:lnTo>
                  <a:lnTo>
                    <a:pt x="848" y="628"/>
                  </a:lnTo>
                  <a:lnTo>
                    <a:pt x="858" y="628"/>
                  </a:lnTo>
                  <a:lnTo>
                    <a:pt x="858" y="628"/>
                  </a:lnTo>
                  <a:lnTo>
                    <a:pt x="870" y="628"/>
                  </a:lnTo>
                  <a:lnTo>
                    <a:pt x="880" y="624"/>
                  </a:lnTo>
                  <a:lnTo>
                    <a:pt x="888" y="620"/>
                  </a:lnTo>
                  <a:lnTo>
                    <a:pt x="896" y="614"/>
                  </a:lnTo>
                  <a:lnTo>
                    <a:pt x="902" y="608"/>
                  </a:lnTo>
                  <a:lnTo>
                    <a:pt x="906" y="600"/>
                  </a:lnTo>
                  <a:lnTo>
                    <a:pt x="908" y="592"/>
                  </a:lnTo>
                  <a:lnTo>
                    <a:pt x="908" y="584"/>
                  </a:lnTo>
                  <a:lnTo>
                    <a:pt x="908" y="332"/>
                  </a:lnTo>
                  <a:lnTo>
                    <a:pt x="908" y="332"/>
                  </a:lnTo>
                  <a:lnTo>
                    <a:pt x="908" y="324"/>
                  </a:lnTo>
                  <a:lnTo>
                    <a:pt x="906" y="316"/>
                  </a:lnTo>
                  <a:lnTo>
                    <a:pt x="902" y="308"/>
                  </a:lnTo>
                  <a:lnTo>
                    <a:pt x="896" y="302"/>
                  </a:lnTo>
                  <a:lnTo>
                    <a:pt x="888" y="298"/>
                  </a:lnTo>
                  <a:lnTo>
                    <a:pt x="880" y="294"/>
                  </a:lnTo>
                  <a:lnTo>
                    <a:pt x="870" y="290"/>
                  </a:lnTo>
                  <a:lnTo>
                    <a:pt x="858" y="290"/>
                  </a:lnTo>
                  <a:lnTo>
                    <a:pt x="848" y="290"/>
                  </a:lnTo>
                  <a:lnTo>
                    <a:pt x="848" y="290"/>
                  </a:lnTo>
                  <a:lnTo>
                    <a:pt x="842" y="272"/>
                  </a:lnTo>
                  <a:lnTo>
                    <a:pt x="838" y="254"/>
                  </a:lnTo>
                  <a:lnTo>
                    <a:pt x="832" y="238"/>
                  </a:lnTo>
                  <a:lnTo>
                    <a:pt x="824" y="222"/>
                  </a:lnTo>
                  <a:lnTo>
                    <a:pt x="812" y="222"/>
                  </a:lnTo>
                  <a:lnTo>
                    <a:pt x="812" y="222"/>
                  </a:lnTo>
                  <a:lnTo>
                    <a:pt x="776" y="220"/>
                  </a:lnTo>
                  <a:lnTo>
                    <a:pt x="740" y="216"/>
                  </a:lnTo>
                  <a:lnTo>
                    <a:pt x="704" y="208"/>
                  </a:lnTo>
                  <a:lnTo>
                    <a:pt x="672" y="198"/>
                  </a:lnTo>
                  <a:lnTo>
                    <a:pt x="640" y="186"/>
                  </a:lnTo>
                  <a:lnTo>
                    <a:pt x="610" y="172"/>
                  </a:lnTo>
                  <a:lnTo>
                    <a:pt x="580" y="158"/>
                  </a:lnTo>
                  <a:lnTo>
                    <a:pt x="554" y="140"/>
                  </a:lnTo>
                  <a:lnTo>
                    <a:pt x="528" y="124"/>
                  </a:lnTo>
                  <a:lnTo>
                    <a:pt x="502" y="106"/>
                  </a:lnTo>
                  <a:lnTo>
                    <a:pt x="460" y="68"/>
                  </a:lnTo>
                  <a:lnTo>
                    <a:pt x="422" y="32"/>
                  </a:lnTo>
                  <a:lnTo>
                    <a:pt x="392" y="0"/>
                  </a:lnTo>
                  <a:lnTo>
                    <a:pt x="392" y="0"/>
                  </a:lnTo>
                  <a:lnTo>
                    <a:pt x="390" y="14"/>
                  </a:lnTo>
                  <a:lnTo>
                    <a:pt x="384" y="26"/>
                  </a:lnTo>
                  <a:lnTo>
                    <a:pt x="376" y="36"/>
                  </a:lnTo>
                  <a:lnTo>
                    <a:pt x="366" y="44"/>
                  </a:lnTo>
                  <a:lnTo>
                    <a:pt x="354" y="54"/>
                  </a:lnTo>
                  <a:lnTo>
                    <a:pt x="338" y="62"/>
                  </a:lnTo>
                  <a:lnTo>
                    <a:pt x="302" y="80"/>
                  </a:lnTo>
                  <a:lnTo>
                    <a:pt x="302" y="80"/>
                  </a:lnTo>
                  <a:lnTo>
                    <a:pt x="280" y="90"/>
                  </a:lnTo>
                  <a:lnTo>
                    <a:pt x="260" y="102"/>
                  </a:lnTo>
                  <a:lnTo>
                    <a:pt x="240" y="116"/>
                  </a:lnTo>
                  <a:lnTo>
                    <a:pt x="220" y="132"/>
                  </a:lnTo>
                  <a:lnTo>
                    <a:pt x="202" y="150"/>
                  </a:lnTo>
                  <a:lnTo>
                    <a:pt x="184" y="168"/>
                  </a:lnTo>
                  <a:lnTo>
                    <a:pt x="152" y="204"/>
                  </a:lnTo>
                  <a:lnTo>
                    <a:pt x="126" y="238"/>
                  </a:lnTo>
                  <a:lnTo>
                    <a:pt x="106" y="266"/>
                  </a:lnTo>
                  <a:lnTo>
                    <a:pt x="88" y="294"/>
                  </a:lnTo>
                  <a:lnTo>
                    <a:pt x="54" y="370"/>
                  </a:lnTo>
                  <a:lnTo>
                    <a:pt x="54" y="290"/>
                  </a:lnTo>
                  <a:lnTo>
                    <a:pt x="54" y="290"/>
                  </a:lnTo>
                  <a:lnTo>
                    <a:pt x="54" y="290"/>
                  </a:lnTo>
                  <a:lnTo>
                    <a:pt x="44" y="290"/>
                  </a:lnTo>
                  <a:lnTo>
                    <a:pt x="34" y="294"/>
                  </a:lnTo>
                  <a:lnTo>
                    <a:pt x="24" y="298"/>
                  </a:lnTo>
                  <a:lnTo>
                    <a:pt x="16" y="302"/>
                  </a:lnTo>
                  <a:lnTo>
                    <a:pt x="10" y="308"/>
                  </a:lnTo>
                  <a:lnTo>
                    <a:pt x="4" y="316"/>
                  </a:lnTo>
                  <a:lnTo>
                    <a:pt x="2" y="324"/>
                  </a:lnTo>
                  <a:lnTo>
                    <a:pt x="0" y="332"/>
                  </a:lnTo>
                  <a:lnTo>
                    <a:pt x="0" y="584"/>
                  </a:lnTo>
                  <a:lnTo>
                    <a:pt x="0" y="584"/>
                  </a:lnTo>
                  <a:lnTo>
                    <a:pt x="2" y="592"/>
                  </a:lnTo>
                  <a:lnTo>
                    <a:pt x="4" y="600"/>
                  </a:lnTo>
                  <a:lnTo>
                    <a:pt x="10" y="608"/>
                  </a:lnTo>
                  <a:lnTo>
                    <a:pt x="16" y="614"/>
                  </a:lnTo>
                  <a:lnTo>
                    <a:pt x="24" y="620"/>
                  </a:lnTo>
                  <a:lnTo>
                    <a:pt x="34" y="624"/>
                  </a:lnTo>
                  <a:lnTo>
                    <a:pt x="44" y="628"/>
                  </a:lnTo>
                  <a:lnTo>
                    <a:pt x="54" y="628"/>
                  </a:lnTo>
                  <a:lnTo>
                    <a:pt x="54" y="628"/>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23"/>
            <p:cNvSpPr>
              <a:spLocks/>
            </p:cNvSpPr>
            <p:nvPr/>
          </p:nvSpPr>
          <p:spPr bwMode="auto">
            <a:xfrm>
              <a:off x="5376863" y="3194050"/>
              <a:ext cx="1244600" cy="622300"/>
            </a:xfrm>
            <a:custGeom>
              <a:avLst/>
              <a:gdLst>
                <a:gd name="T0" fmla="*/ 34 w 784"/>
                <a:gd name="T1" fmla="*/ 352 h 392"/>
                <a:gd name="T2" fmla="*/ 36 w 784"/>
                <a:gd name="T3" fmla="*/ 342 h 392"/>
                <a:gd name="T4" fmla="*/ 46 w 784"/>
                <a:gd name="T5" fmla="*/ 340 h 392"/>
                <a:gd name="T6" fmla="*/ 34 w 784"/>
                <a:gd name="T7" fmla="*/ 340 h 392"/>
                <a:gd name="T8" fmla="*/ 92 w 784"/>
                <a:gd name="T9" fmla="*/ 268 h 392"/>
                <a:gd name="T10" fmla="*/ 140 w 784"/>
                <a:gd name="T11" fmla="*/ 222 h 392"/>
                <a:gd name="T12" fmla="*/ 194 w 784"/>
                <a:gd name="T13" fmla="*/ 186 h 392"/>
                <a:gd name="T14" fmla="*/ 222 w 784"/>
                <a:gd name="T15" fmla="*/ 174 h 392"/>
                <a:gd name="T16" fmla="*/ 282 w 784"/>
                <a:gd name="T17" fmla="*/ 146 h 392"/>
                <a:gd name="T18" fmla="*/ 316 w 784"/>
                <a:gd name="T19" fmla="*/ 118 h 392"/>
                <a:gd name="T20" fmla="*/ 334 w 784"/>
                <a:gd name="T21" fmla="*/ 94 h 392"/>
                <a:gd name="T22" fmla="*/ 338 w 784"/>
                <a:gd name="T23" fmla="*/ 82 h 392"/>
                <a:gd name="T24" fmla="*/ 366 w 784"/>
                <a:gd name="T25" fmla="*/ 116 h 392"/>
                <a:gd name="T26" fmla="*/ 424 w 784"/>
                <a:gd name="T27" fmla="*/ 172 h 392"/>
                <a:gd name="T28" fmla="*/ 478 w 784"/>
                <a:gd name="T29" fmla="*/ 214 h 392"/>
                <a:gd name="T30" fmla="*/ 542 w 784"/>
                <a:gd name="T31" fmla="*/ 254 h 392"/>
                <a:gd name="T32" fmla="*/ 618 w 784"/>
                <a:gd name="T33" fmla="*/ 290 h 392"/>
                <a:gd name="T34" fmla="*/ 706 w 784"/>
                <a:gd name="T35" fmla="*/ 314 h 392"/>
                <a:gd name="T36" fmla="*/ 758 w 784"/>
                <a:gd name="T37" fmla="*/ 320 h 392"/>
                <a:gd name="T38" fmla="*/ 758 w 784"/>
                <a:gd name="T39" fmla="*/ 320 h 392"/>
                <a:gd name="T40" fmla="*/ 784 w 784"/>
                <a:gd name="T41" fmla="*/ 320 h 392"/>
                <a:gd name="T42" fmla="*/ 784 w 784"/>
                <a:gd name="T43" fmla="*/ 320 h 392"/>
                <a:gd name="T44" fmla="*/ 782 w 784"/>
                <a:gd name="T45" fmla="*/ 302 h 392"/>
                <a:gd name="T46" fmla="*/ 776 w 784"/>
                <a:gd name="T47" fmla="*/ 252 h 392"/>
                <a:gd name="T48" fmla="*/ 756 w 784"/>
                <a:gd name="T49" fmla="*/ 190 h 392"/>
                <a:gd name="T50" fmla="*/ 732 w 784"/>
                <a:gd name="T51" fmla="*/ 142 h 392"/>
                <a:gd name="T52" fmla="*/ 708 w 784"/>
                <a:gd name="T53" fmla="*/ 112 h 392"/>
                <a:gd name="T54" fmla="*/ 694 w 784"/>
                <a:gd name="T55" fmla="*/ 98 h 392"/>
                <a:gd name="T56" fmla="*/ 642 w 784"/>
                <a:gd name="T57" fmla="*/ 54 h 392"/>
                <a:gd name="T58" fmla="*/ 578 w 784"/>
                <a:gd name="T59" fmla="*/ 24 h 392"/>
                <a:gd name="T60" fmla="*/ 504 w 784"/>
                <a:gd name="T61" fmla="*/ 6 h 392"/>
                <a:gd name="T62" fmla="*/ 418 w 784"/>
                <a:gd name="T63" fmla="*/ 0 h 392"/>
                <a:gd name="T64" fmla="*/ 360 w 784"/>
                <a:gd name="T65" fmla="*/ 0 h 392"/>
                <a:gd name="T66" fmla="*/ 334 w 784"/>
                <a:gd name="T67" fmla="*/ 2 h 392"/>
                <a:gd name="T68" fmla="*/ 264 w 784"/>
                <a:gd name="T69" fmla="*/ 16 h 392"/>
                <a:gd name="T70" fmla="*/ 222 w 784"/>
                <a:gd name="T71" fmla="*/ 30 h 392"/>
                <a:gd name="T72" fmla="*/ 176 w 784"/>
                <a:gd name="T73" fmla="*/ 50 h 392"/>
                <a:gd name="T74" fmla="*/ 130 w 784"/>
                <a:gd name="T75" fmla="*/ 80 h 392"/>
                <a:gd name="T76" fmla="*/ 88 w 784"/>
                <a:gd name="T77" fmla="*/ 120 h 392"/>
                <a:gd name="T78" fmla="*/ 76 w 784"/>
                <a:gd name="T79" fmla="*/ 132 h 392"/>
                <a:gd name="T80" fmla="*/ 46 w 784"/>
                <a:gd name="T81" fmla="*/ 174 h 392"/>
                <a:gd name="T82" fmla="*/ 18 w 784"/>
                <a:gd name="T83" fmla="*/ 238 h 392"/>
                <a:gd name="T84" fmla="*/ 4 w 784"/>
                <a:gd name="T85" fmla="*/ 312 h 392"/>
                <a:gd name="T86" fmla="*/ 0 w 784"/>
                <a:gd name="T87" fmla="*/ 392 h 392"/>
                <a:gd name="T88" fmla="*/ 34 w 784"/>
                <a:gd name="T89" fmla="*/ 35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84" h="392">
                  <a:moveTo>
                    <a:pt x="34" y="352"/>
                  </a:moveTo>
                  <a:lnTo>
                    <a:pt x="34" y="352"/>
                  </a:lnTo>
                  <a:lnTo>
                    <a:pt x="34" y="346"/>
                  </a:lnTo>
                  <a:lnTo>
                    <a:pt x="36" y="342"/>
                  </a:lnTo>
                  <a:lnTo>
                    <a:pt x="40" y="340"/>
                  </a:lnTo>
                  <a:lnTo>
                    <a:pt x="46" y="340"/>
                  </a:lnTo>
                  <a:lnTo>
                    <a:pt x="34" y="340"/>
                  </a:lnTo>
                  <a:lnTo>
                    <a:pt x="34" y="340"/>
                  </a:lnTo>
                  <a:lnTo>
                    <a:pt x="72" y="292"/>
                  </a:lnTo>
                  <a:lnTo>
                    <a:pt x="92" y="268"/>
                  </a:lnTo>
                  <a:lnTo>
                    <a:pt x="116" y="244"/>
                  </a:lnTo>
                  <a:lnTo>
                    <a:pt x="140" y="222"/>
                  </a:lnTo>
                  <a:lnTo>
                    <a:pt x="166" y="202"/>
                  </a:lnTo>
                  <a:lnTo>
                    <a:pt x="194" y="186"/>
                  </a:lnTo>
                  <a:lnTo>
                    <a:pt x="222" y="174"/>
                  </a:lnTo>
                  <a:lnTo>
                    <a:pt x="222" y="174"/>
                  </a:lnTo>
                  <a:lnTo>
                    <a:pt x="254" y="162"/>
                  </a:lnTo>
                  <a:lnTo>
                    <a:pt x="282" y="146"/>
                  </a:lnTo>
                  <a:lnTo>
                    <a:pt x="302" y="132"/>
                  </a:lnTo>
                  <a:lnTo>
                    <a:pt x="316" y="118"/>
                  </a:lnTo>
                  <a:lnTo>
                    <a:pt x="328" y="104"/>
                  </a:lnTo>
                  <a:lnTo>
                    <a:pt x="334" y="94"/>
                  </a:lnTo>
                  <a:lnTo>
                    <a:pt x="338" y="82"/>
                  </a:lnTo>
                  <a:lnTo>
                    <a:pt x="338" y="82"/>
                  </a:lnTo>
                  <a:lnTo>
                    <a:pt x="346" y="92"/>
                  </a:lnTo>
                  <a:lnTo>
                    <a:pt x="366" y="116"/>
                  </a:lnTo>
                  <a:lnTo>
                    <a:pt x="402" y="152"/>
                  </a:lnTo>
                  <a:lnTo>
                    <a:pt x="424" y="172"/>
                  </a:lnTo>
                  <a:lnTo>
                    <a:pt x="450" y="194"/>
                  </a:lnTo>
                  <a:lnTo>
                    <a:pt x="478" y="214"/>
                  </a:lnTo>
                  <a:lnTo>
                    <a:pt x="508" y="236"/>
                  </a:lnTo>
                  <a:lnTo>
                    <a:pt x="542" y="254"/>
                  </a:lnTo>
                  <a:lnTo>
                    <a:pt x="580" y="274"/>
                  </a:lnTo>
                  <a:lnTo>
                    <a:pt x="618" y="290"/>
                  </a:lnTo>
                  <a:lnTo>
                    <a:pt x="660" y="302"/>
                  </a:lnTo>
                  <a:lnTo>
                    <a:pt x="706" y="314"/>
                  </a:lnTo>
                  <a:lnTo>
                    <a:pt x="752" y="320"/>
                  </a:lnTo>
                  <a:lnTo>
                    <a:pt x="758" y="320"/>
                  </a:lnTo>
                  <a:lnTo>
                    <a:pt x="758" y="320"/>
                  </a:lnTo>
                  <a:lnTo>
                    <a:pt x="758" y="320"/>
                  </a:lnTo>
                  <a:lnTo>
                    <a:pt x="784" y="320"/>
                  </a:lnTo>
                  <a:lnTo>
                    <a:pt x="784" y="320"/>
                  </a:lnTo>
                  <a:lnTo>
                    <a:pt x="784" y="320"/>
                  </a:lnTo>
                  <a:lnTo>
                    <a:pt x="784" y="320"/>
                  </a:lnTo>
                  <a:lnTo>
                    <a:pt x="784" y="320"/>
                  </a:lnTo>
                  <a:lnTo>
                    <a:pt x="782" y="302"/>
                  </a:lnTo>
                  <a:lnTo>
                    <a:pt x="780" y="278"/>
                  </a:lnTo>
                  <a:lnTo>
                    <a:pt x="776" y="252"/>
                  </a:lnTo>
                  <a:lnTo>
                    <a:pt x="768" y="222"/>
                  </a:lnTo>
                  <a:lnTo>
                    <a:pt x="756" y="190"/>
                  </a:lnTo>
                  <a:lnTo>
                    <a:pt x="740" y="158"/>
                  </a:lnTo>
                  <a:lnTo>
                    <a:pt x="732" y="142"/>
                  </a:lnTo>
                  <a:lnTo>
                    <a:pt x="720" y="126"/>
                  </a:lnTo>
                  <a:lnTo>
                    <a:pt x="708" y="112"/>
                  </a:lnTo>
                  <a:lnTo>
                    <a:pt x="694" y="98"/>
                  </a:lnTo>
                  <a:lnTo>
                    <a:pt x="694" y="98"/>
                  </a:lnTo>
                  <a:lnTo>
                    <a:pt x="668" y="74"/>
                  </a:lnTo>
                  <a:lnTo>
                    <a:pt x="642" y="54"/>
                  </a:lnTo>
                  <a:lnTo>
                    <a:pt x="612" y="38"/>
                  </a:lnTo>
                  <a:lnTo>
                    <a:pt x="578" y="24"/>
                  </a:lnTo>
                  <a:lnTo>
                    <a:pt x="542" y="14"/>
                  </a:lnTo>
                  <a:lnTo>
                    <a:pt x="504" y="6"/>
                  </a:lnTo>
                  <a:lnTo>
                    <a:pt x="462" y="2"/>
                  </a:lnTo>
                  <a:lnTo>
                    <a:pt x="418" y="0"/>
                  </a:lnTo>
                  <a:lnTo>
                    <a:pt x="418" y="0"/>
                  </a:lnTo>
                  <a:lnTo>
                    <a:pt x="360" y="0"/>
                  </a:lnTo>
                  <a:lnTo>
                    <a:pt x="360" y="0"/>
                  </a:lnTo>
                  <a:lnTo>
                    <a:pt x="334" y="2"/>
                  </a:lnTo>
                  <a:lnTo>
                    <a:pt x="302" y="6"/>
                  </a:lnTo>
                  <a:lnTo>
                    <a:pt x="264" y="16"/>
                  </a:lnTo>
                  <a:lnTo>
                    <a:pt x="244" y="22"/>
                  </a:lnTo>
                  <a:lnTo>
                    <a:pt x="222" y="30"/>
                  </a:lnTo>
                  <a:lnTo>
                    <a:pt x="200" y="40"/>
                  </a:lnTo>
                  <a:lnTo>
                    <a:pt x="176" y="50"/>
                  </a:lnTo>
                  <a:lnTo>
                    <a:pt x="154" y="64"/>
                  </a:lnTo>
                  <a:lnTo>
                    <a:pt x="130" y="80"/>
                  </a:lnTo>
                  <a:lnTo>
                    <a:pt x="110" y="100"/>
                  </a:lnTo>
                  <a:lnTo>
                    <a:pt x="88" y="120"/>
                  </a:lnTo>
                  <a:lnTo>
                    <a:pt x="88" y="120"/>
                  </a:lnTo>
                  <a:lnTo>
                    <a:pt x="76" y="132"/>
                  </a:lnTo>
                  <a:lnTo>
                    <a:pt x="66" y="146"/>
                  </a:lnTo>
                  <a:lnTo>
                    <a:pt x="46" y="174"/>
                  </a:lnTo>
                  <a:lnTo>
                    <a:pt x="30" y="204"/>
                  </a:lnTo>
                  <a:lnTo>
                    <a:pt x="18" y="238"/>
                  </a:lnTo>
                  <a:lnTo>
                    <a:pt x="10" y="274"/>
                  </a:lnTo>
                  <a:lnTo>
                    <a:pt x="4" y="312"/>
                  </a:lnTo>
                  <a:lnTo>
                    <a:pt x="0" y="352"/>
                  </a:lnTo>
                  <a:lnTo>
                    <a:pt x="0" y="392"/>
                  </a:lnTo>
                  <a:lnTo>
                    <a:pt x="0" y="392"/>
                  </a:lnTo>
                  <a:lnTo>
                    <a:pt x="34" y="35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 name="组合 42"/>
          <p:cNvGrpSpPr/>
          <p:nvPr/>
        </p:nvGrpSpPr>
        <p:grpSpPr>
          <a:xfrm>
            <a:off x="6372200" y="1628800"/>
            <a:ext cx="1341462" cy="1629129"/>
            <a:chOff x="7754938" y="1917700"/>
            <a:chExt cx="2409825" cy="3600450"/>
          </a:xfrm>
        </p:grpSpPr>
        <p:sp>
          <p:nvSpPr>
            <p:cNvPr id="37" name="Freeform 33"/>
            <p:cNvSpPr>
              <a:spLocks/>
            </p:cNvSpPr>
            <p:nvPr/>
          </p:nvSpPr>
          <p:spPr bwMode="auto">
            <a:xfrm>
              <a:off x="7754938" y="4219575"/>
              <a:ext cx="244475" cy="1206500"/>
            </a:xfrm>
            <a:custGeom>
              <a:avLst/>
              <a:gdLst>
                <a:gd name="T0" fmla="*/ 130 w 154"/>
                <a:gd name="T1" fmla="*/ 720 h 760"/>
                <a:gd name="T2" fmla="*/ 140 w 154"/>
                <a:gd name="T3" fmla="*/ 704 h 760"/>
                <a:gd name="T4" fmla="*/ 140 w 154"/>
                <a:gd name="T5" fmla="*/ 704 h 760"/>
                <a:gd name="T6" fmla="*/ 134 w 154"/>
                <a:gd name="T7" fmla="*/ 698 h 760"/>
                <a:gd name="T8" fmla="*/ 132 w 154"/>
                <a:gd name="T9" fmla="*/ 690 h 760"/>
                <a:gd name="T10" fmla="*/ 130 w 154"/>
                <a:gd name="T11" fmla="*/ 678 h 760"/>
                <a:gd name="T12" fmla="*/ 130 w 154"/>
                <a:gd name="T13" fmla="*/ 666 h 760"/>
                <a:gd name="T14" fmla="*/ 130 w 154"/>
                <a:gd name="T15" fmla="*/ 666 h 760"/>
                <a:gd name="T16" fmla="*/ 132 w 154"/>
                <a:gd name="T17" fmla="*/ 658 h 760"/>
                <a:gd name="T18" fmla="*/ 138 w 154"/>
                <a:gd name="T19" fmla="*/ 648 h 760"/>
                <a:gd name="T20" fmla="*/ 144 w 154"/>
                <a:gd name="T21" fmla="*/ 634 h 760"/>
                <a:gd name="T22" fmla="*/ 154 w 154"/>
                <a:gd name="T23" fmla="*/ 616 h 760"/>
                <a:gd name="T24" fmla="*/ 154 w 154"/>
                <a:gd name="T25" fmla="*/ 616 h 760"/>
                <a:gd name="T26" fmla="*/ 144 w 154"/>
                <a:gd name="T27" fmla="*/ 606 h 760"/>
                <a:gd name="T28" fmla="*/ 138 w 154"/>
                <a:gd name="T29" fmla="*/ 596 h 760"/>
                <a:gd name="T30" fmla="*/ 132 w 154"/>
                <a:gd name="T31" fmla="*/ 580 h 760"/>
                <a:gd name="T32" fmla="*/ 130 w 154"/>
                <a:gd name="T33" fmla="*/ 562 h 760"/>
                <a:gd name="T34" fmla="*/ 130 w 154"/>
                <a:gd name="T35" fmla="*/ 0 h 760"/>
                <a:gd name="T36" fmla="*/ 130 w 154"/>
                <a:gd name="T37" fmla="*/ 0 h 760"/>
                <a:gd name="T38" fmla="*/ 116 w 154"/>
                <a:gd name="T39" fmla="*/ 12 h 760"/>
                <a:gd name="T40" fmla="*/ 102 w 154"/>
                <a:gd name="T41" fmla="*/ 28 h 760"/>
                <a:gd name="T42" fmla="*/ 90 w 154"/>
                <a:gd name="T43" fmla="*/ 44 h 760"/>
                <a:gd name="T44" fmla="*/ 78 w 154"/>
                <a:gd name="T45" fmla="*/ 62 h 760"/>
                <a:gd name="T46" fmla="*/ 66 w 154"/>
                <a:gd name="T47" fmla="*/ 80 h 760"/>
                <a:gd name="T48" fmla="*/ 56 w 154"/>
                <a:gd name="T49" fmla="*/ 100 h 760"/>
                <a:gd name="T50" fmla="*/ 36 w 154"/>
                <a:gd name="T51" fmla="*/ 142 h 760"/>
                <a:gd name="T52" fmla="*/ 22 w 154"/>
                <a:gd name="T53" fmla="*/ 188 h 760"/>
                <a:gd name="T54" fmla="*/ 10 w 154"/>
                <a:gd name="T55" fmla="*/ 238 h 760"/>
                <a:gd name="T56" fmla="*/ 4 w 154"/>
                <a:gd name="T57" fmla="*/ 288 h 760"/>
                <a:gd name="T58" fmla="*/ 0 w 154"/>
                <a:gd name="T59" fmla="*/ 340 h 760"/>
                <a:gd name="T60" fmla="*/ 0 w 154"/>
                <a:gd name="T61" fmla="*/ 606 h 760"/>
                <a:gd name="T62" fmla="*/ 0 w 154"/>
                <a:gd name="T63" fmla="*/ 606 h 760"/>
                <a:gd name="T64" fmla="*/ 2 w 154"/>
                <a:gd name="T65" fmla="*/ 620 h 760"/>
                <a:gd name="T66" fmla="*/ 4 w 154"/>
                <a:gd name="T67" fmla="*/ 634 h 760"/>
                <a:gd name="T68" fmla="*/ 6 w 154"/>
                <a:gd name="T69" fmla="*/ 646 h 760"/>
                <a:gd name="T70" fmla="*/ 10 w 154"/>
                <a:gd name="T71" fmla="*/ 658 h 760"/>
                <a:gd name="T72" fmla="*/ 16 w 154"/>
                <a:gd name="T73" fmla="*/ 670 h 760"/>
                <a:gd name="T74" fmla="*/ 22 w 154"/>
                <a:gd name="T75" fmla="*/ 680 h 760"/>
                <a:gd name="T76" fmla="*/ 36 w 154"/>
                <a:gd name="T77" fmla="*/ 700 h 760"/>
                <a:gd name="T78" fmla="*/ 56 w 154"/>
                <a:gd name="T79" fmla="*/ 718 h 760"/>
                <a:gd name="T80" fmla="*/ 78 w 154"/>
                <a:gd name="T81" fmla="*/ 732 h 760"/>
                <a:gd name="T82" fmla="*/ 102 w 154"/>
                <a:gd name="T83" fmla="*/ 746 h 760"/>
                <a:gd name="T84" fmla="*/ 130 w 154"/>
                <a:gd name="T85" fmla="*/ 760 h 760"/>
                <a:gd name="T86" fmla="*/ 130 w 154"/>
                <a:gd name="T87" fmla="*/ 760 h 760"/>
                <a:gd name="T88" fmla="*/ 130 w 154"/>
                <a:gd name="T89" fmla="*/ 748 h 760"/>
                <a:gd name="T90" fmla="*/ 130 w 154"/>
                <a:gd name="T91" fmla="*/ 748 h 760"/>
                <a:gd name="T92" fmla="*/ 130 w 154"/>
                <a:gd name="T93" fmla="*/ 720 h 760"/>
                <a:gd name="T94" fmla="*/ 130 w 154"/>
                <a:gd name="T95" fmla="*/ 720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4" h="760">
                  <a:moveTo>
                    <a:pt x="130" y="720"/>
                  </a:moveTo>
                  <a:lnTo>
                    <a:pt x="140" y="704"/>
                  </a:lnTo>
                  <a:lnTo>
                    <a:pt x="140" y="704"/>
                  </a:lnTo>
                  <a:lnTo>
                    <a:pt x="134" y="698"/>
                  </a:lnTo>
                  <a:lnTo>
                    <a:pt x="132" y="690"/>
                  </a:lnTo>
                  <a:lnTo>
                    <a:pt x="130" y="678"/>
                  </a:lnTo>
                  <a:lnTo>
                    <a:pt x="130" y="666"/>
                  </a:lnTo>
                  <a:lnTo>
                    <a:pt x="130" y="666"/>
                  </a:lnTo>
                  <a:lnTo>
                    <a:pt x="132" y="658"/>
                  </a:lnTo>
                  <a:lnTo>
                    <a:pt x="138" y="648"/>
                  </a:lnTo>
                  <a:lnTo>
                    <a:pt x="144" y="634"/>
                  </a:lnTo>
                  <a:lnTo>
                    <a:pt x="154" y="616"/>
                  </a:lnTo>
                  <a:lnTo>
                    <a:pt x="154" y="616"/>
                  </a:lnTo>
                  <a:lnTo>
                    <a:pt x="144" y="606"/>
                  </a:lnTo>
                  <a:lnTo>
                    <a:pt x="138" y="596"/>
                  </a:lnTo>
                  <a:lnTo>
                    <a:pt x="132" y="580"/>
                  </a:lnTo>
                  <a:lnTo>
                    <a:pt x="130" y="562"/>
                  </a:lnTo>
                  <a:lnTo>
                    <a:pt x="130" y="0"/>
                  </a:lnTo>
                  <a:lnTo>
                    <a:pt x="130" y="0"/>
                  </a:lnTo>
                  <a:lnTo>
                    <a:pt x="116" y="12"/>
                  </a:lnTo>
                  <a:lnTo>
                    <a:pt x="102" y="28"/>
                  </a:lnTo>
                  <a:lnTo>
                    <a:pt x="90" y="44"/>
                  </a:lnTo>
                  <a:lnTo>
                    <a:pt x="78" y="62"/>
                  </a:lnTo>
                  <a:lnTo>
                    <a:pt x="66" y="80"/>
                  </a:lnTo>
                  <a:lnTo>
                    <a:pt x="56" y="100"/>
                  </a:lnTo>
                  <a:lnTo>
                    <a:pt x="36" y="142"/>
                  </a:lnTo>
                  <a:lnTo>
                    <a:pt x="22" y="188"/>
                  </a:lnTo>
                  <a:lnTo>
                    <a:pt x="10" y="238"/>
                  </a:lnTo>
                  <a:lnTo>
                    <a:pt x="4" y="288"/>
                  </a:lnTo>
                  <a:lnTo>
                    <a:pt x="0" y="340"/>
                  </a:lnTo>
                  <a:lnTo>
                    <a:pt x="0" y="606"/>
                  </a:lnTo>
                  <a:lnTo>
                    <a:pt x="0" y="606"/>
                  </a:lnTo>
                  <a:lnTo>
                    <a:pt x="2" y="620"/>
                  </a:lnTo>
                  <a:lnTo>
                    <a:pt x="4" y="634"/>
                  </a:lnTo>
                  <a:lnTo>
                    <a:pt x="6" y="646"/>
                  </a:lnTo>
                  <a:lnTo>
                    <a:pt x="10" y="658"/>
                  </a:lnTo>
                  <a:lnTo>
                    <a:pt x="16" y="670"/>
                  </a:lnTo>
                  <a:lnTo>
                    <a:pt x="22" y="680"/>
                  </a:lnTo>
                  <a:lnTo>
                    <a:pt x="36" y="700"/>
                  </a:lnTo>
                  <a:lnTo>
                    <a:pt x="56" y="718"/>
                  </a:lnTo>
                  <a:lnTo>
                    <a:pt x="78" y="732"/>
                  </a:lnTo>
                  <a:lnTo>
                    <a:pt x="102" y="746"/>
                  </a:lnTo>
                  <a:lnTo>
                    <a:pt x="130" y="760"/>
                  </a:lnTo>
                  <a:lnTo>
                    <a:pt x="130" y="760"/>
                  </a:lnTo>
                  <a:lnTo>
                    <a:pt x="130" y="748"/>
                  </a:lnTo>
                  <a:lnTo>
                    <a:pt x="130" y="748"/>
                  </a:lnTo>
                  <a:lnTo>
                    <a:pt x="130" y="720"/>
                  </a:lnTo>
                  <a:lnTo>
                    <a:pt x="130" y="720"/>
                  </a:lnTo>
                  <a:close/>
                </a:path>
              </a:pathLst>
            </a:custGeom>
            <a:solidFill>
              <a:srgbClr val="A6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34"/>
            <p:cNvSpPr>
              <a:spLocks/>
            </p:cNvSpPr>
            <p:nvPr/>
          </p:nvSpPr>
          <p:spPr bwMode="auto">
            <a:xfrm>
              <a:off x="9913938" y="4219575"/>
              <a:ext cx="250825" cy="1206500"/>
            </a:xfrm>
            <a:custGeom>
              <a:avLst/>
              <a:gdLst>
                <a:gd name="T0" fmla="*/ 34 w 158"/>
                <a:gd name="T1" fmla="*/ 0 h 760"/>
                <a:gd name="T2" fmla="*/ 34 w 158"/>
                <a:gd name="T3" fmla="*/ 562 h 760"/>
                <a:gd name="T4" fmla="*/ 34 w 158"/>
                <a:gd name="T5" fmla="*/ 562 h 760"/>
                <a:gd name="T6" fmla="*/ 32 w 158"/>
                <a:gd name="T7" fmla="*/ 580 h 760"/>
                <a:gd name="T8" fmla="*/ 28 w 158"/>
                <a:gd name="T9" fmla="*/ 588 h 760"/>
                <a:gd name="T10" fmla="*/ 26 w 158"/>
                <a:gd name="T11" fmla="*/ 596 h 760"/>
                <a:gd name="T12" fmla="*/ 20 w 158"/>
                <a:gd name="T13" fmla="*/ 602 h 760"/>
                <a:gd name="T14" fmla="*/ 16 w 158"/>
                <a:gd name="T15" fmla="*/ 606 h 760"/>
                <a:gd name="T16" fmla="*/ 8 w 158"/>
                <a:gd name="T17" fmla="*/ 612 h 760"/>
                <a:gd name="T18" fmla="*/ 0 w 158"/>
                <a:gd name="T19" fmla="*/ 616 h 760"/>
                <a:gd name="T20" fmla="*/ 0 w 158"/>
                <a:gd name="T21" fmla="*/ 616 h 760"/>
                <a:gd name="T22" fmla="*/ 26 w 158"/>
                <a:gd name="T23" fmla="*/ 648 h 760"/>
                <a:gd name="T24" fmla="*/ 32 w 158"/>
                <a:gd name="T25" fmla="*/ 658 h 760"/>
                <a:gd name="T26" fmla="*/ 34 w 158"/>
                <a:gd name="T27" fmla="*/ 666 h 760"/>
                <a:gd name="T28" fmla="*/ 34 w 158"/>
                <a:gd name="T29" fmla="*/ 666 h 760"/>
                <a:gd name="T30" fmla="*/ 32 w 158"/>
                <a:gd name="T31" fmla="*/ 678 h 760"/>
                <a:gd name="T32" fmla="*/ 28 w 158"/>
                <a:gd name="T33" fmla="*/ 690 h 760"/>
                <a:gd name="T34" fmla="*/ 26 w 158"/>
                <a:gd name="T35" fmla="*/ 698 h 760"/>
                <a:gd name="T36" fmla="*/ 24 w 158"/>
                <a:gd name="T37" fmla="*/ 704 h 760"/>
                <a:gd name="T38" fmla="*/ 24 w 158"/>
                <a:gd name="T39" fmla="*/ 720 h 760"/>
                <a:gd name="T40" fmla="*/ 24 w 158"/>
                <a:gd name="T41" fmla="*/ 720 h 760"/>
                <a:gd name="T42" fmla="*/ 30 w 158"/>
                <a:gd name="T43" fmla="*/ 726 h 760"/>
                <a:gd name="T44" fmla="*/ 32 w 158"/>
                <a:gd name="T45" fmla="*/ 734 h 760"/>
                <a:gd name="T46" fmla="*/ 34 w 158"/>
                <a:gd name="T47" fmla="*/ 740 h 760"/>
                <a:gd name="T48" fmla="*/ 34 w 158"/>
                <a:gd name="T49" fmla="*/ 748 h 760"/>
                <a:gd name="T50" fmla="*/ 34 w 158"/>
                <a:gd name="T51" fmla="*/ 748 h 760"/>
                <a:gd name="T52" fmla="*/ 34 w 158"/>
                <a:gd name="T53" fmla="*/ 760 h 760"/>
                <a:gd name="T54" fmla="*/ 34 w 158"/>
                <a:gd name="T55" fmla="*/ 760 h 760"/>
                <a:gd name="T56" fmla="*/ 62 w 158"/>
                <a:gd name="T57" fmla="*/ 746 h 760"/>
                <a:gd name="T58" fmla="*/ 86 w 158"/>
                <a:gd name="T59" fmla="*/ 732 h 760"/>
                <a:gd name="T60" fmla="*/ 108 w 158"/>
                <a:gd name="T61" fmla="*/ 718 h 760"/>
                <a:gd name="T62" fmla="*/ 124 w 158"/>
                <a:gd name="T63" fmla="*/ 700 h 760"/>
                <a:gd name="T64" fmla="*/ 138 w 158"/>
                <a:gd name="T65" fmla="*/ 680 h 760"/>
                <a:gd name="T66" fmla="*/ 148 w 158"/>
                <a:gd name="T67" fmla="*/ 658 h 760"/>
                <a:gd name="T68" fmla="*/ 156 w 158"/>
                <a:gd name="T69" fmla="*/ 634 h 760"/>
                <a:gd name="T70" fmla="*/ 158 w 158"/>
                <a:gd name="T71" fmla="*/ 606 h 760"/>
                <a:gd name="T72" fmla="*/ 158 w 158"/>
                <a:gd name="T73" fmla="*/ 340 h 760"/>
                <a:gd name="T74" fmla="*/ 158 w 158"/>
                <a:gd name="T75" fmla="*/ 340 h 760"/>
                <a:gd name="T76" fmla="*/ 156 w 158"/>
                <a:gd name="T77" fmla="*/ 288 h 760"/>
                <a:gd name="T78" fmla="*/ 148 w 158"/>
                <a:gd name="T79" fmla="*/ 238 h 760"/>
                <a:gd name="T80" fmla="*/ 138 w 158"/>
                <a:gd name="T81" fmla="*/ 188 h 760"/>
                <a:gd name="T82" fmla="*/ 124 w 158"/>
                <a:gd name="T83" fmla="*/ 142 h 760"/>
                <a:gd name="T84" fmla="*/ 108 w 158"/>
                <a:gd name="T85" fmla="*/ 100 h 760"/>
                <a:gd name="T86" fmla="*/ 96 w 158"/>
                <a:gd name="T87" fmla="*/ 80 h 760"/>
                <a:gd name="T88" fmla="*/ 86 w 158"/>
                <a:gd name="T89" fmla="*/ 62 h 760"/>
                <a:gd name="T90" fmla="*/ 74 w 158"/>
                <a:gd name="T91" fmla="*/ 44 h 760"/>
                <a:gd name="T92" fmla="*/ 62 w 158"/>
                <a:gd name="T93" fmla="*/ 28 h 760"/>
                <a:gd name="T94" fmla="*/ 48 w 158"/>
                <a:gd name="T95" fmla="*/ 12 h 760"/>
                <a:gd name="T96" fmla="*/ 34 w 158"/>
                <a:gd name="T97" fmla="*/ 0 h 760"/>
                <a:gd name="T98" fmla="*/ 34 w 158"/>
                <a:gd name="T99" fmla="*/ 0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8" h="760">
                  <a:moveTo>
                    <a:pt x="34" y="0"/>
                  </a:moveTo>
                  <a:lnTo>
                    <a:pt x="34" y="562"/>
                  </a:lnTo>
                  <a:lnTo>
                    <a:pt x="34" y="562"/>
                  </a:lnTo>
                  <a:lnTo>
                    <a:pt x="32" y="580"/>
                  </a:lnTo>
                  <a:lnTo>
                    <a:pt x="28" y="588"/>
                  </a:lnTo>
                  <a:lnTo>
                    <a:pt x="26" y="596"/>
                  </a:lnTo>
                  <a:lnTo>
                    <a:pt x="20" y="602"/>
                  </a:lnTo>
                  <a:lnTo>
                    <a:pt x="16" y="606"/>
                  </a:lnTo>
                  <a:lnTo>
                    <a:pt x="8" y="612"/>
                  </a:lnTo>
                  <a:lnTo>
                    <a:pt x="0" y="616"/>
                  </a:lnTo>
                  <a:lnTo>
                    <a:pt x="0" y="616"/>
                  </a:lnTo>
                  <a:lnTo>
                    <a:pt x="26" y="648"/>
                  </a:lnTo>
                  <a:lnTo>
                    <a:pt x="32" y="658"/>
                  </a:lnTo>
                  <a:lnTo>
                    <a:pt x="34" y="666"/>
                  </a:lnTo>
                  <a:lnTo>
                    <a:pt x="34" y="666"/>
                  </a:lnTo>
                  <a:lnTo>
                    <a:pt x="32" y="678"/>
                  </a:lnTo>
                  <a:lnTo>
                    <a:pt x="28" y="690"/>
                  </a:lnTo>
                  <a:lnTo>
                    <a:pt x="26" y="698"/>
                  </a:lnTo>
                  <a:lnTo>
                    <a:pt x="24" y="704"/>
                  </a:lnTo>
                  <a:lnTo>
                    <a:pt x="24" y="720"/>
                  </a:lnTo>
                  <a:lnTo>
                    <a:pt x="24" y="720"/>
                  </a:lnTo>
                  <a:lnTo>
                    <a:pt x="30" y="726"/>
                  </a:lnTo>
                  <a:lnTo>
                    <a:pt x="32" y="734"/>
                  </a:lnTo>
                  <a:lnTo>
                    <a:pt x="34" y="740"/>
                  </a:lnTo>
                  <a:lnTo>
                    <a:pt x="34" y="748"/>
                  </a:lnTo>
                  <a:lnTo>
                    <a:pt x="34" y="748"/>
                  </a:lnTo>
                  <a:lnTo>
                    <a:pt x="34" y="760"/>
                  </a:lnTo>
                  <a:lnTo>
                    <a:pt x="34" y="760"/>
                  </a:lnTo>
                  <a:lnTo>
                    <a:pt x="62" y="746"/>
                  </a:lnTo>
                  <a:lnTo>
                    <a:pt x="86" y="732"/>
                  </a:lnTo>
                  <a:lnTo>
                    <a:pt x="108" y="718"/>
                  </a:lnTo>
                  <a:lnTo>
                    <a:pt x="124" y="700"/>
                  </a:lnTo>
                  <a:lnTo>
                    <a:pt x="138" y="680"/>
                  </a:lnTo>
                  <a:lnTo>
                    <a:pt x="148" y="658"/>
                  </a:lnTo>
                  <a:lnTo>
                    <a:pt x="156" y="634"/>
                  </a:lnTo>
                  <a:lnTo>
                    <a:pt x="158" y="606"/>
                  </a:lnTo>
                  <a:lnTo>
                    <a:pt x="158" y="340"/>
                  </a:lnTo>
                  <a:lnTo>
                    <a:pt x="158" y="340"/>
                  </a:lnTo>
                  <a:lnTo>
                    <a:pt x="156" y="288"/>
                  </a:lnTo>
                  <a:lnTo>
                    <a:pt x="148" y="238"/>
                  </a:lnTo>
                  <a:lnTo>
                    <a:pt x="138" y="188"/>
                  </a:lnTo>
                  <a:lnTo>
                    <a:pt x="124" y="142"/>
                  </a:lnTo>
                  <a:lnTo>
                    <a:pt x="108" y="100"/>
                  </a:lnTo>
                  <a:lnTo>
                    <a:pt x="96" y="80"/>
                  </a:lnTo>
                  <a:lnTo>
                    <a:pt x="86" y="62"/>
                  </a:lnTo>
                  <a:lnTo>
                    <a:pt x="74" y="44"/>
                  </a:lnTo>
                  <a:lnTo>
                    <a:pt x="62" y="28"/>
                  </a:lnTo>
                  <a:lnTo>
                    <a:pt x="48" y="12"/>
                  </a:lnTo>
                  <a:lnTo>
                    <a:pt x="34" y="0"/>
                  </a:lnTo>
                  <a:lnTo>
                    <a:pt x="34" y="0"/>
                  </a:lnTo>
                  <a:close/>
                </a:path>
              </a:pathLst>
            </a:custGeom>
            <a:solidFill>
              <a:srgbClr val="A6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35"/>
            <p:cNvSpPr>
              <a:spLocks/>
            </p:cNvSpPr>
            <p:nvPr/>
          </p:nvSpPr>
          <p:spPr bwMode="auto">
            <a:xfrm>
              <a:off x="8475663" y="3638550"/>
              <a:ext cx="968375" cy="355600"/>
            </a:xfrm>
            <a:custGeom>
              <a:avLst/>
              <a:gdLst>
                <a:gd name="T0" fmla="*/ 530 w 610"/>
                <a:gd name="T1" fmla="*/ 60 h 224"/>
                <a:gd name="T2" fmla="*/ 530 w 610"/>
                <a:gd name="T3" fmla="*/ 60 h 224"/>
                <a:gd name="T4" fmla="*/ 530 w 610"/>
                <a:gd name="T5" fmla="*/ 28 h 224"/>
                <a:gd name="T6" fmla="*/ 528 w 610"/>
                <a:gd name="T7" fmla="*/ 14 h 224"/>
                <a:gd name="T8" fmla="*/ 526 w 610"/>
                <a:gd name="T9" fmla="*/ 0 h 224"/>
                <a:gd name="T10" fmla="*/ 526 w 610"/>
                <a:gd name="T11" fmla="*/ 0 h 224"/>
                <a:gd name="T12" fmla="*/ 500 w 610"/>
                <a:gd name="T13" fmla="*/ 20 h 224"/>
                <a:gd name="T14" fmla="*/ 474 w 610"/>
                <a:gd name="T15" fmla="*/ 38 h 224"/>
                <a:gd name="T16" fmla="*/ 448 w 610"/>
                <a:gd name="T17" fmla="*/ 54 h 224"/>
                <a:gd name="T18" fmla="*/ 420 w 610"/>
                <a:gd name="T19" fmla="*/ 66 h 224"/>
                <a:gd name="T20" fmla="*/ 394 w 610"/>
                <a:gd name="T21" fmla="*/ 76 h 224"/>
                <a:gd name="T22" fmla="*/ 364 w 610"/>
                <a:gd name="T23" fmla="*/ 82 h 224"/>
                <a:gd name="T24" fmla="*/ 334 w 610"/>
                <a:gd name="T25" fmla="*/ 86 h 224"/>
                <a:gd name="T26" fmla="*/ 304 w 610"/>
                <a:gd name="T27" fmla="*/ 86 h 224"/>
                <a:gd name="T28" fmla="*/ 304 w 610"/>
                <a:gd name="T29" fmla="*/ 86 h 224"/>
                <a:gd name="T30" fmla="*/ 274 w 610"/>
                <a:gd name="T31" fmla="*/ 86 h 224"/>
                <a:gd name="T32" fmla="*/ 244 w 610"/>
                <a:gd name="T33" fmla="*/ 82 h 224"/>
                <a:gd name="T34" fmla="*/ 216 w 610"/>
                <a:gd name="T35" fmla="*/ 76 h 224"/>
                <a:gd name="T36" fmla="*/ 190 w 610"/>
                <a:gd name="T37" fmla="*/ 66 h 224"/>
                <a:gd name="T38" fmla="*/ 164 w 610"/>
                <a:gd name="T39" fmla="*/ 54 h 224"/>
                <a:gd name="T40" fmla="*/ 138 w 610"/>
                <a:gd name="T41" fmla="*/ 38 h 224"/>
                <a:gd name="T42" fmla="*/ 116 w 610"/>
                <a:gd name="T43" fmla="*/ 20 h 224"/>
                <a:gd name="T44" fmla="*/ 94 w 610"/>
                <a:gd name="T45" fmla="*/ 0 h 224"/>
                <a:gd name="T46" fmla="*/ 94 w 610"/>
                <a:gd name="T47" fmla="*/ 0 h 224"/>
                <a:gd name="T48" fmla="*/ 90 w 610"/>
                <a:gd name="T49" fmla="*/ 6 h 224"/>
                <a:gd name="T50" fmla="*/ 86 w 610"/>
                <a:gd name="T51" fmla="*/ 14 h 224"/>
                <a:gd name="T52" fmla="*/ 82 w 610"/>
                <a:gd name="T53" fmla="*/ 28 h 224"/>
                <a:gd name="T54" fmla="*/ 80 w 610"/>
                <a:gd name="T55" fmla="*/ 44 h 224"/>
                <a:gd name="T56" fmla="*/ 80 w 610"/>
                <a:gd name="T57" fmla="*/ 60 h 224"/>
                <a:gd name="T58" fmla="*/ 80 w 610"/>
                <a:gd name="T59" fmla="*/ 60 h 224"/>
                <a:gd name="T60" fmla="*/ 78 w 610"/>
                <a:gd name="T61" fmla="*/ 84 h 224"/>
                <a:gd name="T62" fmla="*/ 74 w 610"/>
                <a:gd name="T63" fmla="*/ 108 h 224"/>
                <a:gd name="T64" fmla="*/ 68 w 610"/>
                <a:gd name="T65" fmla="*/ 130 h 224"/>
                <a:gd name="T66" fmla="*/ 60 w 610"/>
                <a:gd name="T67" fmla="*/ 150 h 224"/>
                <a:gd name="T68" fmla="*/ 48 w 610"/>
                <a:gd name="T69" fmla="*/ 172 h 224"/>
                <a:gd name="T70" fmla="*/ 34 w 610"/>
                <a:gd name="T71" fmla="*/ 190 h 224"/>
                <a:gd name="T72" fmla="*/ 18 w 610"/>
                <a:gd name="T73" fmla="*/ 208 h 224"/>
                <a:gd name="T74" fmla="*/ 0 w 610"/>
                <a:gd name="T75" fmla="*/ 224 h 224"/>
                <a:gd name="T76" fmla="*/ 610 w 610"/>
                <a:gd name="T77" fmla="*/ 224 h 224"/>
                <a:gd name="T78" fmla="*/ 610 w 610"/>
                <a:gd name="T79" fmla="*/ 224 h 224"/>
                <a:gd name="T80" fmla="*/ 592 w 610"/>
                <a:gd name="T81" fmla="*/ 208 h 224"/>
                <a:gd name="T82" fmla="*/ 574 w 610"/>
                <a:gd name="T83" fmla="*/ 190 h 224"/>
                <a:gd name="T84" fmla="*/ 562 w 610"/>
                <a:gd name="T85" fmla="*/ 172 h 224"/>
                <a:gd name="T86" fmla="*/ 550 w 610"/>
                <a:gd name="T87" fmla="*/ 150 h 224"/>
                <a:gd name="T88" fmla="*/ 542 w 610"/>
                <a:gd name="T89" fmla="*/ 130 h 224"/>
                <a:gd name="T90" fmla="*/ 536 w 610"/>
                <a:gd name="T91" fmla="*/ 108 h 224"/>
                <a:gd name="T92" fmla="*/ 532 w 610"/>
                <a:gd name="T93" fmla="*/ 84 h 224"/>
                <a:gd name="T94" fmla="*/ 530 w 610"/>
                <a:gd name="T95" fmla="*/ 60 h 224"/>
                <a:gd name="T96" fmla="*/ 530 w 610"/>
                <a:gd name="T97" fmla="*/ 6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10" h="224">
                  <a:moveTo>
                    <a:pt x="530" y="60"/>
                  </a:moveTo>
                  <a:lnTo>
                    <a:pt x="530" y="60"/>
                  </a:lnTo>
                  <a:lnTo>
                    <a:pt x="530" y="28"/>
                  </a:lnTo>
                  <a:lnTo>
                    <a:pt x="528" y="14"/>
                  </a:lnTo>
                  <a:lnTo>
                    <a:pt x="526" y="0"/>
                  </a:lnTo>
                  <a:lnTo>
                    <a:pt x="526" y="0"/>
                  </a:lnTo>
                  <a:lnTo>
                    <a:pt x="500" y="20"/>
                  </a:lnTo>
                  <a:lnTo>
                    <a:pt x="474" y="38"/>
                  </a:lnTo>
                  <a:lnTo>
                    <a:pt x="448" y="54"/>
                  </a:lnTo>
                  <a:lnTo>
                    <a:pt x="420" y="66"/>
                  </a:lnTo>
                  <a:lnTo>
                    <a:pt x="394" y="76"/>
                  </a:lnTo>
                  <a:lnTo>
                    <a:pt x="364" y="82"/>
                  </a:lnTo>
                  <a:lnTo>
                    <a:pt x="334" y="86"/>
                  </a:lnTo>
                  <a:lnTo>
                    <a:pt x="304" y="86"/>
                  </a:lnTo>
                  <a:lnTo>
                    <a:pt x="304" y="86"/>
                  </a:lnTo>
                  <a:lnTo>
                    <a:pt x="274" y="86"/>
                  </a:lnTo>
                  <a:lnTo>
                    <a:pt x="244" y="82"/>
                  </a:lnTo>
                  <a:lnTo>
                    <a:pt x="216" y="76"/>
                  </a:lnTo>
                  <a:lnTo>
                    <a:pt x="190" y="66"/>
                  </a:lnTo>
                  <a:lnTo>
                    <a:pt x="164" y="54"/>
                  </a:lnTo>
                  <a:lnTo>
                    <a:pt x="138" y="38"/>
                  </a:lnTo>
                  <a:lnTo>
                    <a:pt x="116" y="20"/>
                  </a:lnTo>
                  <a:lnTo>
                    <a:pt x="94" y="0"/>
                  </a:lnTo>
                  <a:lnTo>
                    <a:pt x="94" y="0"/>
                  </a:lnTo>
                  <a:lnTo>
                    <a:pt x="90" y="6"/>
                  </a:lnTo>
                  <a:lnTo>
                    <a:pt x="86" y="14"/>
                  </a:lnTo>
                  <a:lnTo>
                    <a:pt x="82" y="28"/>
                  </a:lnTo>
                  <a:lnTo>
                    <a:pt x="80" y="44"/>
                  </a:lnTo>
                  <a:lnTo>
                    <a:pt x="80" y="60"/>
                  </a:lnTo>
                  <a:lnTo>
                    <a:pt x="80" y="60"/>
                  </a:lnTo>
                  <a:lnTo>
                    <a:pt x="78" y="84"/>
                  </a:lnTo>
                  <a:lnTo>
                    <a:pt x="74" y="108"/>
                  </a:lnTo>
                  <a:lnTo>
                    <a:pt x="68" y="130"/>
                  </a:lnTo>
                  <a:lnTo>
                    <a:pt x="60" y="150"/>
                  </a:lnTo>
                  <a:lnTo>
                    <a:pt x="48" y="172"/>
                  </a:lnTo>
                  <a:lnTo>
                    <a:pt x="34" y="190"/>
                  </a:lnTo>
                  <a:lnTo>
                    <a:pt x="18" y="208"/>
                  </a:lnTo>
                  <a:lnTo>
                    <a:pt x="0" y="224"/>
                  </a:lnTo>
                  <a:lnTo>
                    <a:pt x="610" y="224"/>
                  </a:lnTo>
                  <a:lnTo>
                    <a:pt x="610" y="224"/>
                  </a:lnTo>
                  <a:lnTo>
                    <a:pt x="592" y="208"/>
                  </a:lnTo>
                  <a:lnTo>
                    <a:pt x="574" y="190"/>
                  </a:lnTo>
                  <a:lnTo>
                    <a:pt x="562" y="172"/>
                  </a:lnTo>
                  <a:lnTo>
                    <a:pt x="550" y="150"/>
                  </a:lnTo>
                  <a:lnTo>
                    <a:pt x="542" y="130"/>
                  </a:lnTo>
                  <a:lnTo>
                    <a:pt x="536" y="108"/>
                  </a:lnTo>
                  <a:lnTo>
                    <a:pt x="532" y="84"/>
                  </a:lnTo>
                  <a:lnTo>
                    <a:pt x="530" y="60"/>
                  </a:lnTo>
                  <a:lnTo>
                    <a:pt x="530" y="6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36"/>
            <p:cNvSpPr>
              <a:spLocks/>
            </p:cNvSpPr>
            <p:nvPr/>
          </p:nvSpPr>
          <p:spPr bwMode="auto">
            <a:xfrm>
              <a:off x="8243888" y="1917700"/>
              <a:ext cx="1444625" cy="1784350"/>
            </a:xfrm>
            <a:custGeom>
              <a:avLst/>
              <a:gdLst>
                <a:gd name="T0" fmla="*/ 854 w 910"/>
                <a:gd name="T1" fmla="*/ 360 h 1124"/>
                <a:gd name="T2" fmla="*/ 832 w 910"/>
                <a:gd name="T3" fmla="*/ 360 h 1124"/>
                <a:gd name="T4" fmla="*/ 808 w 910"/>
                <a:gd name="T5" fmla="*/ 284 h 1124"/>
                <a:gd name="T6" fmla="*/ 776 w 910"/>
                <a:gd name="T7" fmla="*/ 214 h 1124"/>
                <a:gd name="T8" fmla="*/ 734 w 910"/>
                <a:gd name="T9" fmla="*/ 152 h 1124"/>
                <a:gd name="T10" fmla="*/ 686 w 910"/>
                <a:gd name="T11" fmla="*/ 100 h 1124"/>
                <a:gd name="T12" fmla="*/ 634 w 910"/>
                <a:gd name="T13" fmla="*/ 56 h 1124"/>
                <a:gd name="T14" fmla="*/ 576 w 910"/>
                <a:gd name="T15" fmla="*/ 26 h 1124"/>
                <a:gd name="T16" fmla="*/ 514 w 910"/>
                <a:gd name="T17" fmla="*/ 6 h 1124"/>
                <a:gd name="T18" fmla="*/ 450 w 910"/>
                <a:gd name="T19" fmla="*/ 0 h 1124"/>
                <a:gd name="T20" fmla="*/ 416 w 910"/>
                <a:gd name="T21" fmla="*/ 0 h 1124"/>
                <a:gd name="T22" fmla="*/ 354 w 910"/>
                <a:gd name="T23" fmla="*/ 14 h 1124"/>
                <a:gd name="T24" fmla="*/ 296 w 910"/>
                <a:gd name="T25" fmla="*/ 40 h 1124"/>
                <a:gd name="T26" fmla="*/ 242 w 910"/>
                <a:gd name="T27" fmla="*/ 76 h 1124"/>
                <a:gd name="T28" fmla="*/ 194 w 910"/>
                <a:gd name="T29" fmla="*/ 124 h 1124"/>
                <a:gd name="T30" fmla="*/ 152 w 910"/>
                <a:gd name="T31" fmla="*/ 182 h 1124"/>
                <a:gd name="T32" fmla="*/ 116 w 910"/>
                <a:gd name="T33" fmla="*/ 248 h 1124"/>
                <a:gd name="T34" fmla="*/ 86 w 910"/>
                <a:gd name="T35" fmla="*/ 322 h 1124"/>
                <a:gd name="T36" fmla="*/ 74 w 910"/>
                <a:gd name="T37" fmla="*/ 360 h 1124"/>
                <a:gd name="T38" fmla="*/ 48 w 910"/>
                <a:gd name="T39" fmla="*/ 360 h 1124"/>
                <a:gd name="T40" fmla="*/ 28 w 910"/>
                <a:gd name="T41" fmla="*/ 364 h 1124"/>
                <a:gd name="T42" fmla="*/ 14 w 910"/>
                <a:gd name="T43" fmla="*/ 376 h 1124"/>
                <a:gd name="T44" fmla="*/ 4 w 910"/>
                <a:gd name="T45" fmla="*/ 396 h 1124"/>
                <a:gd name="T46" fmla="*/ 0 w 910"/>
                <a:gd name="T47" fmla="*/ 420 h 1124"/>
                <a:gd name="T48" fmla="*/ 0 w 910"/>
                <a:gd name="T49" fmla="*/ 660 h 1124"/>
                <a:gd name="T50" fmla="*/ 4 w 910"/>
                <a:gd name="T51" fmla="*/ 682 h 1124"/>
                <a:gd name="T52" fmla="*/ 14 w 910"/>
                <a:gd name="T53" fmla="*/ 700 h 1124"/>
                <a:gd name="T54" fmla="*/ 28 w 910"/>
                <a:gd name="T55" fmla="*/ 712 h 1124"/>
                <a:gd name="T56" fmla="*/ 48 w 910"/>
                <a:gd name="T57" fmla="*/ 716 h 1124"/>
                <a:gd name="T58" fmla="*/ 68 w 910"/>
                <a:gd name="T59" fmla="*/ 716 h 1124"/>
                <a:gd name="T60" fmla="*/ 92 w 910"/>
                <a:gd name="T61" fmla="*/ 800 h 1124"/>
                <a:gd name="T62" fmla="*/ 126 w 910"/>
                <a:gd name="T63" fmla="*/ 878 h 1124"/>
                <a:gd name="T64" fmla="*/ 166 w 910"/>
                <a:gd name="T65" fmla="*/ 946 h 1124"/>
                <a:gd name="T66" fmla="*/ 212 w 910"/>
                <a:gd name="T67" fmla="*/ 1006 h 1124"/>
                <a:gd name="T68" fmla="*/ 264 w 910"/>
                <a:gd name="T69" fmla="*/ 1056 h 1124"/>
                <a:gd name="T70" fmla="*/ 322 w 910"/>
                <a:gd name="T71" fmla="*/ 1092 h 1124"/>
                <a:gd name="T72" fmla="*/ 384 w 910"/>
                <a:gd name="T73" fmla="*/ 1116 h 1124"/>
                <a:gd name="T74" fmla="*/ 450 w 910"/>
                <a:gd name="T75" fmla="*/ 1124 h 1124"/>
                <a:gd name="T76" fmla="*/ 484 w 910"/>
                <a:gd name="T77" fmla="*/ 1122 h 1124"/>
                <a:gd name="T78" fmla="*/ 550 w 910"/>
                <a:gd name="T79" fmla="*/ 1106 h 1124"/>
                <a:gd name="T80" fmla="*/ 612 w 910"/>
                <a:gd name="T81" fmla="*/ 1076 h 1124"/>
                <a:gd name="T82" fmla="*/ 670 w 910"/>
                <a:gd name="T83" fmla="*/ 1032 h 1124"/>
                <a:gd name="T84" fmla="*/ 720 w 910"/>
                <a:gd name="T85" fmla="*/ 978 h 1124"/>
                <a:gd name="T86" fmla="*/ 764 w 910"/>
                <a:gd name="T87" fmla="*/ 914 h 1124"/>
                <a:gd name="T88" fmla="*/ 798 w 910"/>
                <a:gd name="T89" fmla="*/ 840 h 1124"/>
                <a:gd name="T90" fmla="*/ 824 w 910"/>
                <a:gd name="T91" fmla="*/ 758 h 1124"/>
                <a:gd name="T92" fmla="*/ 832 w 910"/>
                <a:gd name="T93" fmla="*/ 716 h 1124"/>
                <a:gd name="T94" fmla="*/ 854 w 910"/>
                <a:gd name="T95" fmla="*/ 716 h 1124"/>
                <a:gd name="T96" fmla="*/ 878 w 910"/>
                <a:gd name="T97" fmla="*/ 712 h 1124"/>
                <a:gd name="T98" fmla="*/ 894 w 910"/>
                <a:gd name="T99" fmla="*/ 700 h 1124"/>
                <a:gd name="T100" fmla="*/ 906 w 910"/>
                <a:gd name="T101" fmla="*/ 682 h 1124"/>
                <a:gd name="T102" fmla="*/ 910 w 910"/>
                <a:gd name="T103" fmla="*/ 660 h 1124"/>
                <a:gd name="T104" fmla="*/ 910 w 910"/>
                <a:gd name="T105" fmla="*/ 420 h 1124"/>
                <a:gd name="T106" fmla="*/ 906 w 910"/>
                <a:gd name="T107" fmla="*/ 396 h 1124"/>
                <a:gd name="T108" fmla="*/ 894 w 910"/>
                <a:gd name="T109" fmla="*/ 376 h 1124"/>
                <a:gd name="T110" fmla="*/ 878 w 910"/>
                <a:gd name="T111" fmla="*/ 364 h 1124"/>
                <a:gd name="T112" fmla="*/ 854 w 910"/>
                <a:gd name="T113" fmla="*/ 360 h 1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10" h="1124">
                  <a:moveTo>
                    <a:pt x="854" y="360"/>
                  </a:moveTo>
                  <a:lnTo>
                    <a:pt x="854" y="360"/>
                  </a:lnTo>
                  <a:lnTo>
                    <a:pt x="832" y="360"/>
                  </a:lnTo>
                  <a:lnTo>
                    <a:pt x="832" y="360"/>
                  </a:lnTo>
                  <a:lnTo>
                    <a:pt x="822" y="322"/>
                  </a:lnTo>
                  <a:lnTo>
                    <a:pt x="808" y="284"/>
                  </a:lnTo>
                  <a:lnTo>
                    <a:pt x="792" y="248"/>
                  </a:lnTo>
                  <a:lnTo>
                    <a:pt x="776" y="214"/>
                  </a:lnTo>
                  <a:lnTo>
                    <a:pt x="756" y="182"/>
                  </a:lnTo>
                  <a:lnTo>
                    <a:pt x="734" y="152"/>
                  </a:lnTo>
                  <a:lnTo>
                    <a:pt x="712" y="124"/>
                  </a:lnTo>
                  <a:lnTo>
                    <a:pt x="686" y="100"/>
                  </a:lnTo>
                  <a:lnTo>
                    <a:pt x="660" y="76"/>
                  </a:lnTo>
                  <a:lnTo>
                    <a:pt x="634" y="56"/>
                  </a:lnTo>
                  <a:lnTo>
                    <a:pt x="606" y="40"/>
                  </a:lnTo>
                  <a:lnTo>
                    <a:pt x="576" y="26"/>
                  </a:lnTo>
                  <a:lnTo>
                    <a:pt x="544" y="14"/>
                  </a:lnTo>
                  <a:lnTo>
                    <a:pt x="514" y="6"/>
                  </a:lnTo>
                  <a:lnTo>
                    <a:pt x="482" y="0"/>
                  </a:lnTo>
                  <a:lnTo>
                    <a:pt x="450" y="0"/>
                  </a:lnTo>
                  <a:lnTo>
                    <a:pt x="450" y="0"/>
                  </a:lnTo>
                  <a:lnTo>
                    <a:pt x="416" y="0"/>
                  </a:lnTo>
                  <a:lnTo>
                    <a:pt x="384" y="6"/>
                  </a:lnTo>
                  <a:lnTo>
                    <a:pt x="354" y="14"/>
                  </a:lnTo>
                  <a:lnTo>
                    <a:pt x="324" y="26"/>
                  </a:lnTo>
                  <a:lnTo>
                    <a:pt x="296" y="40"/>
                  </a:lnTo>
                  <a:lnTo>
                    <a:pt x="268" y="56"/>
                  </a:lnTo>
                  <a:lnTo>
                    <a:pt x="242" y="76"/>
                  </a:lnTo>
                  <a:lnTo>
                    <a:pt x="218" y="100"/>
                  </a:lnTo>
                  <a:lnTo>
                    <a:pt x="194" y="124"/>
                  </a:lnTo>
                  <a:lnTo>
                    <a:pt x="172" y="152"/>
                  </a:lnTo>
                  <a:lnTo>
                    <a:pt x="152" y="182"/>
                  </a:lnTo>
                  <a:lnTo>
                    <a:pt x="134" y="214"/>
                  </a:lnTo>
                  <a:lnTo>
                    <a:pt x="116" y="248"/>
                  </a:lnTo>
                  <a:lnTo>
                    <a:pt x="100" y="284"/>
                  </a:lnTo>
                  <a:lnTo>
                    <a:pt x="86" y="322"/>
                  </a:lnTo>
                  <a:lnTo>
                    <a:pt x="74" y="360"/>
                  </a:lnTo>
                  <a:lnTo>
                    <a:pt x="74" y="360"/>
                  </a:lnTo>
                  <a:lnTo>
                    <a:pt x="48" y="360"/>
                  </a:lnTo>
                  <a:lnTo>
                    <a:pt x="48" y="360"/>
                  </a:lnTo>
                  <a:lnTo>
                    <a:pt x="38" y="362"/>
                  </a:lnTo>
                  <a:lnTo>
                    <a:pt x="28" y="364"/>
                  </a:lnTo>
                  <a:lnTo>
                    <a:pt x="20" y="370"/>
                  </a:lnTo>
                  <a:lnTo>
                    <a:pt x="14" y="376"/>
                  </a:lnTo>
                  <a:lnTo>
                    <a:pt x="8" y="386"/>
                  </a:lnTo>
                  <a:lnTo>
                    <a:pt x="4" y="396"/>
                  </a:lnTo>
                  <a:lnTo>
                    <a:pt x="2" y="406"/>
                  </a:lnTo>
                  <a:lnTo>
                    <a:pt x="0" y="420"/>
                  </a:lnTo>
                  <a:lnTo>
                    <a:pt x="0" y="660"/>
                  </a:lnTo>
                  <a:lnTo>
                    <a:pt x="0" y="660"/>
                  </a:lnTo>
                  <a:lnTo>
                    <a:pt x="2" y="672"/>
                  </a:lnTo>
                  <a:lnTo>
                    <a:pt x="4" y="682"/>
                  </a:lnTo>
                  <a:lnTo>
                    <a:pt x="8" y="692"/>
                  </a:lnTo>
                  <a:lnTo>
                    <a:pt x="14" y="700"/>
                  </a:lnTo>
                  <a:lnTo>
                    <a:pt x="20" y="706"/>
                  </a:lnTo>
                  <a:lnTo>
                    <a:pt x="28" y="712"/>
                  </a:lnTo>
                  <a:lnTo>
                    <a:pt x="38" y="716"/>
                  </a:lnTo>
                  <a:lnTo>
                    <a:pt x="48" y="716"/>
                  </a:lnTo>
                  <a:lnTo>
                    <a:pt x="68" y="716"/>
                  </a:lnTo>
                  <a:lnTo>
                    <a:pt x="68" y="716"/>
                  </a:lnTo>
                  <a:lnTo>
                    <a:pt x="78" y="758"/>
                  </a:lnTo>
                  <a:lnTo>
                    <a:pt x="92" y="800"/>
                  </a:lnTo>
                  <a:lnTo>
                    <a:pt x="108" y="840"/>
                  </a:lnTo>
                  <a:lnTo>
                    <a:pt x="126" y="878"/>
                  </a:lnTo>
                  <a:lnTo>
                    <a:pt x="144" y="914"/>
                  </a:lnTo>
                  <a:lnTo>
                    <a:pt x="166" y="946"/>
                  </a:lnTo>
                  <a:lnTo>
                    <a:pt x="188" y="978"/>
                  </a:lnTo>
                  <a:lnTo>
                    <a:pt x="212" y="1006"/>
                  </a:lnTo>
                  <a:lnTo>
                    <a:pt x="238" y="1032"/>
                  </a:lnTo>
                  <a:lnTo>
                    <a:pt x="264" y="1056"/>
                  </a:lnTo>
                  <a:lnTo>
                    <a:pt x="292" y="1076"/>
                  </a:lnTo>
                  <a:lnTo>
                    <a:pt x="322" y="1092"/>
                  </a:lnTo>
                  <a:lnTo>
                    <a:pt x="352" y="1106"/>
                  </a:lnTo>
                  <a:lnTo>
                    <a:pt x="384" y="1116"/>
                  </a:lnTo>
                  <a:lnTo>
                    <a:pt x="416" y="1122"/>
                  </a:lnTo>
                  <a:lnTo>
                    <a:pt x="450" y="1124"/>
                  </a:lnTo>
                  <a:lnTo>
                    <a:pt x="450" y="1124"/>
                  </a:lnTo>
                  <a:lnTo>
                    <a:pt x="484" y="1122"/>
                  </a:lnTo>
                  <a:lnTo>
                    <a:pt x="518" y="1116"/>
                  </a:lnTo>
                  <a:lnTo>
                    <a:pt x="550" y="1106"/>
                  </a:lnTo>
                  <a:lnTo>
                    <a:pt x="582" y="1092"/>
                  </a:lnTo>
                  <a:lnTo>
                    <a:pt x="612" y="1076"/>
                  </a:lnTo>
                  <a:lnTo>
                    <a:pt x="642" y="1056"/>
                  </a:lnTo>
                  <a:lnTo>
                    <a:pt x="670" y="1032"/>
                  </a:lnTo>
                  <a:lnTo>
                    <a:pt x="696" y="1006"/>
                  </a:lnTo>
                  <a:lnTo>
                    <a:pt x="720" y="978"/>
                  </a:lnTo>
                  <a:lnTo>
                    <a:pt x="742" y="946"/>
                  </a:lnTo>
                  <a:lnTo>
                    <a:pt x="764" y="914"/>
                  </a:lnTo>
                  <a:lnTo>
                    <a:pt x="782" y="878"/>
                  </a:lnTo>
                  <a:lnTo>
                    <a:pt x="798" y="840"/>
                  </a:lnTo>
                  <a:lnTo>
                    <a:pt x="812" y="800"/>
                  </a:lnTo>
                  <a:lnTo>
                    <a:pt x="824" y="758"/>
                  </a:lnTo>
                  <a:lnTo>
                    <a:pt x="832" y="716"/>
                  </a:lnTo>
                  <a:lnTo>
                    <a:pt x="832" y="716"/>
                  </a:lnTo>
                  <a:lnTo>
                    <a:pt x="854" y="716"/>
                  </a:lnTo>
                  <a:lnTo>
                    <a:pt x="854" y="716"/>
                  </a:lnTo>
                  <a:lnTo>
                    <a:pt x="866" y="716"/>
                  </a:lnTo>
                  <a:lnTo>
                    <a:pt x="878" y="712"/>
                  </a:lnTo>
                  <a:lnTo>
                    <a:pt x="886" y="706"/>
                  </a:lnTo>
                  <a:lnTo>
                    <a:pt x="894" y="700"/>
                  </a:lnTo>
                  <a:lnTo>
                    <a:pt x="902" y="692"/>
                  </a:lnTo>
                  <a:lnTo>
                    <a:pt x="906" y="682"/>
                  </a:lnTo>
                  <a:lnTo>
                    <a:pt x="910" y="672"/>
                  </a:lnTo>
                  <a:lnTo>
                    <a:pt x="910" y="660"/>
                  </a:lnTo>
                  <a:lnTo>
                    <a:pt x="910" y="420"/>
                  </a:lnTo>
                  <a:lnTo>
                    <a:pt x="910" y="420"/>
                  </a:lnTo>
                  <a:lnTo>
                    <a:pt x="910" y="406"/>
                  </a:lnTo>
                  <a:lnTo>
                    <a:pt x="906" y="396"/>
                  </a:lnTo>
                  <a:lnTo>
                    <a:pt x="902" y="386"/>
                  </a:lnTo>
                  <a:lnTo>
                    <a:pt x="894" y="376"/>
                  </a:lnTo>
                  <a:lnTo>
                    <a:pt x="886" y="370"/>
                  </a:lnTo>
                  <a:lnTo>
                    <a:pt x="878" y="364"/>
                  </a:lnTo>
                  <a:lnTo>
                    <a:pt x="866" y="362"/>
                  </a:lnTo>
                  <a:lnTo>
                    <a:pt x="854" y="360"/>
                  </a:lnTo>
                  <a:lnTo>
                    <a:pt x="854" y="360"/>
                  </a:lnTo>
                  <a:close/>
                </a:path>
              </a:pathLst>
            </a:custGeom>
            <a:solidFill>
              <a:schemeClr val="bg1"/>
            </a:solidFill>
            <a:ln>
              <a:solidFill>
                <a:schemeClr val="tx1"/>
              </a:solidFill>
            </a:ln>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37"/>
            <p:cNvSpPr>
              <a:spLocks/>
            </p:cNvSpPr>
            <p:nvPr/>
          </p:nvSpPr>
          <p:spPr bwMode="auto">
            <a:xfrm>
              <a:off x="8037513" y="5372100"/>
              <a:ext cx="1863725" cy="146050"/>
            </a:xfrm>
            <a:custGeom>
              <a:avLst/>
              <a:gdLst>
                <a:gd name="T0" fmla="*/ 0 w 1174"/>
                <a:gd name="T1" fmla="*/ 0 h 92"/>
                <a:gd name="T2" fmla="*/ 0 w 1174"/>
                <a:gd name="T3" fmla="*/ 0 h 92"/>
                <a:gd name="T4" fmla="*/ 0 w 1174"/>
                <a:gd name="T5" fmla="*/ 22 h 92"/>
                <a:gd name="T6" fmla="*/ 0 w 1174"/>
                <a:gd name="T7" fmla="*/ 22 h 92"/>
                <a:gd name="T8" fmla="*/ 0 w 1174"/>
                <a:gd name="T9" fmla="*/ 36 h 92"/>
                <a:gd name="T10" fmla="*/ 4 w 1174"/>
                <a:gd name="T11" fmla="*/ 48 h 92"/>
                <a:gd name="T12" fmla="*/ 8 w 1174"/>
                <a:gd name="T13" fmla="*/ 60 h 92"/>
                <a:gd name="T14" fmla="*/ 14 w 1174"/>
                <a:gd name="T15" fmla="*/ 70 h 92"/>
                <a:gd name="T16" fmla="*/ 22 w 1174"/>
                <a:gd name="T17" fmla="*/ 80 h 92"/>
                <a:gd name="T18" fmla="*/ 32 w 1174"/>
                <a:gd name="T19" fmla="*/ 86 h 92"/>
                <a:gd name="T20" fmla="*/ 46 w 1174"/>
                <a:gd name="T21" fmla="*/ 90 h 92"/>
                <a:gd name="T22" fmla="*/ 60 w 1174"/>
                <a:gd name="T23" fmla="*/ 92 h 92"/>
                <a:gd name="T24" fmla="*/ 1106 w 1174"/>
                <a:gd name="T25" fmla="*/ 92 h 92"/>
                <a:gd name="T26" fmla="*/ 1106 w 1174"/>
                <a:gd name="T27" fmla="*/ 92 h 92"/>
                <a:gd name="T28" fmla="*/ 1116 w 1174"/>
                <a:gd name="T29" fmla="*/ 90 h 92"/>
                <a:gd name="T30" fmla="*/ 1128 w 1174"/>
                <a:gd name="T31" fmla="*/ 86 h 92"/>
                <a:gd name="T32" fmla="*/ 1140 w 1174"/>
                <a:gd name="T33" fmla="*/ 80 h 92"/>
                <a:gd name="T34" fmla="*/ 1150 w 1174"/>
                <a:gd name="T35" fmla="*/ 70 h 92"/>
                <a:gd name="T36" fmla="*/ 1160 w 1174"/>
                <a:gd name="T37" fmla="*/ 60 h 92"/>
                <a:gd name="T38" fmla="*/ 1166 w 1174"/>
                <a:gd name="T39" fmla="*/ 48 h 92"/>
                <a:gd name="T40" fmla="*/ 1172 w 1174"/>
                <a:gd name="T41" fmla="*/ 36 h 92"/>
                <a:gd name="T42" fmla="*/ 1174 w 1174"/>
                <a:gd name="T43" fmla="*/ 22 h 92"/>
                <a:gd name="T44" fmla="*/ 1174 w 1174"/>
                <a:gd name="T45" fmla="*/ 22 h 92"/>
                <a:gd name="T46" fmla="*/ 1174 w 1174"/>
                <a:gd name="T47" fmla="*/ 0 h 92"/>
                <a:gd name="T48" fmla="*/ 0 w 1174"/>
                <a:gd name="T49"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4" h="92">
                  <a:moveTo>
                    <a:pt x="0" y="0"/>
                  </a:moveTo>
                  <a:lnTo>
                    <a:pt x="0" y="0"/>
                  </a:lnTo>
                  <a:lnTo>
                    <a:pt x="0" y="22"/>
                  </a:lnTo>
                  <a:lnTo>
                    <a:pt x="0" y="22"/>
                  </a:lnTo>
                  <a:lnTo>
                    <a:pt x="0" y="36"/>
                  </a:lnTo>
                  <a:lnTo>
                    <a:pt x="4" y="48"/>
                  </a:lnTo>
                  <a:lnTo>
                    <a:pt x="8" y="60"/>
                  </a:lnTo>
                  <a:lnTo>
                    <a:pt x="14" y="70"/>
                  </a:lnTo>
                  <a:lnTo>
                    <a:pt x="22" y="80"/>
                  </a:lnTo>
                  <a:lnTo>
                    <a:pt x="32" y="86"/>
                  </a:lnTo>
                  <a:lnTo>
                    <a:pt x="46" y="90"/>
                  </a:lnTo>
                  <a:lnTo>
                    <a:pt x="60" y="92"/>
                  </a:lnTo>
                  <a:lnTo>
                    <a:pt x="1106" y="92"/>
                  </a:lnTo>
                  <a:lnTo>
                    <a:pt x="1106" y="92"/>
                  </a:lnTo>
                  <a:lnTo>
                    <a:pt x="1116" y="90"/>
                  </a:lnTo>
                  <a:lnTo>
                    <a:pt x="1128" y="86"/>
                  </a:lnTo>
                  <a:lnTo>
                    <a:pt x="1140" y="80"/>
                  </a:lnTo>
                  <a:lnTo>
                    <a:pt x="1150" y="70"/>
                  </a:lnTo>
                  <a:lnTo>
                    <a:pt x="1160" y="60"/>
                  </a:lnTo>
                  <a:lnTo>
                    <a:pt x="1166" y="48"/>
                  </a:lnTo>
                  <a:lnTo>
                    <a:pt x="1172" y="36"/>
                  </a:lnTo>
                  <a:lnTo>
                    <a:pt x="1174" y="22"/>
                  </a:lnTo>
                  <a:lnTo>
                    <a:pt x="1174" y="22"/>
                  </a:lnTo>
                  <a:lnTo>
                    <a:pt x="1174" y="0"/>
                  </a:lnTo>
                  <a:lnTo>
                    <a:pt x="0"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38"/>
            <p:cNvSpPr>
              <a:spLocks/>
            </p:cNvSpPr>
            <p:nvPr/>
          </p:nvSpPr>
          <p:spPr bwMode="auto">
            <a:xfrm>
              <a:off x="8037513" y="5257800"/>
              <a:ext cx="1863725" cy="79375"/>
            </a:xfrm>
            <a:custGeom>
              <a:avLst/>
              <a:gdLst>
                <a:gd name="T0" fmla="*/ 1174 w 1174"/>
                <a:gd name="T1" fmla="*/ 12 h 50"/>
                <a:gd name="T2" fmla="*/ 1174 w 1174"/>
                <a:gd name="T3" fmla="*/ 12 h 50"/>
                <a:gd name="T4" fmla="*/ 1172 w 1174"/>
                <a:gd name="T5" fmla="*/ 22 h 50"/>
                <a:gd name="T6" fmla="*/ 1170 w 1174"/>
                <a:gd name="T7" fmla="*/ 32 h 50"/>
                <a:gd name="T8" fmla="*/ 1168 w 1174"/>
                <a:gd name="T9" fmla="*/ 38 h 50"/>
                <a:gd name="T10" fmla="*/ 1164 w 1174"/>
                <a:gd name="T11" fmla="*/ 44 h 50"/>
                <a:gd name="T12" fmla="*/ 1158 w 1174"/>
                <a:gd name="T13" fmla="*/ 46 h 50"/>
                <a:gd name="T14" fmla="*/ 1150 w 1174"/>
                <a:gd name="T15" fmla="*/ 50 h 50"/>
                <a:gd name="T16" fmla="*/ 1134 w 1174"/>
                <a:gd name="T17" fmla="*/ 50 h 50"/>
                <a:gd name="T18" fmla="*/ 18 w 1174"/>
                <a:gd name="T19" fmla="*/ 50 h 50"/>
                <a:gd name="T20" fmla="*/ 18 w 1174"/>
                <a:gd name="T21" fmla="*/ 50 h 50"/>
                <a:gd name="T22" fmla="*/ 10 w 1174"/>
                <a:gd name="T23" fmla="*/ 50 h 50"/>
                <a:gd name="T24" fmla="*/ 6 w 1174"/>
                <a:gd name="T25" fmla="*/ 46 h 50"/>
                <a:gd name="T26" fmla="*/ 4 w 1174"/>
                <a:gd name="T27" fmla="*/ 44 h 50"/>
                <a:gd name="T28" fmla="*/ 0 w 1174"/>
                <a:gd name="T29" fmla="*/ 32 h 50"/>
                <a:gd name="T30" fmla="*/ 0 w 1174"/>
                <a:gd name="T31" fmla="*/ 12 h 50"/>
                <a:gd name="T32" fmla="*/ 0 w 1174"/>
                <a:gd name="T33" fmla="*/ 12 h 50"/>
                <a:gd name="T34" fmla="*/ 0 w 1174"/>
                <a:gd name="T35" fmla="*/ 12 h 50"/>
                <a:gd name="T36" fmla="*/ 0 w 1174"/>
                <a:gd name="T37" fmla="*/ 8 h 50"/>
                <a:gd name="T38" fmla="*/ 4 w 1174"/>
                <a:gd name="T39" fmla="*/ 4 h 50"/>
                <a:gd name="T40" fmla="*/ 10 w 1174"/>
                <a:gd name="T41" fmla="*/ 2 h 50"/>
                <a:gd name="T42" fmla="*/ 18 w 1174"/>
                <a:gd name="T43" fmla="*/ 0 h 50"/>
                <a:gd name="T44" fmla="*/ 1134 w 1174"/>
                <a:gd name="T45" fmla="*/ 0 h 50"/>
                <a:gd name="T46" fmla="*/ 1134 w 1174"/>
                <a:gd name="T47" fmla="*/ 0 h 50"/>
                <a:gd name="T48" fmla="*/ 1150 w 1174"/>
                <a:gd name="T49" fmla="*/ 2 h 50"/>
                <a:gd name="T50" fmla="*/ 1164 w 1174"/>
                <a:gd name="T51" fmla="*/ 4 h 50"/>
                <a:gd name="T52" fmla="*/ 1170 w 1174"/>
                <a:gd name="T53" fmla="*/ 8 h 50"/>
                <a:gd name="T54" fmla="*/ 1174 w 1174"/>
                <a:gd name="T55" fmla="*/ 12 h 50"/>
                <a:gd name="T56" fmla="*/ 1174 w 1174"/>
                <a:gd name="T57" fmla="*/ 1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4" h="50">
                  <a:moveTo>
                    <a:pt x="1174" y="12"/>
                  </a:moveTo>
                  <a:lnTo>
                    <a:pt x="1174" y="12"/>
                  </a:lnTo>
                  <a:lnTo>
                    <a:pt x="1172" y="22"/>
                  </a:lnTo>
                  <a:lnTo>
                    <a:pt x="1170" y="32"/>
                  </a:lnTo>
                  <a:lnTo>
                    <a:pt x="1168" y="38"/>
                  </a:lnTo>
                  <a:lnTo>
                    <a:pt x="1164" y="44"/>
                  </a:lnTo>
                  <a:lnTo>
                    <a:pt x="1158" y="46"/>
                  </a:lnTo>
                  <a:lnTo>
                    <a:pt x="1150" y="50"/>
                  </a:lnTo>
                  <a:lnTo>
                    <a:pt x="1134" y="50"/>
                  </a:lnTo>
                  <a:lnTo>
                    <a:pt x="18" y="50"/>
                  </a:lnTo>
                  <a:lnTo>
                    <a:pt x="18" y="50"/>
                  </a:lnTo>
                  <a:lnTo>
                    <a:pt x="10" y="50"/>
                  </a:lnTo>
                  <a:lnTo>
                    <a:pt x="6" y="46"/>
                  </a:lnTo>
                  <a:lnTo>
                    <a:pt x="4" y="44"/>
                  </a:lnTo>
                  <a:lnTo>
                    <a:pt x="0" y="32"/>
                  </a:lnTo>
                  <a:lnTo>
                    <a:pt x="0" y="12"/>
                  </a:lnTo>
                  <a:lnTo>
                    <a:pt x="0" y="12"/>
                  </a:lnTo>
                  <a:lnTo>
                    <a:pt x="0" y="12"/>
                  </a:lnTo>
                  <a:lnTo>
                    <a:pt x="0" y="8"/>
                  </a:lnTo>
                  <a:lnTo>
                    <a:pt x="4" y="4"/>
                  </a:lnTo>
                  <a:lnTo>
                    <a:pt x="10" y="2"/>
                  </a:lnTo>
                  <a:lnTo>
                    <a:pt x="18" y="0"/>
                  </a:lnTo>
                  <a:lnTo>
                    <a:pt x="1134" y="0"/>
                  </a:lnTo>
                  <a:lnTo>
                    <a:pt x="1134" y="0"/>
                  </a:lnTo>
                  <a:lnTo>
                    <a:pt x="1150" y="2"/>
                  </a:lnTo>
                  <a:lnTo>
                    <a:pt x="1164" y="4"/>
                  </a:lnTo>
                  <a:lnTo>
                    <a:pt x="1170" y="8"/>
                  </a:lnTo>
                  <a:lnTo>
                    <a:pt x="1174" y="12"/>
                  </a:lnTo>
                  <a:lnTo>
                    <a:pt x="1174" y="1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39"/>
            <p:cNvSpPr>
              <a:spLocks/>
            </p:cNvSpPr>
            <p:nvPr/>
          </p:nvSpPr>
          <p:spPr bwMode="auto">
            <a:xfrm>
              <a:off x="8037513" y="4048125"/>
              <a:ext cx="1863725" cy="1108075"/>
            </a:xfrm>
            <a:custGeom>
              <a:avLst/>
              <a:gdLst>
                <a:gd name="T0" fmla="*/ 0 w 1174"/>
                <a:gd name="T1" fmla="*/ 670 h 698"/>
                <a:gd name="T2" fmla="*/ 0 w 1174"/>
                <a:gd name="T3" fmla="*/ 670 h 698"/>
                <a:gd name="T4" fmla="*/ 2 w 1174"/>
                <a:gd name="T5" fmla="*/ 682 h 698"/>
                <a:gd name="T6" fmla="*/ 8 w 1174"/>
                <a:gd name="T7" fmla="*/ 690 h 698"/>
                <a:gd name="T8" fmla="*/ 16 w 1174"/>
                <a:gd name="T9" fmla="*/ 696 h 698"/>
                <a:gd name="T10" fmla="*/ 30 w 1174"/>
                <a:gd name="T11" fmla="*/ 698 h 698"/>
                <a:gd name="T12" fmla="*/ 1136 w 1174"/>
                <a:gd name="T13" fmla="*/ 698 h 698"/>
                <a:gd name="T14" fmla="*/ 1136 w 1174"/>
                <a:gd name="T15" fmla="*/ 698 h 698"/>
                <a:gd name="T16" fmla="*/ 1150 w 1174"/>
                <a:gd name="T17" fmla="*/ 696 h 698"/>
                <a:gd name="T18" fmla="*/ 1162 w 1174"/>
                <a:gd name="T19" fmla="*/ 690 h 698"/>
                <a:gd name="T20" fmla="*/ 1166 w 1174"/>
                <a:gd name="T21" fmla="*/ 686 h 698"/>
                <a:gd name="T22" fmla="*/ 1170 w 1174"/>
                <a:gd name="T23" fmla="*/ 682 h 698"/>
                <a:gd name="T24" fmla="*/ 1172 w 1174"/>
                <a:gd name="T25" fmla="*/ 676 h 698"/>
                <a:gd name="T26" fmla="*/ 1174 w 1174"/>
                <a:gd name="T27" fmla="*/ 670 h 698"/>
                <a:gd name="T28" fmla="*/ 1174 w 1174"/>
                <a:gd name="T29" fmla="*/ 24 h 698"/>
                <a:gd name="T30" fmla="*/ 1174 w 1174"/>
                <a:gd name="T31" fmla="*/ 24 h 698"/>
                <a:gd name="T32" fmla="*/ 1172 w 1174"/>
                <a:gd name="T33" fmla="*/ 20 h 698"/>
                <a:gd name="T34" fmla="*/ 1170 w 1174"/>
                <a:gd name="T35" fmla="*/ 16 h 698"/>
                <a:gd name="T36" fmla="*/ 1162 w 1174"/>
                <a:gd name="T37" fmla="*/ 8 h 698"/>
                <a:gd name="T38" fmla="*/ 1150 w 1174"/>
                <a:gd name="T39" fmla="*/ 2 h 698"/>
                <a:gd name="T40" fmla="*/ 1136 w 1174"/>
                <a:gd name="T41" fmla="*/ 0 h 698"/>
                <a:gd name="T42" fmla="*/ 30 w 1174"/>
                <a:gd name="T43" fmla="*/ 0 h 698"/>
                <a:gd name="T44" fmla="*/ 30 w 1174"/>
                <a:gd name="T45" fmla="*/ 0 h 698"/>
                <a:gd name="T46" fmla="*/ 22 w 1174"/>
                <a:gd name="T47" fmla="*/ 0 h 698"/>
                <a:gd name="T48" fmla="*/ 16 w 1174"/>
                <a:gd name="T49" fmla="*/ 2 h 698"/>
                <a:gd name="T50" fmla="*/ 8 w 1174"/>
                <a:gd name="T51" fmla="*/ 8 h 698"/>
                <a:gd name="T52" fmla="*/ 2 w 1174"/>
                <a:gd name="T53" fmla="*/ 16 h 698"/>
                <a:gd name="T54" fmla="*/ 0 w 1174"/>
                <a:gd name="T55" fmla="*/ 24 h 698"/>
                <a:gd name="T56" fmla="*/ 0 w 1174"/>
                <a:gd name="T57" fmla="*/ 67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4" h="698">
                  <a:moveTo>
                    <a:pt x="0" y="670"/>
                  </a:moveTo>
                  <a:lnTo>
                    <a:pt x="0" y="670"/>
                  </a:lnTo>
                  <a:lnTo>
                    <a:pt x="2" y="682"/>
                  </a:lnTo>
                  <a:lnTo>
                    <a:pt x="8" y="690"/>
                  </a:lnTo>
                  <a:lnTo>
                    <a:pt x="16" y="696"/>
                  </a:lnTo>
                  <a:lnTo>
                    <a:pt x="30" y="698"/>
                  </a:lnTo>
                  <a:lnTo>
                    <a:pt x="1136" y="698"/>
                  </a:lnTo>
                  <a:lnTo>
                    <a:pt x="1136" y="698"/>
                  </a:lnTo>
                  <a:lnTo>
                    <a:pt x="1150" y="696"/>
                  </a:lnTo>
                  <a:lnTo>
                    <a:pt x="1162" y="690"/>
                  </a:lnTo>
                  <a:lnTo>
                    <a:pt x="1166" y="686"/>
                  </a:lnTo>
                  <a:lnTo>
                    <a:pt x="1170" y="682"/>
                  </a:lnTo>
                  <a:lnTo>
                    <a:pt x="1172" y="676"/>
                  </a:lnTo>
                  <a:lnTo>
                    <a:pt x="1174" y="670"/>
                  </a:lnTo>
                  <a:lnTo>
                    <a:pt x="1174" y="24"/>
                  </a:lnTo>
                  <a:lnTo>
                    <a:pt x="1174" y="24"/>
                  </a:lnTo>
                  <a:lnTo>
                    <a:pt x="1172" y="20"/>
                  </a:lnTo>
                  <a:lnTo>
                    <a:pt x="1170" y="16"/>
                  </a:lnTo>
                  <a:lnTo>
                    <a:pt x="1162" y="8"/>
                  </a:lnTo>
                  <a:lnTo>
                    <a:pt x="1150" y="2"/>
                  </a:lnTo>
                  <a:lnTo>
                    <a:pt x="1136" y="0"/>
                  </a:lnTo>
                  <a:lnTo>
                    <a:pt x="30" y="0"/>
                  </a:lnTo>
                  <a:lnTo>
                    <a:pt x="30" y="0"/>
                  </a:lnTo>
                  <a:lnTo>
                    <a:pt x="22" y="0"/>
                  </a:lnTo>
                  <a:lnTo>
                    <a:pt x="16" y="2"/>
                  </a:lnTo>
                  <a:lnTo>
                    <a:pt x="8" y="8"/>
                  </a:lnTo>
                  <a:lnTo>
                    <a:pt x="2" y="16"/>
                  </a:lnTo>
                  <a:lnTo>
                    <a:pt x="0" y="24"/>
                  </a:lnTo>
                  <a:lnTo>
                    <a:pt x="0" y="6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44" name="文本框 46"/>
          <p:cNvSpPr txBox="1"/>
          <p:nvPr/>
        </p:nvSpPr>
        <p:spPr>
          <a:xfrm>
            <a:off x="931097" y="3356992"/>
            <a:ext cx="2344759" cy="1054135"/>
          </a:xfrm>
          <a:prstGeom prst="rect">
            <a:avLst/>
          </a:prstGeom>
          <a:noFill/>
        </p:spPr>
        <p:txBody>
          <a:bodyPr wrap="square" rtlCol="0">
            <a:spAutoFit/>
          </a:bodyPr>
          <a:lstStyle/>
          <a:p>
            <a:pPr>
              <a:lnSpc>
                <a:spcPts val="2500"/>
              </a:lnSpc>
            </a:pPr>
            <a:r>
              <a:rPr lang="zh-TW" altLang="en-US" dirty="0">
                <a:solidFill>
                  <a:srgbClr val="002060"/>
                </a:solidFill>
                <a:latin typeface="HanyiSentyTang" pitchFamily="2" charset="-120"/>
                <a:ea typeface="HanyiSentyTang" pitchFamily="2" charset="-120"/>
              </a:rPr>
              <a:t>丙：</a:t>
            </a:r>
            <a:r>
              <a:rPr lang="en-US" altLang="zh-TW" dirty="0">
                <a:solidFill>
                  <a:srgbClr val="002060"/>
                </a:solidFill>
                <a:latin typeface="HanyiSentyTang" pitchFamily="2" charset="-120"/>
                <a:ea typeface="HanyiSentyTang" pitchFamily="2" charset="-120"/>
              </a:rPr>
              <a:t>C</a:t>
            </a:r>
            <a:r>
              <a:rPr lang="zh-TW" altLang="en-US" dirty="0">
                <a:solidFill>
                  <a:srgbClr val="002060"/>
                </a:solidFill>
                <a:latin typeface="HanyiSentyTang" pitchFamily="2" charset="-120"/>
                <a:ea typeface="HanyiSentyTang" pitchFamily="2" charset="-120"/>
              </a:rPr>
              <a:t>能源公司</a:t>
            </a:r>
            <a:endParaRPr lang="en-US" altLang="zh-TW" dirty="0">
              <a:solidFill>
                <a:srgbClr val="002060"/>
              </a:solidFill>
              <a:latin typeface="HanyiSentyTang" pitchFamily="2" charset="-120"/>
              <a:ea typeface="HanyiSentyTang" pitchFamily="2" charset="-120"/>
            </a:endParaRPr>
          </a:p>
          <a:p>
            <a:pPr algn="ctr">
              <a:lnSpc>
                <a:spcPts val="2500"/>
              </a:lnSpc>
            </a:pPr>
            <a:r>
              <a:rPr lang="en-US" altLang="zh-TW" u="sng" dirty="0">
                <a:solidFill>
                  <a:srgbClr val="002060"/>
                </a:solidFill>
                <a:latin typeface="HanyiSentyTang" pitchFamily="2" charset="-120"/>
                <a:ea typeface="HanyiSentyTang" pitchFamily="2" charset="-120"/>
              </a:rPr>
              <a:t>C</a:t>
            </a:r>
            <a:r>
              <a:rPr lang="zh-TW" altLang="en-US" u="sng" dirty="0">
                <a:solidFill>
                  <a:srgbClr val="002060"/>
                </a:solidFill>
                <a:latin typeface="HanyiSentyTang" pitchFamily="2" charset="-120"/>
                <a:ea typeface="HanyiSentyTang" pitchFamily="2" charset="-120"/>
              </a:rPr>
              <a:t>再生能源公司</a:t>
            </a:r>
            <a:endParaRPr lang="en-US" altLang="zh-TW" u="sng" dirty="0">
              <a:solidFill>
                <a:srgbClr val="002060"/>
              </a:solidFill>
              <a:latin typeface="HanyiSentyTang" pitchFamily="2" charset="-120"/>
              <a:ea typeface="HanyiSentyTang" pitchFamily="2" charset="-120"/>
            </a:endParaRPr>
          </a:p>
          <a:p>
            <a:pPr>
              <a:lnSpc>
                <a:spcPts val="2500"/>
              </a:lnSpc>
            </a:pPr>
            <a:r>
              <a:rPr lang="zh-TW" altLang="en-US" dirty="0">
                <a:solidFill>
                  <a:srgbClr val="002060"/>
                </a:solidFill>
                <a:latin typeface="HanyiSentyTang" pitchFamily="2" charset="-120"/>
                <a:ea typeface="HanyiSentyTang" pitchFamily="2" charset="-120"/>
              </a:rPr>
              <a:t>    </a:t>
            </a:r>
            <a:r>
              <a:rPr lang="en-US" altLang="zh-TW" dirty="0">
                <a:solidFill>
                  <a:srgbClr val="002060"/>
                </a:solidFill>
                <a:latin typeface="HanyiSentyTang" pitchFamily="2" charset="-120"/>
                <a:ea typeface="HanyiSentyTang" pitchFamily="2" charset="-120"/>
              </a:rPr>
              <a:t>C</a:t>
            </a:r>
            <a:r>
              <a:rPr lang="zh-TW" altLang="en-US" dirty="0">
                <a:solidFill>
                  <a:srgbClr val="002060"/>
                </a:solidFill>
                <a:latin typeface="HanyiSentyTang" pitchFamily="2" charset="-120"/>
                <a:ea typeface="HanyiSentyTang" pitchFamily="2" charset="-120"/>
              </a:rPr>
              <a:t>太陽能公司</a:t>
            </a:r>
            <a:endParaRPr lang="zh-CN" altLang="en-US" dirty="0">
              <a:solidFill>
                <a:srgbClr val="002060"/>
              </a:solidFill>
              <a:latin typeface="HanyiSentyTang" pitchFamily="2" charset="-120"/>
              <a:ea typeface="HanyiSentyTang" pitchFamily="2" charset="-120"/>
            </a:endParaRPr>
          </a:p>
        </p:txBody>
      </p:sp>
      <p:sp>
        <p:nvSpPr>
          <p:cNvPr id="45" name="文本框 46"/>
          <p:cNvSpPr txBox="1"/>
          <p:nvPr/>
        </p:nvSpPr>
        <p:spPr>
          <a:xfrm>
            <a:off x="4788024" y="620688"/>
            <a:ext cx="1656184" cy="385747"/>
          </a:xfrm>
          <a:prstGeom prst="rect">
            <a:avLst/>
          </a:prstGeom>
          <a:noFill/>
        </p:spPr>
        <p:txBody>
          <a:bodyPr wrap="square" rtlCol="0">
            <a:spAutoFit/>
          </a:bodyPr>
          <a:lstStyle/>
          <a:p>
            <a:pPr>
              <a:lnSpc>
                <a:spcPts val="2500"/>
              </a:lnSpc>
            </a:pPr>
            <a:r>
              <a:rPr lang="zh-TW" altLang="en-US" dirty="0">
                <a:solidFill>
                  <a:srgbClr val="002060"/>
                </a:solidFill>
                <a:latin typeface="HanyiSentyTang" pitchFamily="2" charset="-120"/>
                <a:ea typeface="HanyiSentyTang" pitchFamily="2" charset="-120"/>
              </a:rPr>
              <a:t>鄉長 甲</a:t>
            </a:r>
            <a:endParaRPr lang="zh-CN" altLang="en-US" dirty="0">
              <a:solidFill>
                <a:srgbClr val="002060"/>
              </a:solidFill>
              <a:latin typeface="HanyiSentyTang" pitchFamily="2" charset="-120"/>
              <a:ea typeface="HanyiSentyTang" pitchFamily="2" charset="-120"/>
            </a:endParaRPr>
          </a:p>
        </p:txBody>
      </p:sp>
      <p:sp>
        <p:nvSpPr>
          <p:cNvPr id="46" name="文本框 46"/>
          <p:cNvSpPr txBox="1"/>
          <p:nvPr/>
        </p:nvSpPr>
        <p:spPr>
          <a:xfrm>
            <a:off x="6300192" y="3284984"/>
            <a:ext cx="2088232" cy="706347"/>
          </a:xfrm>
          <a:prstGeom prst="rect">
            <a:avLst/>
          </a:prstGeom>
          <a:noFill/>
        </p:spPr>
        <p:txBody>
          <a:bodyPr wrap="square" rtlCol="0">
            <a:spAutoFit/>
          </a:bodyPr>
          <a:lstStyle/>
          <a:p>
            <a:pPr>
              <a:lnSpc>
                <a:spcPts val="2500"/>
              </a:lnSpc>
            </a:pPr>
            <a:r>
              <a:rPr lang="zh-TW" altLang="en-US" dirty="0">
                <a:solidFill>
                  <a:srgbClr val="002060"/>
                </a:solidFill>
                <a:latin typeface="HanyiSentyTang" pitchFamily="2" charset="-120"/>
                <a:ea typeface="HanyiSentyTang" pitchFamily="2" charset="-120"/>
              </a:rPr>
              <a:t>乙，白手套：</a:t>
            </a:r>
            <a:endParaRPr lang="en-US" altLang="zh-TW" dirty="0">
              <a:solidFill>
                <a:srgbClr val="002060"/>
              </a:solidFill>
              <a:latin typeface="HanyiSentyTang" pitchFamily="2" charset="-120"/>
              <a:ea typeface="HanyiSentyTang" pitchFamily="2" charset="-120"/>
            </a:endParaRPr>
          </a:p>
          <a:p>
            <a:pPr>
              <a:lnSpc>
                <a:spcPts val="2500"/>
              </a:lnSpc>
            </a:pPr>
            <a:r>
              <a:rPr lang="en-US" altLang="zh-TW" dirty="0">
                <a:solidFill>
                  <a:srgbClr val="002060"/>
                </a:solidFill>
                <a:latin typeface="HanyiSentyTang" pitchFamily="2" charset="-120"/>
                <a:ea typeface="HanyiSentyTang" pitchFamily="2" charset="-120"/>
              </a:rPr>
              <a:t>A</a:t>
            </a:r>
            <a:r>
              <a:rPr lang="zh-TW" altLang="en-US">
                <a:solidFill>
                  <a:srgbClr val="002060"/>
                </a:solidFill>
                <a:latin typeface="HanyiSentyTang" pitchFamily="2" charset="-120"/>
                <a:ea typeface="HanyiSentyTang" pitchFamily="2" charset="-120"/>
              </a:rPr>
              <a:t>能源公司</a:t>
            </a:r>
            <a:r>
              <a:rPr lang="en-US" altLang="zh-TW">
                <a:solidFill>
                  <a:srgbClr val="002060"/>
                </a:solidFill>
                <a:latin typeface="HanyiSentyTang" pitchFamily="2" charset="-120"/>
                <a:ea typeface="HanyiSentyTang" pitchFamily="2" charset="-120"/>
              </a:rPr>
              <a:t>+</a:t>
            </a:r>
            <a:r>
              <a:rPr lang="zh-TW" altLang="en-US">
                <a:solidFill>
                  <a:srgbClr val="002060"/>
                </a:solidFill>
                <a:latin typeface="HanyiSentyTang" pitchFamily="2" charset="-120"/>
                <a:ea typeface="HanyiSentyTang" pitchFamily="2" charset="-120"/>
              </a:rPr>
              <a:t> </a:t>
            </a:r>
            <a:r>
              <a:rPr lang="en-US" altLang="zh-TW" u="sng">
                <a:solidFill>
                  <a:srgbClr val="002060"/>
                </a:solidFill>
                <a:latin typeface="HanyiSentyTang" pitchFamily="2" charset="-120"/>
                <a:ea typeface="HanyiSentyTang" pitchFamily="2" charset="-120"/>
              </a:rPr>
              <a:t>B</a:t>
            </a:r>
            <a:r>
              <a:rPr lang="zh-TW" altLang="en-US" u="sng">
                <a:solidFill>
                  <a:srgbClr val="002060"/>
                </a:solidFill>
                <a:latin typeface="HanyiSentyTang" pitchFamily="2" charset="-120"/>
                <a:ea typeface="HanyiSentyTang" pitchFamily="2" charset="-120"/>
              </a:rPr>
              <a:t>公司</a:t>
            </a:r>
            <a:endParaRPr lang="zh-CN" altLang="en-US" u="sng" dirty="0">
              <a:solidFill>
                <a:srgbClr val="002060"/>
              </a:solidFill>
              <a:latin typeface="HanyiSentyTang" pitchFamily="2" charset="-120"/>
              <a:ea typeface="HanyiSentyTang" pitchFamily="2" charset="-120"/>
            </a:endParaRPr>
          </a:p>
        </p:txBody>
      </p:sp>
      <p:sp>
        <p:nvSpPr>
          <p:cNvPr id="47" name="向右箭號 46"/>
          <p:cNvSpPr/>
          <p:nvPr/>
        </p:nvSpPr>
        <p:spPr>
          <a:xfrm>
            <a:off x="2627784" y="2708920"/>
            <a:ext cx="360040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向左箭號 47"/>
          <p:cNvSpPr/>
          <p:nvPr/>
        </p:nvSpPr>
        <p:spPr>
          <a:xfrm rot="1885279">
            <a:off x="5001745" y="1691149"/>
            <a:ext cx="1333361" cy="34962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 name="文本框 46"/>
          <p:cNvSpPr txBox="1"/>
          <p:nvPr/>
        </p:nvSpPr>
        <p:spPr>
          <a:xfrm>
            <a:off x="2843808" y="2132856"/>
            <a:ext cx="3096344" cy="733534"/>
          </a:xfrm>
          <a:prstGeom prst="rect">
            <a:avLst/>
          </a:prstGeom>
          <a:noFill/>
        </p:spPr>
        <p:txBody>
          <a:bodyPr wrap="square" rtlCol="0">
            <a:spAutoFit/>
          </a:bodyPr>
          <a:lstStyle/>
          <a:p>
            <a:pPr>
              <a:lnSpc>
                <a:spcPts val="2500"/>
              </a:lnSpc>
            </a:pPr>
            <a:r>
              <a:rPr lang="zh-TW" altLang="en-US" dirty="0">
                <a:solidFill>
                  <a:srgbClr val="C00000"/>
                </a:solidFill>
                <a:latin typeface="HanyiSentyTang" pitchFamily="2" charset="-120"/>
                <a:ea typeface="HanyiSentyTang" pitchFamily="2" charset="-120"/>
              </a:rPr>
              <a:t>為求工程順利進行，願支付</a:t>
            </a:r>
            <a:r>
              <a:rPr lang="en-US" altLang="zh-TW" dirty="0">
                <a:solidFill>
                  <a:srgbClr val="C00000"/>
                </a:solidFill>
                <a:latin typeface="HanyiSentyTang" pitchFamily="2" charset="-120"/>
                <a:ea typeface="HanyiSentyTang" pitchFamily="2" charset="-120"/>
              </a:rPr>
              <a:t>350</a:t>
            </a:r>
            <a:r>
              <a:rPr lang="zh-TW" altLang="en-US" dirty="0">
                <a:solidFill>
                  <a:srgbClr val="C00000"/>
                </a:solidFill>
                <a:latin typeface="HanyiSentyTang" pitchFamily="2" charset="-120"/>
                <a:ea typeface="HanyiSentyTang" pitchFamily="2" charset="-120"/>
              </a:rPr>
              <a:t>萬擺平陳抗</a:t>
            </a:r>
            <a:endParaRPr lang="zh-CN" altLang="en-US" dirty="0">
              <a:solidFill>
                <a:srgbClr val="C00000"/>
              </a:solidFill>
              <a:latin typeface="HanyiSentyTang" pitchFamily="2" charset="-120"/>
              <a:ea typeface="HanyiSentyTang" pitchFamily="2" charset="-120"/>
            </a:endParaRPr>
          </a:p>
        </p:txBody>
      </p:sp>
      <p:sp>
        <p:nvSpPr>
          <p:cNvPr id="50" name="文本框 46"/>
          <p:cNvSpPr txBox="1"/>
          <p:nvPr/>
        </p:nvSpPr>
        <p:spPr>
          <a:xfrm>
            <a:off x="5750530" y="5681002"/>
            <a:ext cx="1584176" cy="385747"/>
          </a:xfrm>
          <a:prstGeom prst="rect">
            <a:avLst/>
          </a:prstGeom>
          <a:noFill/>
        </p:spPr>
        <p:txBody>
          <a:bodyPr wrap="square" rtlCol="0">
            <a:spAutoFit/>
          </a:bodyPr>
          <a:lstStyle/>
          <a:p>
            <a:pPr>
              <a:lnSpc>
                <a:spcPts val="2500"/>
              </a:lnSpc>
            </a:pPr>
            <a:r>
              <a:rPr lang="zh-TW" altLang="en-US" dirty="0">
                <a:solidFill>
                  <a:srgbClr val="002060"/>
                </a:solidFill>
                <a:latin typeface="HanyiSentyTang" pitchFamily="2" charset="-120"/>
                <a:ea typeface="HanyiSentyTang" pitchFamily="2" charset="-120"/>
              </a:rPr>
              <a:t>丁：</a:t>
            </a:r>
            <a:r>
              <a:rPr lang="en-US" altLang="zh-TW" dirty="0">
                <a:solidFill>
                  <a:srgbClr val="002060"/>
                </a:solidFill>
                <a:latin typeface="HanyiSentyTang" pitchFamily="2" charset="-120"/>
                <a:ea typeface="HanyiSentyTang" pitchFamily="2" charset="-120"/>
              </a:rPr>
              <a:t>D</a:t>
            </a:r>
            <a:r>
              <a:rPr lang="zh-TW" altLang="en-US" dirty="0">
                <a:solidFill>
                  <a:srgbClr val="002060"/>
                </a:solidFill>
                <a:latin typeface="HanyiSentyTang" pitchFamily="2" charset="-120"/>
                <a:ea typeface="HanyiSentyTang" pitchFamily="2" charset="-120"/>
              </a:rPr>
              <a:t>公司</a:t>
            </a:r>
            <a:endParaRPr lang="zh-CN" altLang="en-US" dirty="0">
              <a:solidFill>
                <a:srgbClr val="002060"/>
              </a:solidFill>
              <a:latin typeface="HanyiSentyTang" pitchFamily="2" charset="-120"/>
              <a:ea typeface="HanyiSentyTang" pitchFamily="2" charset="-120"/>
            </a:endParaRPr>
          </a:p>
        </p:txBody>
      </p:sp>
      <p:sp>
        <p:nvSpPr>
          <p:cNvPr id="59" name="五角星形 58"/>
          <p:cNvSpPr/>
          <p:nvPr/>
        </p:nvSpPr>
        <p:spPr>
          <a:xfrm>
            <a:off x="2371257" y="3429000"/>
            <a:ext cx="216024" cy="21602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0" name="右中括弧 59"/>
          <p:cNvSpPr/>
          <p:nvPr/>
        </p:nvSpPr>
        <p:spPr>
          <a:xfrm rot="5400000">
            <a:off x="5112060" y="1592796"/>
            <a:ext cx="216024" cy="5184576"/>
          </a:xfrm>
          <a:prstGeom prst="rightBracket">
            <a:avLst>
              <a:gd name="adj" fmla="val 8333"/>
            </a:avLst>
          </a:prstGeom>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61" name="文本框 46"/>
          <p:cNvSpPr txBox="1"/>
          <p:nvPr/>
        </p:nvSpPr>
        <p:spPr>
          <a:xfrm>
            <a:off x="3275856" y="3952170"/>
            <a:ext cx="4032448" cy="412934"/>
          </a:xfrm>
          <a:prstGeom prst="rect">
            <a:avLst/>
          </a:prstGeom>
          <a:noFill/>
        </p:spPr>
        <p:txBody>
          <a:bodyPr wrap="square" rtlCol="0">
            <a:spAutoFit/>
          </a:bodyPr>
          <a:lstStyle/>
          <a:p>
            <a:pPr>
              <a:lnSpc>
                <a:spcPts val="2500"/>
              </a:lnSpc>
            </a:pPr>
            <a:r>
              <a:rPr lang="zh-TW" altLang="en-US" dirty="0">
                <a:solidFill>
                  <a:srgbClr val="C00000"/>
                </a:solidFill>
                <a:latin typeface="HanyiSentyTang" pitchFamily="2" charset="-120"/>
                <a:ea typeface="HanyiSentyTang" pitchFamily="2" charset="-120"/>
              </a:rPr>
              <a:t>虛偽簽訂</a:t>
            </a:r>
            <a:r>
              <a:rPr lang="en-US" altLang="zh-TW" dirty="0">
                <a:solidFill>
                  <a:srgbClr val="C00000"/>
                </a:solidFill>
                <a:latin typeface="HanyiSentyTang" pitchFamily="2" charset="-120"/>
                <a:ea typeface="HanyiSentyTang" pitchFamily="2" charset="-120"/>
              </a:rPr>
              <a:t>385</a:t>
            </a:r>
            <a:r>
              <a:rPr lang="zh-TW" altLang="en-US" dirty="0">
                <a:solidFill>
                  <a:srgbClr val="C00000"/>
                </a:solidFill>
                <a:latin typeface="HanyiSentyTang" pitchFamily="2" charset="-120"/>
                <a:ea typeface="HanyiSentyTang" pitchFamily="2" charset="-120"/>
              </a:rPr>
              <a:t>萬元之工程顧問委任合約</a:t>
            </a:r>
            <a:endParaRPr lang="zh-CN" altLang="en-US" dirty="0">
              <a:solidFill>
                <a:srgbClr val="C00000"/>
              </a:solidFill>
              <a:latin typeface="HanyiSentyTang" pitchFamily="2" charset="-120"/>
              <a:ea typeface="HanyiSentyTang" pitchFamily="2" charset="-120"/>
            </a:endParaRPr>
          </a:p>
        </p:txBody>
      </p:sp>
      <p:sp>
        <p:nvSpPr>
          <p:cNvPr id="63" name="弧形箭號 (左彎) 62"/>
          <p:cNvSpPr/>
          <p:nvPr/>
        </p:nvSpPr>
        <p:spPr>
          <a:xfrm>
            <a:off x="7692773" y="2603633"/>
            <a:ext cx="1156686" cy="395780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4" name="文本框 46"/>
          <p:cNvSpPr txBox="1"/>
          <p:nvPr/>
        </p:nvSpPr>
        <p:spPr>
          <a:xfrm>
            <a:off x="4400843" y="6107083"/>
            <a:ext cx="2483768" cy="733534"/>
          </a:xfrm>
          <a:prstGeom prst="rect">
            <a:avLst/>
          </a:prstGeom>
          <a:noFill/>
        </p:spPr>
        <p:txBody>
          <a:bodyPr wrap="square" rtlCol="0">
            <a:spAutoFit/>
          </a:bodyPr>
          <a:lstStyle/>
          <a:p>
            <a:pPr>
              <a:lnSpc>
                <a:spcPts val="2500"/>
              </a:lnSpc>
            </a:pPr>
            <a:r>
              <a:rPr lang="zh-TW" altLang="en-US" dirty="0">
                <a:solidFill>
                  <a:srgbClr val="C00000"/>
                </a:solidFill>
                <a:latin typeface="HanyiSentyTang" pitchFamily="2" charset="-120"/>
                <a:ea typeface="HanyiSentyTang" pitchFamily="2" charset="-120"/>
              </a:rPr>
              <a:t>白手套指示丁虛開立</a:t>
            </a:r>
            <a:r>
              <a:rPr lang="en-US" altLang="zh-TW" dirty="0">
                <a:solidFill>
                  <a:srgbClr val="C00000"/>
                </a:solidFill>
                <a:latin typeface="HanyiSentyTang" pitchFamily="2" charset="-120"/>
                <a:ea typeface="HanyiSentyTang" pitchFamily="2" charset="-120"/>
              </a:rPr>
              <a:t>385</a:t>
            </a:r>
            <a:r>
              <a:rPr lang="zh-TW" altLang="en-US" dirty="0">
                <a:solidFill>
                  <a:srgbClr val="C00000"/>
                </a:solidFill>
                <a:latin typeface="HanyiSentyTang" pitchFamily="2" charset="-120"/>
                <a:ea typeface="HanyiSentyTang" pitchFamily="2" charset="-120"/>
              </a:rPr>
              <a:t>萬元之發票</a:t>
            </a:r>
            <a:endParaRPr lang="zh-CN" altLang="en-US" dirty="0">
              <a:solidFill>
                <a:srgbClr val="C00000"/>
              </a:solidFill>
              <a:latin typeface="HanyiSentyTang" pitchFamily="2" charset="-120"/>
              <a:ea typeface="HanyiSentyTang" pitchFamily="2" charset="-120"/>
            </a:endParaRPr>
          </a:p>
        </p:txBody>
      </p:sp>
      <p:sp>
        <p:nvSpPr>
          <p:cNvPr id="65" name="向左箭號 64"/>
          <p:cNvSpPr/>
          <p:nvPr/>
        </p:nvSpPr>
        <p:spPr>
          <a:xfrm>
            <a:off x="2959017" y="5836101"/>
            <a:ext cx="997236" cy="2933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6" name="文本框 46"/>
          <p:cNvSpPr txBox="1"/>
          <p:nvPr/>
        </p:nvSpPr>
        <p:spPr>
          <a:xfrm>
            <a:off x="1655675" y="6280976"/>
            <a:ext cx="895601" cy="385747"/>
          </a:xfrm>
          <a:prstGeom prst="rect">
            <a:avLst/>
          </a:prstGeom>
          <a:noFill/>
        </p:spPr>
        <p:txBody>
          <a:bodyPr wrap="square" rtlCol="0">
            <a:spAutoFit/>
          </a:bodyPr>
          <a:lstStyle/>
          <a:p>
            <a:pPr>
              <a:lnSpc>
                <a:spcPts val="2500"/>
              </a:lnSpc>
            </a:pPr>
            <a:r>
              <a:rPr lang="en-US" altLang="zh-TW" dirty="0">
                <a:solidFill>
                  <a:srgbClr val="C00000"/>
                </a:solidFill>
                <a:latin typeface="HanyiSentyTang" pitchFamily="2" charset="-120"/>
                <a:ea typeface="HanyiSentyTang" pitchFamily="2" charset="-120"/>
              </a:rPr>
              <a:t>350</a:t>
            </a:r>
            <a:r>
              <a:rPr lang="zh-TW" altLang="en-US" dirty="0">
                <a:solidFill>
                  <a:srgbClr val="C00000"/>
                </a:solidFill>
                <a:latin typeface="HanyiSentyTang" pitchFamily="2" charset="-120"/>
                <a:ea typeface="HanyiSentyTang" pitchFamily="2" charset="-120"/>
              </a:rPr>
              <a:t>萬</a:t>
            </a:r>
            <a:endParaRPr lang="zh-CN" altLang="en-US" dirty="0">
              <a:solidFill>
                <a:srgbClr val="C00000"/>
              </a:solidFill>
              <a:latin typeface="HanyiSentyTang" pitchFamily="2" charset="-120"/>
              <a:ea typeface="HanyiSentyTang" pitchFamily="2" charset="-120"/>
            </a:endParaRPr>
          </a:p>
        </p:txBody>
      </p:sp>
      <p:pic>
        <p:nvPicPr>
          <p:cNvPr id="168962" name="Picture 2"/>
          <p:cNvPicPr>
            <a:picLocks noChangeAspect="1" noChangeArrowheads="1"/>
          </p:cNvPicPr>
          <p:nvPr/>
        </p:nvPicPr>
        <p:blipFill>
          <a:blip r:embed="rId3" cstate="print"/>
          <a:srcRect t="6780" r="3219"/>
          <a:stretch>
            <a:fillRect/>
          </a:stretch>
        </p:blipFill>
        <p:spPr bwMode="auto">
          <a:xfrm>
            <a:off x="1567369" y="5277201"/>
            <a:ext cx="1054945" cy="1008112"/>
          </a:xfrm>
          <a:prstGeom prst="rect">
            <a:avLst/>
          </a:prstGeom>
          <a:noFill/>
          <a:ln w="9525">
            <a:noFill/>
            <a:miter lim="800000"/>
            <a:headEnd/>
            <a:tailEnd/>
          </a:ln>
          <a:effectLst/>
        </p:spPr>
      </p:pic>
      <p:sp>
        <p:nvSpPr>
          <p:cNvPr id="68" name="弧形向右箭號 67"/>
          <p:cNvSpPr/>
          <p:nvPr/>
        </p:nvSpPr>
        <p:spPr>
          <a:xfrm rot="11031310" flipH="1">
            <a:off x="264708" y="516858"/>
            <a:ext cx="1482353" cy="52999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268760"/>
            <a:ext cx="8229600" cy="4525963"/>
          </a:xfrm>
        </p:spPr>
        <p:txBody>
          <a:bodyPr/>
          <a:lstStyle/>
          <a:p>
            <a:pPr>
              <a:lnSpc>
                <a:spcPct val="150000"/>
              </a:lnSpc>
            </a:pPr>
            <a:r>
              <a:rPr lang="en-US" altLang="zh-TW" sz="2000" dirty="0">
                <a:latin typeface="微軟正黑體" panose="020B0604030504040204" pitchFamily="34" charset="-120"/>
                <a:ea typeface="微軟正黑體" panose="020B0604030504040204" pitchFamily="34" charset="-120"/>
              </a:rPr>
              <a:t>109</a:t>
            </a:r>
            <a:r>
              <a:rPr lang="zh-TW" altLang="en-US" sz="2000" dirty="0">
                <a:latin typeface="微軟正黑體" panose="020B0604030504040204" pitchFamily="34" charset="-120"/>
                <a:ea typeface="微軟正黑體" panose="020B0604030504040204" pitchFamily="34" charset="-120"/>
              </a:rPr>
              <a:t>年間，</a:t>
            </a:r>
            <a:r>
              <a:rPr lang="en-US" altLang="zh-TW" sz="2000" dirty="0">
                <a:latin typeface="微軟正黑體" panose="020B0604030504040204" pitchFamily="34" charset="-120"/>
                <a:ea typeface="微軟正黑體" panose="020B0604030504040204" pitchFamily="34" charset="-120"/>
              </a:rPr>
              <a:t>E</a:t>
            </a:r>
            <a:r>
              <a:rPr lang="zh-TW" altLang="en-US" sz="2000" dirty="0">
                <a:latin typeface="微軟正黑體" panose="020B0604030504040204" pitchFamily="34" charset="-120"/>
                <a:ea typeface="微軟正黑體" panose="020B0604030504040204" pitchFamily="34" charset="-120"/>
              </a:rPr>
              <a:t>公司與</a:t>
            </a:r>
            <a:r>
              <a:rPr lang="en-US" altLang="zh-TW" sz="2000" dirty="0">
                <a:latin typeface="微軟正黑體" panose="020B0604030504040204" pitchFamily="34" charset="-120"/>
                <a:ea typeface="微軟正黑體" panose="020B0604030504040204" pitchFamily="34" charset="-120"/>
              </a:rPr>
              <a:t>A</a:t>
            </a:r>
            <a:r>
              <a:rPr lang="zh-TW" altLang="en-US" sz="2000" dirty="0">
                <a:latin typeface="微軟正黑體" panose="020B0604030504040204" pitchFamily="34" charset="-120"/>
                <a:ea typeface="微軟正黑體" panose="020B0604030504040204" pitchFamily="34" charset="-120"/>
              </a:rPr>
              <a:t>能源公司合作，規劃在該鄉申設「漁電共生型」之水產養殖設施結合太陽能光電系統案場，委託戊取得所需土地之使用權。嗣後</a:t>
            </a:r>
            <a:r>
              <a:rPr lang="en-US" altLang="zh-TW" sz="2000" dirty="0">
                <a:latin typeface="微軟正黑體" panose="020B0604030504040204" pitchFamily="34" charset="-120"/>
                <a:ea typeface="微軟正黑體" panose="020B0604030504040204" pitchFamily="34" charset="-120"/>
              </a:rPr>
              <a:t>E</a:t>
            </a:r>
            <a:r>
              <a:rPr lang="zh-TW" altLang="en-US" sz="2000" dirty="0">
                <a:latin typeface="微軟正黑體" panose="020B0604030504040204" pitchFamily="34" charset="-120"/>
                <a:ea typeface="微軟正黑體" panose="020B0604030504040204" pitchFamily="34" charset="-120"/>
              </a:rPr>
              <a:t>公司於</a:t>
            </a:r>
            <a:r>
              <a:rPr lang="en-US" altLang="zh-TW" sz="2000" dirty="0">
                <a:latin typeface="微軟正黑體" panose="020B0604030504040204" pitchFamily="34" charset="-120"/>
                <a:ea typeface="微軟正黑體" panose="020B0604030504040204" pitchFamily="34" charset="-120"/>
              </a:rPr>
              <a:t>109</a:t>
            </a:r>
            <a:r>
              <a:rPr lang="zh-TW" altLang="en-US"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8</a:t>
            </a:r>
            <a:r>
              <a:rPr lang="zh-TW" altLang="en-US" sz="2000" dirty="0">
                <a:latin typeface="微軟正黑體" panose="020B0604030504040204" pitchFamily="34" charset="-120"/>
                <a:ea typeface="微軟正黑體" panose="020B0604030504040204" pitchFamily="34" charset="-120"/>
              </a:rPr>
              <a:t>月間向該公所申請核准建造執照、開工審查等業務之際，鄉長甲透過白手套乙出面向戊索賄</a:t>
            </a:r>
            <a:r>
              <a:rPr lang="en-US" altLang="zh-TW" sz="2000" dirty="0">
                <a:latin typeface="微軟正黑體" panose="020B0604030504040204" pitchFamily="34" charset="-120"/>
                <a:ea typeface="微軟正黑體" panose="020B0604030504040204" pitchFamily="34" charset="-120"/>
              </a:rPr>
              <a:t>400</a:t>
            </a:r>
            <a:r>
              <a:rPr lang="zh-TW" altLang="en-US" sz="2000" dirty="0">
                <a:latin typeface="微軟正黑體" panose="020B0604030504040204" pitchFamily="34" charset="-120"/>
                <a:ea typeface="微軟正黑體" panose="020B0604030504040204" pitchFamily="34" charset="-120"/>
              </a:rPr>
              <a:t>萬元，戊等惟恐工程遭刁難，故而交付賄款</a:t>
            </a:r>
            <a:r>
              <a:rPr lang="en-US" altLang="zh-TW" sz="2000" dirty="0">
                <a:latin typeface="微軟正黑體" panose="020B0604030504040204" pitchFamily="34" charset="-120"/>
                <a:ea typeface="微軟正黑體" panose="020B0604030504040204" pitchFamily="34" charset="-120"/>
              </a:rPr>
              <a:t>400</a:t>
            </a:r>
            <a:r>
              <a:rPr lang="zh-TW" altLang="en-US" sz="2000" dirty="0">
                <a:latin typeface="微軟正黑體" panose="020B0604030504040204" pitchFamily="34" charset="-120"/>
                <a:ea typeface="微軟正黑體" panose="020B0604030504040204" pitchFamily="34" charset="-120"/>
              </a:rPr>
              <a:t>萬元於白手套乙，由其再轉交鄉長甲。鄉長甲收受賄款後，</a:t>
            </a:r>
            <a:r>
              <a:rPr lang="en-US" altLang="zh-TW" sz="2000" dirty="0">
                <a:latin typeface="微軟正黑體" panose="020B0604030504040204" pitchFamily="34" charset="-120"/>
                <a:ea typeface="微軟正黑體" panose="020B0604030504040204" pitchFamily="34" charset="-120"/>
              </a:rPr>
              <a:t>E</a:t>
            </a:r>
            <a:r>
              <a:rPr lang="zh-TW" altLang="en-US" sz="2000" dirty="0">
                <a:latin typeface="微軟正黑體" panose="020B0604030504040204" pitchFamily="34" charset="-120"/>
                <a:ea typeface="微軟正黑體" panose="020B0604030504040204" pitchFamily="34" charset="-120"/>
              </a:rPr>
              <a:t>公司果於同年</a:t>
            </a:r>
            <a:r>
              <a:rPr lang="en-US" altLang="zh-TW" sz="2000" dirty="0">
                <a:latin typeface="微軟正黑體" panose="020B0604030504040204" pitchFamily="34" charset="-120"/>
                <a:ea typeface="微軟正黑體" panose="020B0604030504040204" pitchFamily="34" charset="-120"/>
              </a:rPr>
              <a:t>8</a:t>
            </a:r>
            <a:r>
              <a:rPr lang="zh-TW" altLang="en-US" sz="2000" dirty="0">
                <a:latin typeface="微軟正黑體" panose="020B0604030504040204" pitchFamily="34" charset="-120"/>
                <a:ea typeface="微軟正黑體" panose="020B0604030504040204" pitchFamily="34" charset="-120"/>
              </a:rPr>
              <a:t>月</a:t>
            </a:r>
            <a:r>
              <a:rPr lang="en-US" altLang="zh-TW" sz="2000" dirty="0">
                <a:latin typeface="微軟正黑體" panose="020B0604030504040204" pitchFamily="34" charset="-120"/>
                <a:ea typeface="微軟正黑體" panose="020B0604030504040204" pitchFamily="34" charset="-120"/>
              </a:rPr>
              <a:t>21</a:t>
            </a:r>
            <a:r>
              <a:rPr lang="zh-TW" altLang="en-US" sz="2000" dirty="0">
                <a:latin typeface="微軟正黑體" panose="020B0604030504040204" pitchFamily="34" charset="-120"/>
                <a:ea typeface="微軟正黑體" panose="020B0604030504040204" pitchFamily="34" charset="-120"/>
              </a:rPr>
              <a:t>日經該公所發函通知，並於同年</a:t>
            </a:r>
            <a:r>
              <a:rPr lang="en-US" altLang="zh-TW" sz="2000" dirty="0">
                <a:latin typeface="微軟正黑體" panose="020B0604030504040204" pitchFamily="34" charset="-120"/>
                <a:ea typeface="微軟正黑體" panose="020B0604030504040204" pitchFamily="34" charset="-120"/>
              </a:rPr>
              <a:t>8</a:t>
            </a:r>
            <a:r>
              <a:rPr lang="zh-TW" altLang="en-US" sz="2000" dirty="0">
                <a:latin typeface="微軟正黑體" panose="020B0604030504040204" pitchFamily="34" charset="-120"/>
                <a:ea typeface="微軟正黑體" panose="020B0604030504040204" pitchFamily="34" charset="-120"/>
              </a:rPr>
              <a:t>月</a:t>
            </a:r>
            <a:r>
              <a:rPr lang="en-US" altLang="zh-TW" sz="2000" dirty="0">
                <a:latin typeface="微軟正黑體" panose="020B0604030504040204" pitchFamily="34" charset="-120"/>
                <a:ea typeface="微軟正黑體" panose="020B0604030504040204" pitchFamily="34" charset="-120"/>
              </a:rPr>
              <a:t>24</a:t>
            </a:r>
            <a:r>
              <a:rPr lang="zh-TW" altLang="en-US" sz="2000" dirty="0">
                <a:latin typeface="微軟正黑體" panose="020B0604030504040204" pitchFamily="34" charset="-120"/>
                <a:ea typeface="微軟正黑體" panose="020B0604030504040204" pitchFamily="34" charset="-120"/>
              </a:rPr>
              <a:t>日順利獲該公所發給該案之建造執照。</a:t>
            </a:r>
          </a:p>
        </p:txBody>
      </p:sp>
      <p:sp>
        <p:nvSpPr>
          <p:cNvPr id="4" name="投影片編號版面配置區 3"/>
          <p:cNvSpPr>
            <a:spLocks noGrp="1"/>
          </p:cNvSpPr>
          <p:nvPr>
            <p:ph type="sldNum" sz="quarter" idx="12"/>
          </p:nvPr>
        </p:nvSpPr>
        <p:spPr/>
        <p:txBody>
          <a:bodyPr/>
          <a:lstStyle/>
          <a:p>
            <a:fld id="{AF6B2DFE-69FF-4EEF-99BB-630F98E4F1EB}" type="slidenum">
              <a:rPr lang="zh-TW" altLang="en-US" smtClean="0"/>
              <a:pPr/>
              <a:t>6</a:t>
            </a:fld>
            <a:endParaRPr lang="en-US" altLang="zh-TW"/>
          </a:p>
        </p:txBody>
      </p:sp>
      <p:sp>
        <p:nvSpPr>
          <p:cNvPr id="5" name="文字方塊 4">
            <a:extLst>
              <a:ext uri="{FF2B5EF4-FFF2-40B4-BE49-F238E27FC236}">
                <a16:creationId xmlns:a16="http://schemas.microsoft.com/office/drawing/2014/main" id="{1BEF4F89-DDB5-4B28-8EB5-FB67AB27ABF7}"/>
              </a:ext>
            </a:extLst>
          </p:cNvPr>
          <p:cNvSpPr txBox="1"/>
          <p:nvPr/>
        </p:nvSpPr>
        <p:spPr>
          <a:xfrm>
            <a:off x="755576" y="805091"/>
            <a:ext cx="3816424" cy="400110"/>
          </a:xfrm>
          <a:prstGeom prst="rect">
            <a:avLst/>
          </a:prstGeom>
          <a:noFill/>
        </p:spPr>
        <p:txBody>
          <a:bodyPr wrap="square" rtlCol="0">
            <a:spAutoFit/>
          </a:bodyPr>
          <a:lstStyle/>
          <a:p>
            <a:r>
              <a:rPr lang="zh-TW" altLang="en-US" sz="2000" b="1" dirty="0">
                <a:solidFill>
                  <a:schemeClr val="accent6">
                    <a:lumMod val="50000"/>
                  </a:schemeClr>
                </a:solidFill>
                <a:latin typeface="微軟正黑體" panose="020B0604030504040204" pitchFamily="34" charset="-120"/>
                <a:ea typeface="微軟正黑體" panose="020B0604030504040204" pitchFamily="34" charset="-120"/>
              </a:rPr>
              <a:t>利用審查權限藉機索賄不法態樣</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AF6B2DFE-69FF-4EEF-99BB-630F98E4F1EB}" type="slidenum">
              <a:rPr lang="zh-TW" altLang="en-US" smtClean="0"/>
              <a:pPr/>
              <a:t>7</a:t>
            </a:fld>
            <a:endParaRPr lang="en-US" altLang="zh-TW"/>
          </a:p>
        </p:txBody>
      </p:sp>
      <p:pic>
        <p:nvPicPr>
          <p:cNvPr id="5" name="图片 13"/>
          <p:cNvPicPr>
            <a:picLocks noGrp="1" noChangeAspect="1"/>
          </p:cNvPicPr>
          <p:nvPr>
            <p:ph idx="1"/>
          </p:nvPr>
        </p:nvPicPr>
        <p:blipFill>
          <a:blip r:embed="rId2" cstate="print">
            <a:extLst>
              <a:ext uri="{28A0092B-C50C-407E-A947-70E740481C1C}">
                <a14:useLocalDpi xmlns:a14="http://schemas.microsoft.com/office/drawing/2010/main" val="0"/>
              </a:ext>
            </a:extLst>
          </a:blip>
          <a:srcRect r="64757"/>
          <a:stretch>
            <a:fillRect/>
          </a:stretch>
        </p:blipFill>
        <p:spPr>
          <a:xfrm>
            <a:off x="3779912" y="908720"/>
            <a:ext cx="1296144" cy="1720576"/>
          </a:xfrm>
          <a:prstGeom prst="rect">
            <a:avLst/>
          </a:prstGeom>
        </p:spPr>
      </p:pic>
      <p:grpSp>
        <p:nvGrpSpPr>
          <p:cNvPr id="2" name="组合 42"/>
          <p:cNvGrpSpPr/>
          <p:nvPr/>
        </p:nvGrpSpPr>
        <p:grpSpPr>
          <a:xfrm>
            <a:off x="6516216" y="2996952"/>
            <a:ext cx="1341462" cy="1629129"/>
            <a:chOff x="7754938" y="1917700"/>
            <a:chExt cx="2409825" cy="3600450"/>
          </a:xfrm>
        </p:grpSpPr>
        <p:sp>
          <p:nvSpPr>
            <p:cNvPr id="7" name="Freeform 33"/>
            <p:cNvSpPr>
              <a:spLocks/>
            </p:cNvSpPr>
            <p:nvPr/>
          </p:nvSpPr>
          <p:spPr bwMode="auto">
            <a:xfrm>
              <a:off x="7754938" y="4219575"/>
              <a:ext cx="244475" cy="1206500"/>
            </a:xfrm>
            <a:custGeom>
              <a:avLst/>
              <a:gdLst>
                <a:gd name="T0" fmla="*/ 130 w 154"/>
                <a:gd name="T1" fmla="*/ 720 h 760"/>
                <a:gd name="T2" fmla="*/ 140 w 154"/>
                <a:gd name="T3" fmla="*/ 704 h 760"/>
                <a:gd name="T4" fmla="*/ 140 w 154"/>
                <a:gd name="T5" fmla="*/ 704 h 760"/>
                <a:gd name="T6" fmla="*/ 134 w 154"/>
                <a:gd name="T7" fmla="*/ 698 h 760"/>
                <a:gd name="T8" fmla="*/ 132 w 154"/>
                <a:gd name="T9" fmla="*/ 690 h 760"/>
                <a:gd name="T10" fmla="*/ 130 w 154"/>
                <a:gd name="T11" fmla="*/ 678 h 760"/>
                <a:gd name="T12" fmla="*/ 130 w 154"/>
                <a:gd name="T13" fmla="*/ 666 h 760"/>
                <a:gd name="T14" fmla="*/ 130 w 154"/>
                <a:gd name="T15" fmla="*/ 666 h 760"/>
                <a:gd name="T16" fmla="*/ 132 w 154"/>
                <a:gd name="T17" fmla="*/ 658 h 760"/>
                <a:gd name="T18" fmla="*/ 138 w 154"/>
                <a:gd name="T19" fmla="*/ 648 h 760"/>
                <a:gd name="T20" fmla="*/ 144 w 154"/>
                <a:gd name="T21" fmla="*/ 634 h 760"/>
                <a:gd name="T22" fmla="*/ 154 w 154"/>
                <a:gd name="T23" fmla="*/ 616 h 760"/>
                <a:gd name="T24" fmla="*/ 154 w 154"/>
                <a:gd name="T25" fmla="*/ 616 h 760"/>
                <a:gd name="T26" fmla="*/ 144 w 154"/>
                <a:gd name="T27" fmla="*/ 606 h 760"/>
                <a:gd name="T28" fmla="*/ 138 w 154"/>
                <a:gd name="T29" fmla="*/ 596 h 760"/>
                <a:gd name="T30" fmla="*/ 132 w 154"/>
                <a:gd name="T31" fmla="*/ 580 h 760"/>
                <a:gd name="T32" fmla="*/ 130 w 154"/>
                <a:gd name="T33" fmla="*/ 562 h 760"/>
                <a:gd name="T34" fmla="*/ 130 w 154"/>
                <a:gd name="T35" fmla="*/ 0 h 760"/>
                <a:gd name="T36" fmla="*/ 130 w 154"/>
                <a:gd name="T37" fmla="*/ 0 h 760"/>
                <a:gd name="T38" fmla="*/ 116 w 154"/>
                <a:gd name="T39" fmla="*/ 12 h 760"/>
                <a:gd name="T40" fmla="*/ 102 w 154"/>
                <a:gd name="T41" fmla="*/ 28 h 760"/>
                <a:gd name="T42" fmla="*/ 90 w 154"/>
                <a:gd name="T43" fmla="*/ 44 h 760"/>
                <a:gd name="T44" fmla="*/ 78 w 154"/>
                <a:gd name="T45" fmla="*/ 62 h 760"/>
                <a:gd name="T46" fmla="*/ 66 w 154"/>
                <a:gd name="T47" fmla="*/ 80 h 760"/>
                <a:gd name="T48" fmla="*/ 56 w 154"/>
                <a:gd name="T49" fmla="*/ 100 h 760"/>
                <a:gd name="T50" fmla="*/ 36 w 154"/>
                <a:gd name="T51" fmla="*/ 142 h 760"/>
                <a:gd name="T52" fmla="*/ 22 w 154"/>
                <a:gd name="T53" fmla="*/ 188 h 760"/>
                <a:gd name="T54" fmla="*/ 10 w 154"/>
                <a:gd name="T55" fmla="*/ 238 h 760"/>
                <a:gd name="T56" fmla="*/ 4 w 154"/>
                <a:gd name="T57" fmla="*/ 288 h 760"/>
                <a:gd name="T58" fmla="*/ 0 w 154"/>
                <a:gd name="T59" fmla="*/ 340 h 760"/>
                <a:gd name="T60" fmla="*/ 0 w 154"/>
                <a:gd name="T61" fmla="*/ 606 h 760"/>
                <a:gd name="T62" fmla="*/ 0 w 154"/>
                <a:gd name="T63" fmla="*/ 606 h 760"/>
                <a:gd name="T64" fmla="*/ 2 w 154"/>
                <a:gd name="T65" fmla="*/ 620 h 760"/>
                <a:gd name="T66" fmla="*/ 4 w 154"/>
                <a:gd name="T67" fmla="*/ 634 h 760"/>
                <a:gd name="T68" fmla="*/ 6 w 154"/>
                <a:gd name="T69" fmla="*/ 646 h 760"/>
                <a:gd name="T70" fmla="*/ 10 w 154"/>
                <a:gd name="T71" fmla="*/ 658 h 760"/>
                <a:gd name="T72" fmla="*/ 16 w 154"/>
                <a:gd name="T73" fmla="*/ 670 h 760"/>
                <a:gd name="T74" fmla="*/ 22 w 154"/>
                <a:gd name="T75" fmla="*/ 680 h 760"/>
                <a:gd name="T76" fmla="*/ 36 w 154"/>
                <a:gd name="T77" fmla="*/ 700 h 760"/>
                <a:gd name="T78" fmla="*/ 56 w 154"/>
                <a:gd name="T79" fmla="*/ 718 h 760"/>
                <a:gd name="T80" fmla="*/ 78 w 154"/>
                <a:gd name="T81" fmla="*/ 732 h 760"/>
                <a:gd name="T82" fmla="*/ 102 w 154"/>
                <a:gd name="T83" fmla="*/ 746 h 760"/>
                <a:gd name="T84" fmla="*/ 130 w 154"/>
                <a:gd name="T85" fmla="*/ 760 h 760"/>
                <a:gd name="T86" fmla="*/ 130 w 154"/>
                <a:gd name="T87" fmla="*/ 760 h 760"/>
                <a:gd name="T88" fmla="*/ 130 w 154"/>
                <a:gd name="T89" fmla="*/ 748 h 760"/>
                <a:gd name="T90" fmla="*/ 130 w 154"/>
                <a:gd name="T91" fmla="*/ 748 h 760"/>
                <a:gd name="T92" fmla="*/ 130 w 154"/>
                <a:gd name="T93" fmla="*/ 720 h 760"/>
                <a:gd name="T94" fmla="*/ 130 w 154"/>
                <a:gd name="T95" fmla="*/ 720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4" h="760">
                  <a:moveTo>
                    <a:pt x="130" y="720"/>
                  </a:moveTo>
                  <a:lnTo>
                    <a:pt x="140" y="704"/>
                  </a:lnTo>
                  <a:lnTo>
                    <a:pt x="140" y="704"/>
                  </a:lnTo>
                  <a:lnTo>
                    <a:pt x="134" y="698"/>
                  </a:lnTo>
                  <a:lnTo>
                    <a:pt x="132" y="690"/>
                  </a:lnTo>
                  <a:lnTo>
                    <a:pt x="130" y="678"/>
                  </a:lnTo>
                  <a:lnTo>
                    <a:pt x="130" y="666"/>
                  </a:lnTo>
                  <a:lnTo>
                    <a:pt x="130" y="666"/>
                  </a:lnTo>
                  <a:lnTo>
                    <a:pt x="132" y="658"/>
                  </a:lnTo>
                  <a:lnTo>
                    <a:pt x="138" y="648"/>
                  </a:lnTo>
                  <a:lnTo>
                    <a:pt x="144" y="634"/>
                  </a:lnTo>
                  <a:lnTo>
                    <a:pt x="154" y="616"/>
                  </a:lnTo>
                  <a:lnTo>
                    <a:pt x="154" y="616"/>
                  </a:lnTo>
                  <a:lnTo>
                    <a:pt x="144" y="606"/>
                  </a:lnTo>
                  <a:lnTo>
                    <a:pt x="138" y="596"/>
                  </a:lnTo>
                  <a:lnTo>
                    <a:pt x="132" y="580"/>
                  </a:lnTo>
                  <a:lnTo>
                    <a:pt x="130" y="562"/>
                  </a:lnTo>
                  <a:lnTo>
                    <a:pt x="130" y="0"/>
                  </a:lnTo>
                  <a:lnTo>
                    <a:pt x="130" y="0"/>
                  </a:lnTo>
                  <a:lnTo>
                    <a:pt x="116" y="12"/>
                  </a:lnTo>
                  <a:lnTo>
                    <a:pt x="102" y="28"/>
                  </a:lnTo>
                  <a:lnTo>
                    <a:pt x="90" y="44"/>
                  </a:lnTo>
                  <a:lnTo>
                    <a:pt x="78" y="62"/>
                  </a:lnTo>
                  <a:lnTo>
                    <a:pt x="66" y="80"/>
                  </a:lnTo>
                  <a:lnTo>
                    <a:pt x="56" y="100"/>
                  </a:lnTo>
                  <a:lnTo>
                    <a:pt x="36" y="142"/>
                  </a:lnTo>
                  <a:lnTo>
                    <a:pt x="22" y="188"/>
                  </a:lnTo>
                  <a:lnTo>
                    <a:pt x="10" y="238"/>
                  </a:lnTo>
                  <a:lnTo>
                    <a:pt x="4" y="288"/>
                  </a:lnTo>
                  <a:lnTo>
                    <a:pt x="0" y="340"/>
                  </a:lnTo>
                  <a:lnTo>
                    <a:pt x="0" y="606"/>
                  </a:lnTo>
                  <a:lnTo>
                    <a:pt x="0" y="606"/>
                  </a:lnTo>
                  <a:lnTo>
                    <a:pt x="2" y="620"/>
                  </a:lnTo>
                  <a:lnTo>
                    <a:pt x="4" y="634"/>
                  </a:lnTo>
                  <a:lnTo>
                    <a:pt x="6" y="646"/>
                  </a:lnTo>
                  <a:lnTo>
                    <a:pt x="10" y="658"/>
                  </a:lnTo>
                  <a:lnTo>
                    <a:pt x="16" y="670"/>
                  </a:lnTo>
                  <a:lnTo>
                    <a:pt x="22" y="680"/>
                  </a:lnTo>
                  <a:lnTo>
                    <a:pt x="36" y="700"/>
                  </a:lnTo>
                  <a:lnTo>
                    <a:pt x="56" y="718"/>
                  </a:lnTo>
                  <a:lnTo>
                    <a:pt x="78" y="732"/>
                  </a:lnTo>
                  <a:lnTo>
                    <a:pt x="102" y="746"/>
                  </a:lnTo>
                  <a:lnTo>
                    <a:pt x="130" y="760"/>
                  </a:lnTo>
                  <a:lnTo>
                    <a:pt x="130" y="760"/>
                  </a:lnTo>
                  <a:lnTo>
                    <a:pt x="130" y="748"/>
                  </a:lnTo>
                  <a:lnTo>
                    <a:pt x="130" y="748"/>
                  </a:lnTo>
                  <a:lnTo>
                    <a:pt x="130" y="720"/>
                  </a:lnTo>
                  <a:lnTo>
                    <a:pt x="130" y="720"/>
                  </a:lnTo>
                  <a:close/>
                </a:path>
              </a:pathLst>
            </a:custGeom>
            <a:solidFill>
              <a:srgbClr val="A6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Freeform 34"/>
            <p:cNvSpPr>
              <a:spLocks/>
            </p:cNvSpPr>
            <p:nvPr/>
          </p:nvSpPr>
          <p:spPr bwMode="auto">
            <a:xfrm>
              <a:off x="9913938" y="4219575"/>
              <a:ext cx="250825" cy="1206500"/>
            </a:xfrm>
            <a:custGeom>
              <a:avLst/>
              <a:gdLst>
                <a:gd name="T0" fmla="*/ 34 w 158"/>
                <a:gd name="T1" fmla="*/ 0 h 760"/>
                <a:gd name="T2" fmla="*/ 34 w 158"/>
                <a:gd name="T3" fmla="*/ 562 h 760"/>
                <a:gd name="T4" fmla="*/ 34 w 158"/>
                <a:gd name="T5" fmla="*/ 562 h 760"/>
                <a:gd name="T6" fmla="*/ 32 w 158"/>
                <a:gd name="T7" fmla="*/ 580 h 760"/>
                <a:gd name="T8" fmla="*/ 28 w 158"/>
                <a:gd name="T9" fmla="*/ 588 h 760"/>
                <a:gd name="T10" fmla="*/ 26 w 158"/>
                <a:gd name="T11" fmla="*/ 596 h 760"/>
                <a:gd name="T12" fmla="*/ 20 w 158"/>
                <a:gd name="T13" fmla="*/ 602 h 760"/>
                <a:gd name="T14" fmla="*/ 16 w 158"/>
                <a:gd name="T15" fmla="*/ 606 h 760"/>
                <a:gd name="T16" fmla="*/ 8 w 158"/>
                <a:gd name="T17" fmla="*/ 612 h 760"/>
                <a:gd name="T18" fmla="*/ 0 w 158"/>
                <a:gd name="T19" fmla="*/ 616 h 760"/>
                <a:gd name="T20" fmla="*/ 0 w 158"/>
                <a:gd name="T21" fmla="*/ 616 h 760"/>
                <a:gd name="T22" fmla="*/ 26 w 158"/>
                <a:gd name="T23" fmla="*/ 648 h 760"/>
                <a:gd name="T24" fmla="*/ 32 w 158"/>
                <a:gd name="T25" fmla="*/ 658 h 760"/>
                <a:gd name="T26" fmla="*/ 34 w 158"/>
                <a:gd name="T27" fmla="*/ 666 h 760"/>
                <a:gd name="T28" fmla="*/ 34 w 158"/>
                <a:gd name="T29" fmla="*/ 666 h 760"/>
                <a:gd name="T30" fmla="*/ 32 w 158"/>
                <a:gd name="T31" fmla="*/ 678 h 760"/>
                <a:gd name="T32" fmla="*/ 28 w 158"/>
                <a:gd name="T33" fmla="*/ 690 h 760"/>
                <a:gd name="T34" fmla="*/ 26 w 158"/>
                <a:gd name="T35" fmla="*/ 698 h 760"/>
                <a:gd name="T36" fmla="*/ 24 w 158"/>
                <a:gd name="T37" fmla="*/ 704 h 760"/>
                <a:gd name="T38" fmla="*/ 24 w 158"/>
                <a:gd name="T39" fmla="*/ 720 h 760"/>
                <a:gd name="T40" fmla="*/ 24 w 158"/>
                <a:gd name="T41" fmla="*/ 720 h 760"/>
                <a:gd name="T42" fmla="*/ 30 w 158"/>
                <a:gd name="T43" fmla="*/ 726 h 760"/>
                <a:gd name="T44" fmla="*/ 32 w 158"/>
                <a:gd name="T45" fmla="*/ 734 h 760"/>
                <a:gd name="T46" fmla="*/ 34 w 158"/>
                <a:gd name="T47" fmla="*/ 740 h 760"/>
                <a:gd name="T48" fmla="*/ 34 w 158"/>
                <a:gd name="T49" fmla="*/ 748 h 760"/>
                <a:gd name="T50" fmla="*/ 34 w 158"/>
                <a:gd name="T51" fmla="*/ 748 h 760"/>
                <a:gd name="T52" fmla="*/ 34 w 158"/>
                <a:gd name="T53" fmla="*/ 760 h 760"/>
                <a:gd name="T54" fmla="*/ 34 w 158"/>
                <a:gd name="T55" fmla="*/ 760 h 760"/>
                <a:gd name="T56" fmla="*/ 62 w 158"/>
                <a:gd name="T57" fmla="*/ 746 h 760"/>
                <a:gd name="T58" fmla="*/ 86 w 158"/>
                <a:gd name="T59" fmla="*/ 732 h 760"/>
                <a:gd name="T60" fmla="*/ 108 w 158"/>
                <a:gd name="T61" fmla="*/ 718 h 760"/>
                <a:gd name="T62" fmla="*/ 124 w 158"/>
                <a:gd name="T63" fmla="*/ 700 h 760"/>
                <a:gd name="T64" fmla="*/ 138 w 158"/>
                <a:gd name="T65" fmla="*/ 680 h 760"/>
                <a:gd name="T66" fmla="*/ 148 w 158"/>
                <a:gd name="T67" fmla="*/ 658 h 760"/>
                <a:gd name="T68" fmla="*/ 156 w 158"/>
                <a:gd name="T69" fmla="*/ 634 h 760"/>
                <a:gd name="T70" fmla="*/ 158 w 158"/>
                <a:gd name="T71" fmla="*/ 606 h 760"/>
                <a:gd name="T72" fmla="*/ 158 w 158"/>
                <a:gd name="T73" fmla="*/ 340 h 760"/>
                <a:gd name="T74" fmla="*/ 158 w 158"/>
                <a:gd name="T75" fmla="*/ 340 h 760"/>
                <a:gd name="T76" fmla="*/ 156 w 158"/>
                <a:gd name="T77" fmla="*/ 288 h 760"/>
                <a:gd name="T78" fmla="*/ 148 w 158"/>
                <a:gd name="T79" fmla="*/ 238 h 760"/>
                <a:gd name="T80" fmla="*/ 138 w 158"/>
                <a:gd name="T81" fmla="*/ 188 h 760"/>
                <a:gd name="T82" fmla="*/ 124 w 158"/>
                <a:gd name="T83" fmla="*/ 142 h 760"/>
                <a:gd name="T84" fmla="*/ 108 w 158"/>
                <a:gd name="T85" fmla="*/ 100 h 760"/>
                <a:gd name="T86" fmla="*/ 96 w 158"/>
                <a:gd name="T87" fmla="*/ 80 h 760"/>
                <a:gd name="T88" fmla="*/ 86 w 158"/>
                <a:gd name="T89" fmla="*/ 62 h 760"/>
                <a:gd name="T90" fmla="*/ 74 w 158"/>
                <a:gd name="T91" fmla="*/ 44 h 760"/>
                <a:gd name="T92" fmla="*/ 62 w 158"/>
                <a:gd name="T93" fmla="*/ 28 h 760"/>
                <a:gd name="T94" fmla="*/ 48 w 158"/>
                <a:gd name="T95" fmla="*/ 12 h 760"/>
                <a:gd name="T96" fmla="*/ 34 w 158"/>
                <a:gd name="T97" fmla="*/ 0 h 760"/>
                <a:gd name="T98" fmla="*/ 34 w 158"/>
                <a:gd name="T99" fmla="*/ 0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8" h="760">
                  <a:moveTo>
                    <a:pt x="34" y="0"/>
                  </a:moveTo>
                  <a:lnTo>
                    <a:pt x="34" y="562"/>
                  </a:lnTo>
                  <a:lnTo>
                    <a:pt x="34" y="562"/>
                  </a:lnTo>
                  <a:lnTo>
                    <a:pt x="32" y="580"/>
                  </a:lnTo>
                  <a:lnTo>
                    <a:pt x="28" y="588"/>
                  </a:lnTo>
                  <a:lnTo>
                    <a:pt x="26" y="596"/>
                  </a:lnTo>
                  <a:lnTo>
                    <a:pt x="20" y="602"/>
                  </a:lnTo>
                  <a:lnTo>
                    <a:pt x="16" y="606"/>
                  </a:lnTo>
                  <a:lnTo>
                    <a:pt x="8" y="612"/>
                  </a:lnTo>
                  <a:lnTo>
                    <a:pt x="0" y="616"/>
                  </a:lnTo>
                  <a:lnTo>
                    <a:pt x="0" y="616"/>
                  </a:lnTo>
                  <a:lnTo>
                    <a:pt x="26" y="648"/>
                  </a:lnTo>
                  <a:lnTo>
                    <a:pt x="32" y="658"/>
                  </a:lnTo>
                  <a:lnTo>
                    <a:pt x="34" y="666"/>
                  </a:lnTo>
                  <a:lnTo>
                    <a:pt x="34" y="666"/>
                  </a:lnTo>
                  <a:lnTo>
                    <a:pt x="32" y="678"/>
                  </a:lnTo>
                  <a:lnTo>
                    <a:pt x="28" y="690"/>
                  </a:lnTo>
                  <a:lnTo>
                    <a:pt x="26" y="698"/>
                  </a:lnTo>
                  <a:lnTo>
                    <a:pt x="24" y="704"/>
                  </a:lnTo>
                  <a:lnTo>
                    <a:pt x="24" y="720"/>
                  </a:lnTo>
                  <a:lnTo>
                    <a:pt x="24" y="720"/>
                  </a:lnTo>
                  <a:lnTo>
                    <a:pt x="30" y="726"/>
                  </a:lnTo>
                  <a:lnTo>
                    <a:pt x="32" y="734"/>
                  </a:lnTo>
                  <a:lnTo>
                    <a:pt x="34" y="740"/>
                  </a:lnTo>
                  <a:lnTo>
                    <a:pt x="34" y="748"/>
                  </a:lnTo>
                  <a:lnTo>
                    <a:pt x="34" y="748"/>
                  </a:lnTo>
                  <a:lnTo>
                    <a:pt x="34" y="760"/>
                  </a:lnTo>
                  <a:lnTo>
                    <a:pt x="34" y="760"/>
                  </a:lnTo>
                  <a:lnTo>
                    <a:pt x="62" y="746"/>
                  </a:lnTo>
                  <a:lnTo>
                    <a:pt x="86" y="732"/>
                  </a:lnTo>
                  <a:lnTo>
                    <a:pt x="108" y="718"/>
                  </a:lnTo>
                  <a:lnTo>
                    <a:pt x="124" y="700"/>
                  </a:lnTo>
                  <a:lnTo>
                    <a:pt x="138" y="680"/>
                  </a:lnTo>
                  <a:lnTo>
                    <a:pt x="148" y="658"/>
                  </a:lnTo>
                  <a:lnTo>
                    <a:pt x="156" y="634"/>
                  </a:lnTo>
                  <a:lnTo>
                    <a:pt x="158" y="606"/>
                  </a:lnTo>
                  <a:lnTo>
                    <a:pt x="158" y="340"/>
                  </a:lnTo>
                  <a:lnTo>
                    <a:pt x="158" y="340"/>
                  </a:lnTo>
                  <a:lnTo>
                    <a:pt x="156" y="288"/>
                  </a:lnTo>
                  <a:lnTo>
                    <a:pt x="148" y="238"/>
                  </a:lnTo>
                  <a:lnTo>
                    <a:pt x="138" y="188"/>
                  </a:lnTo>
                  <a:lnTo>
                    <a:pt x="124" y="142"/>
                  </a:lnTo>
                  <a:lnTo>
                    <a:pt x="108" y="100"/>
                  </a:lnTo>
                  <a:lnTo>
                    <a:pt x="96" y="80"/>
                  </a:lnTo>
                  <a:lnTo>
                    <a:pt x="86" y="62"/>
                  </a:lnTo>
                  <a:lnTo>
                    <a:pt x="74" y="44"/>
                  </a:lnTo>
                  <a:lnTo>
                    <a:pt x="62" y="28"/>
                  </a:lnTo>
                  <a:lnTo>
                    <a:pt x="48" y="12"/>
                  </a:lnTo>
                  <a:lnTo>
                    <a:pt x="34" y="0"/>
                  </a:lnTo>
                  <a:lnTo>
                    <a:pt x="34" y="0"/>
                  </a:lnTo>
                  <a:close/>
                </a:path>
              </a:pathLst>
            </a:custGeom>
            <a:solidFill>
              <a:srgbClr val="A6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35"/>
            <p:cNvSpPr>
              <a:spLocks/>
            </p:cNvSpPr>
            <p:nvPr/>
          </p:nvSpPr>
          <p:spPr bwMode="auto">
            <a:xfrm>
              <a:off x="8475663" y="3638550"/>
              <a:ext cx="968375" cy="355600"/>
            </a:xfrm>
            <a:custGeom>
              <a:avLst/>
              <a:gdLst>
                <a:gd name="T0" fmla="*/ 530 w 610"/>
                <a:gd name="T1" fmla="*/ 60 h 224"/>
                <a:gd name="T2" fmla="*/ 530 w 610"/>
                <a:gd name="T3" fmla="*/ 60 h 224"/>
                <a:gd name="T4" fmla="*/ 530 w 610"/>
                <a:gd name="T5" fmla="*/ 28 h 224"/>
                <a:gd name="T6" fmla="*/ 528 w 610"/>
                <a:gd name="T7" fmla="*/ 14 h 224"/>
                <a:gd name="T8" fmla="*/ 526 w 610"/>
                <a:gd name="T9" fmla="*/ 0 h 224"/>
                <a:gd name="T10" fmla="*/ 526 w 610"/>
                <a:gd name="T11" fmla="*/ 0 h 224"/>
                <a:gd name="T12" fmla="*/ 500 w 610"/>
                <a:gd name="T13" fmla="*/ 20 h 224"/>
                <a:gd name="T14" fmla="*/ 474 w 610"/>
                <a:gd name="T15" fmla="*/ 38 h 224"/>
                <a:gd name="T16" fmla="*/ 448 w 610"/>
                <a:gd name="T17" fmla="*/ 54 h 224"/>
                <a:gd name="T18" fmla="*/ 420 w 610"/>
                <a:gd name="T19" fmla="*/ 66 h 224"/>
                <a:gd name="T20" fmla="*/ 394 w 610"/>
                <a:gd name="T21" fmla="*/ 76 h 224"/>
                <a:gd name="T22" fmla="*/ 364 w 610"/>
                <a:gd name="T23" fmla="*/ 82 h 224"/>
                <a:gd name="T24" fmla="*/ 334 w 610"/>
                <a:gd name="T25" fmla="*/ 86 h 224"/>
                <a:gd name="T26" fmla="*/ 304 w 610"/>
                <a:gd name="T27" fmla="*/ 86 h 224"/>
                <a:gd name="T28" fmla="*/ 304 w 610"/>
                <a:gd name="T29" fmla="*/ 86 h 224"/>
                <a:gd name="T30" fmla="*/ 274 w 610"/>
                <a:gd name="T31" fmla="*/ 86 h 224"/>
                <a:gd name="T32" fmla="*/ 244 w 610"/>
                <a:gd name="T33" fmla="*/ 82 h 224"/>
                <a:gd name="T34" fmla="*/ 216 w 610"/>
                <a:gd name="T35" fmla="*/ 76 h 224"/>
                <a:gd name="T36" fmla="*/ 190 w 610"/>
                <a:gd name="T37" fmla="*/ 66 h 224"/>
                <a:gd name="T38" fmla="*/ 164 w 610"/>
                <a:gd name="T39" fmla="*/ 54 h 224"/>
                <a:gd name="T40" fmla="*/ 138 w 610"/>
                <a:gd name="T41" fmla="*/ 38 h 224"/>
                <a:gd name="T42" fmla="*/ 116 w 610"/>
                <a:gd name="T43" fmla="*/ 20 h 224"/>
                <a:gd name="T44" fmla="*/ 94 w 610"/>
                <a:gd name="T45" fmla="*/ 0 h 224"/>
                <a:gd name="T46" fmla="*/ 94 w 610"/>
                <a:gd name="T47" fmla="*/ 0 h 224"/>
                <a:gd name="T48" fmla="*/ 90 w 610"/>
                <a:gd name="T49" fmla="*/ 6 h 224"/>
                <a:gd name="T50" fmla="*/ 86 w 610"/>
                <a:gd name="T51" fmla="*/ 14 h 224"/>
                <a:gd name="T52" fmla="*/ 82 w 610"/>
                <a:gd name="T53" fmla="*/ 28 h 224"/>
                <a:gd name="T54" fmla="*/ 80 w 610"/>
                <a:gd name="T55" fmla="*/ 44 h 224"/>
                <a:gd name="T56" fmla="*/ 80 w 610"/>
                <a:gd name="T57" fmla="*/ 60 h 224"/>
                <a:gd name="T58" fmla="*/ 80 w 610"/>
                <a:gd name="T59" fmla="*/ 60 h 224"/>
                <a:gd name="T60" fmla="*/ 78 w 610"/>
                <a:gd name="T61" fmla="*/ 84 h 224"/>
                <a:gd name="T62" fmla="*/ 74 w 610"/>
                <a:gd name="T63" fmla="*/ 108 h 224"/>
                <a:gd name="T64" fmla="*/ 68 w 610"/>
                <a:gd name="T65" fmla="*/ 130 h 224"/>
                <a:gd name="T66" fmla="*/ 60 w 610"/>
                <a:gd name="T67" fmla="*/ 150 h 224"/>
                <a:gd name="T68" fmla="*/ 48 w 610"/>
                <a:gd name="T69" fmla="*/ 172 h 224"/>
                <a:gd name="T70" fmla="*/ 34 w 610"/>
                <a:gd name="T71" fmla="*/ 190 h 224"/>
                <a:gd name="T72" fmla="*/ 18 w 610"/>
                <a:gd name="T73" fmla="*/ 208 h 224"/>
                <a:gd name="T74" fmla="*/ 0 w 610"/>
                <a:gd name="T75" fmla="*/ 224 h 224"/>
                <a:gd name="T76" fmla="*/ 610 w 610"/>
                <a:gd name="T77" fmla="*/ 224 h 224"/>
                <a:gd name="T78" fmla="*/ 610 w 610"/>
                <a:gd name="T79" fmla="*/ 224 h 224"/>
                <a:gd name="T80" fmla="*/ 592 w 610"/>
                <a:gd name="T81" fmla="*/ 208 h 224"/>
                <a:gd name="T82" fmla="*/ 574 w 610"/>
                <a:gd name="T83" fmla="*/ 190 h 224"/>
                <a:gd name="T84" fmla="*/ 562 w 610"/>
                <a:gd name="T85" fmla="*/ 172 h 224"/>
                <a:gd name="T86" fmla="*/ 550 w 610"/>
                <a:gd name="T87" fmla="*/ 150 h 224"/>
                <a:gd name="T88" fmla="*/ 542 w 610"/>
                <a:gd name="T89" fmla="*/ 130 h 224"/>
                <a:gd name="T90" fmla="*/ 536 w 610"/>
                <a:gd name="T91" fmla="*/ 108 h 224"/>
                <a:gd name="T92" fmla="*/ 532 w 610"/>
                <a:gd name="T93" fmla="*/ 84 h 224"/>
                <a:gd name="T94" fmla="*/ 530 w 610"/>
                <a:gd name="T95" fmla="*/ 60 h 224"/>
                <a:gd name="T96" fmla="*/ 530 w 610"/>
                <a:gd name="T97" fmla="*/ 6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10" h="224">
                  <a:moveTo>
                    <a:pt x="530" y="60"/>
                  </a:moveTo>
                  <a:lnTo>
                    <a:pt x="530" y="60"/>
                  </a:lnTo>
                  <a:lnTo>
                    <a:pt x="530" y="28"/>
                  </a:lnTo>
                  <a:lnTo>
                    <a:pt x="528" y="14"/>
                  </a:lnTo>
                  <a:lnTo>
                    <a:pt x="526" y="0"/>
                  </a:lnTo>
                  <a:lnTo>
                    <a:pt x="526" y="0"/>
                  </a:lnTo>
                  <a:lnTo>
                    <a:pt x="500" y="20"/>
                  </a:lnTo>
                  <a:lnTo>
                    <a:pt x="474" y="38"/>
                  </a:lnTo>
                  <a:lnTo>
                    <a:pt x="448" y="54"/>
                  </a:lnTo>
                  <a:lnTo>
                    <a:pt x="420" y="66"/>
                  </a:lnTo>
                  <a:lnTo>
                    <a:pt x="394" y="76"/>
                  </a:lnTo>
                  <a:lnTo>
                    <a:pt x="364" y="82"/>
                  </a:lnTo>
                  <a:lnTo>
                    <a:pt x="334" y="86"/>
                  </a:lnTo>
                  <a:lnTo>
                    <a:pt x="304" y="86"/>
                  </a:lnTo>
                  <a:lnTo>
                    <a:pt x="304" y="86"/>
                  </a:lnTo>
                  <a:lnTo>
                    <a:pt x="274" y="86"/>
                  </a:lnTo>
                  <a:lnTo>
                    <a:pt x="244" y="82"/>
                  </a:lnTo>
                  <a:lnTo>
                    <a:pt x="216" y="76"/>
                  </a:lnTo>
                  <a:lnTo>
                    <a:pt x="190" y="66"/>
                  </a:lnTo>
                  <a:lnTo>
                    <a:pt x="164" y="54"/>
                  </a:lnTo>
                  <a:lnTo>
                    <a:pt x="138" y="38"/>
                  </a:lnTo>
                  <a:lnTo>
                    <a:pt x="116" y="20"/>
                  </a:lnTo>
                  <a:lnTo>
                    <a:pt x="94" y="0"/>
                  </a:lnTo>
                  <a:lnTo>
                    <a:pt x="94" y="0"/>
                  </a:lnTo>
                  <a:lnTo>
                    <a:pt x="90" y="6"/>
                  </a:lnTo>
                  <a:lnTo>
                    <a:pt x="86" y="14"/>
                  </a:lnTo>
                  <a:lnTo>
                    <a:pt x="82" y="28"/>
                  </a:lnTo>
                  <a:lnTo>
                    <a:pt x="80" y="44"/>
                  </a:lnTo>
                  <a:lnTo>
                    <a:pt x="80" y="60"/>
                  </a:lnTo>
                  <a:lnTo>
                    <a:pt x="80" y="60"/>
                  </a:lnTo>
                  <a:lnTo>
                    <a:pt x="78" y="84"/>
                  </a:lnTo>
                  <a:lnTo>
                    <a:pt x="74" y="108"/>
                  </a:lnTo>
                  <a:lnTo>
                    <a:pt x="68" y="130"/>
                  </a:lnTo>
                  <a:lnTo>
                    <a:pt x="60" y="150"/>
                  </a:lnTo>
                  <a:lnTo>
                    <a:pt x="48" y="172"/>
                  </a:lnTo>
                  <a:lnTo>
                    <a:pt x="34" y="190"/>
                  </a:lnTo>
                  <a:lnTo>
                    <a:pt x="18" y="208"/>
                  </a:lnTo>
                  <a:lnTo>
                    <a:pt x="0" y="224"/>
                  </a:lnTo>
                  <a:lnTo>
                    <a:pt x="610" y="224"/>
                  </a:lnTo>
                  <a:lnTo>
                    <a:pt x="610" y="224"/>
                  </a:lnTo>
                  <a:lnTo>
                    <a:pt x="592" y="208"/>
                  </a:lnTo>
                  <a:lnTo>
                    <a:pt x="574" y="190"/>
                  </a:lnTo>
                  <a:lnTo>
                    <a:pt x="562" y="172"/>
                  </a:lnTo>
                  <a:lnTo>
                    <a:pt x="550" y="150"/>
                  </a:lnTo>
                  <a:lnTo>
                    <a:pt x="542" y="130"/>
                  </a:lnTo>
                  <a:lnTo>
                    <a:pt x="536" y="108"/>
                  </a:lnTo>
                  <a:lnTo>
                    <a:pt x="532" y="84"/>
                  </a:lnTo>
                  <a:lnTo>
                    <a:pt x="530" y="60"/>
                  </a:lnTo>
                  <a:lnTo>
                    <a:pt x="530" y="6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36"/>
            <p:cNvSpPr>
              <a:spLocks/>
            </p:cNvSpPr>
            <p:nvPr/>
          </p:nvSpPr>
          <p:spPr bwMode="auto">
            <a:xfrm>
              <a:off x="8243888" y="1917700"/>
              <a:ext cx="1444625" cy="1784350"/>
            </a:xfrm>
            <a:custGeom>
              <a:avLst/>
              <a:gdLst>
                <a:gd name="T0" fmla="*/ 854 w 910"/>
                <a:gd name="T1" fmla="*/ 360 h 1124"/>
                <a:gd name="T2" fmla="*/ 832 w 910"/>
                <a:gd name="T3" fmla="*/ 360 h 1124"/>
                <a:gd name="T4" fmla="*/ 808 w 910"/>
                <a:gd name="T5" fmla="*/ 284 h 1124"/>
                <a:gd name="T6" fmla="*/ 776 w 910"/>
                <a:gd name="T7" fmla="*/ 214 h 1124"/>
                <a:gd name="T8" fmla="*/ 734 w 910"/>
                <a:gd name="T9" fmla="*/ 152 h 1124"/>
                <a:gd name="T10" fmla="*/ 686 w 910"/>
                <a:gd name="T11" fmla="*/ 100 h 1124"/>
                <a:gd name="T12" fmla="*/ 634 w 910"/>
                <a:gd name="T13" fmla="*/ 56 h 1124"/>
                <a:gd name="T14" fmla="*/ 576 w 910"/>
                <a:gd name="T15" fmla="*/ 26 h 1124"/>
                <a:gd name="T16" fmla="*/ 514 w 910"/>
                <a:gd name="T17" fmla="*/ 6 h 1124"/>
                <a:gd name="T18" fmla="*/ 450 w 910"/>
                <a:gd name="T19" fmla="*/ 0 h 1124"/>
                <a:gd name="T20" fmla="*/ 416 w 910"/>
                <a:gd name="T21" fmla="*/ 0 h 1124"/>
                <a:gd name="T22" fmla="*/ 354 w 910"/>
                <a:gd name="T23" fmla="*/ 14 h 1124"/>
                <a:gd name="T24" fmla="*/ 296 w 910"/>
                <a:gd name="T25" fmla="*/ 40 h 1124"/>
                <a:gd name="T26" fmla="*/ 242 w 910"/>
                <a:gd name="T27" fmla="*/ 76 h 1124"/>
                <a:gd name="T28" fmla="*/ 194 w 910"/>
                <a:gd name="T29" fmla="*/ 124 h 1124"/>
                <a:gd name="T30" fmla="*/ 152 w 910"/>
                <a:gd name="T31" fmla="*/ 182 h 1124"/>
                <a:gd name="T32" fmla="*/ 116 w 910"/>
                <a:gd name="T33" fmla="*/ 248 h 1124"/>
                <a:gd name="T34" fmla="*/ 86 w 910"/>
                <a:gd name="T35" fmla="*/ 322 h 1124"/>
                <a:gd name="T36" fmla="*/ 74 w 910"/>
                <a:gd name="T37" fmla="*/ 360 h 1124"/>
                <a:gd name="T38" fmla="*/ 48 w 910"/>
                <a:gd name="T39" fmla="*/ 360 h 1124"/>
                <a:gd name="T40" fmla="*/ 28 w 910"/>
                <a:gd name="T41" fmla="*/ 364 h 1124"/>
                <a:gd name="T42" fmla="*/ 14 w 910"/>
                <a:gd name="T43" fmla="*/ 376 h 1124"/>
                <a:gd name="T44" fmla="*/ 4 w 910"/>
                <a:gd name="T45" fmla="*/ 396 h 1124"/>
                <a:gd name="T46" fmla="*/ 0 w 910"/>
                <a:gd name="T47" fmla="*/ 420 h 1124"/>
                <a:gd name="T48" fmla="*/ 0 w 910"/>
                <a:gd name="T49" fmla="*/ 660 h 1124"/>
                <a:gd name="T50" fmla="*/ 4 w 910"/>
                <a:gd name="T51" fmla="*/ 682 h 1124"/>
                <a:gd name="T52" fmla="*/ 14 w 910"/>
                <a:gd name="T53" fmla="*/ 700 h 1124"/>
                <a:gd name="T54" fmla="*/ 28 w 910"/>
                <a:gd name="T55" fmla="*/ 712 h 1124"/>
                <a:gd name="T56" fmla="*/ 48 w 910"/>
                <a:gd name="T57" fmla="*/ 716 h 1124"/>
                <a:gd name="T58" fmla="*/ 68 w 910"/>
                <a:gd name="T59" fmla="*/ 716 h 1124"/>
                <a:gd name="T60" fmla="*/ 92 w 910"/>
                <a:gd name="T61" fmla="*/ 800 h 1124"/>
                <a:gd name="T62" fmla="*/ 126 w 910"/>
                <a:gd name="T63" fmla="*/ 878 h 1124"/>
                <a:gd name="T64" fmla="*/ 166 w 910"/>
                <a:gd name="T65" fmla="*/ 946 h 1124"/>
                <a:gd name="T66" fmla="*/ 212 w 910"/>
                <a:gd name="T67" fmla="*/ 1006 h 1124"/>
                <a:gd name="T68" fmla="*/ 264 w 910"/>
                <a:gd name="T69" fmla="*/ 1056 h 1124"/>
                <a:gd name="T70" fmla="*/ 322 w 910"/>
                <a:gd name="T71" fmla="*/ 1092 h 1124"/>
                <a:gd name="T72" fmla="*/ 384 w 910"/>
                <a:gd name="T73" fmla="*/ 1116 h 1124"/>
                <a:gd name="T74" fmla="*/ 450 w 910"/>
                <a:gd name="T75" fmla="*/ 1124 h 1124"/>
                <a:gd name="T76" fmla="*/ 484 w 910"/>
                <a:gd name="T77" fmla="*/ 1122 h 1124"/>
                <a:gd name="T78" fmla="*/ 550 w 910"/>
                <a:gd name="T79" fmla="*/ 1106 h 1124"/>
                <a:gd name="T80" fmla="*/ 612 w 910"/>
                <a:gd name="T81" fmla="*/ 1076 h 1124"/>
                <a:gd name="T82" fmla="*/ 670 w 910"/>
                <a:gd name="T83" fmla="*/ 1032 h 1124"/>
                <a:gd name="T84" fmla="*/ 720 w 910"/>
                <a:gd name="T85" fmla="*/ 978 h 1124"/>
                <a:gd name="T86" fmla="*/ 764 w 910"/>
                <a:gd name="T87" fmla="*/ 914 h 1124"/>
                <a:gd name="T88" fmla="*/ 798 w 910"/>
                <a:gd name="T89" fmla="*/ 840 h 1124"/>
                <a:gd name="T90" fmla="*/ 824 w 910"/>
                <a:gd name="T91" fmla="*/ 758 h 1124"/>
                <a:gd name="T92" fmla="*/ 832 w 910"/>
                <a:gd name="T93" fmla="*/ 716 h 1124"/>
                <a:gd name="T94" fmla="*/ 854 w 910"/>
                <a:gd name="T95" fmla="*/ 716 h 1124"/>
                <a:gd name="T96" fmla="*/ 878 w 910"/>
                <a:gd name="T97" fmla="*/ 712 h 1124"/>
                <a:gd name="T98" fmla="*/ 894 w 910"/>
                <a:gd name="T99" fmla="*/ 700 h 1124"/>
                <a:gd name="T100" fmla="*/ 906 w 910"/>
                <a:gd name="T101" fmla="*/ 682 h 1124"/>
                <a:gd name="T102" fmla="*/ 910 w 910"/>
                <a:gd name="T103" fmla="*/ 660 h 1124"/>
                <a:gd name="T104" fmla="*/ 910 w 910"/>
                <a:gd name="T105" fmla="*/ 420 h 1124"/>
                <a:gd name="T106" fmla="*/ 906 w 910"/>
                <a:gd name="T107" fmla="*/ 396 h 1124"/>
                <a:gd name="T108" fmla="*/ 894 w 910"/>
                <a:gd name="T109" fmla="*/ 376 h 1124"/>
                <a:gd name="T110" fmla="*/ 878 w 910"/>
                <a:gd name="T111" fmla="*/ 364 h 1124"/>
                <a:gd name="T112" fmla="*/ 854 w 910"/>
                <a:gd name="T113" fmla="*/ 360 h 1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10" h="1124">
                  <a:moveTo>
                    <a:pt x="854" y="360"/>
                  </a:moveTo>
                  <a:lnTo>
                    <a:pt x="854" y="360"/>
                  </a:lnTo>
                  <a:lnTo>
                    <a:pt x="832" y="360"/>
                  </a:lnTo>
                  <a:lnTo>
                    <a:pt x="832" y="360"/>
                  </a:lnTo>
                  <a:lnTo>
                    <a:pt x="822" y="322"/>
                  </a:lnTo>
                  <a:lnTo>
                    <a:pt x="808" y="284"/>
                  </a:lnTo>
                  <a:lnTo>
                    <a:pt x="792" y="248"/>
                  </a:lnTo>
                  <a:lnTo>
                    <a:pt x="776" y="214"/>
                  </a:lnTo>
                  <a:lnTo>
                    <a:pt x="756" y="182"/>
                  </a:lnTo>
                  <a:lnTo>
                    <a:pt x="734" y="152"/>
                  </a:lnTo>
                  <a:lnTo>
                    <a:pt x="712" y="124"/>
                  </a:lnTo>
                  <a:lnTo>
                    <a:pt x="686" y="100"/>
                  </a:lnTo>
                  <a:lnTo>
                    <a:pt x="660" y="76"/>
                  </a:lnTo>
                  <a:lnTo>
                    <a:pt x="634" y="56"/>
                  </a:lnTo>
                  <a:lnTo>
                    <a:pt x="606" y="40"/>
                  </a:lnTo>
                  <a:lnTo>
                    <a:pt x="576" y="26"/>
                  </a:lnTo>
                  <a:lnTo>
                    <a:pt x="544" y="14"/>
                  </a:lnTo>
                  <a:lnTo>
                    <a:pt x="514" y="6"/>
                  </a:lnTo>
                  <a:lnTo>
                    <a:pt x="482" y="0"/>
                  </a:lnTo>
                  <a:lnTo>
                    <a:pt x="450" y="0"/>
                  </a:lnTo>
                  <a:lnTo>
                    <a:pt x="450" y="0"/>
                  </a:lnTo>
                  <a:lnTo>
                    <a:pt x="416" y="0"/>
                  </a:lnTo>
                  <a:lnTo>
                    <a:pt x="384" y="6"/>
                  </a:lnTo>
                  <a:lnTo>
                    <a:pt x="354" y="14"/>
                  </a:lnTo>
                  <a:lnTo>
                    <a:pt x="324" y="26"/>
                  </a:lnTo>
                  <a:lnTo>
                    <a:pt x="296" y="40"/>
                  </a:lnTo>
                  <a:lnTo>
                    <a:pt x="268" y="56"/>
                  </a:lnTo>
                  <a:lnTo>
                    <a:pt x="242" y="76"/>
                  </a:lnTo>
                  <a:lnTo>
                    <a:pt x="218" y="100"/>
                  </a:lnTo>
                  <a:lnTo>
                    <a:pt x="194" y="124"/>
                  </a:lnTo>
                  <a:lnTo>
                    <a:pt x="172" y="152"/>
                  </a:lnTo>
                  <a:lnTo>
                    <a:pt x="152" y="182"/>
                  </a:lnTo>
                  <a:lnTo>
                    <a:pt x="134" y="214"/>
                  </a:lnTo>
                  <a:lnTo>
                    <a:pt x="116" y="248"/>
                  </a:lnTo>
                  <a:lnTo>
                    <a:pt x="100" y="284"/>
                  </a:lnTo>
                  <a:lnTo>
                    <a:pt x="86" y="322"/>
                  </a:lnTo>
                  <a:lnTo>
                    <a:pt x="74" y="360"/>
                  </a:lnTo>
                  <a:lnTo>
                    <a:pt x="74" y="360"/>
                  </a:lnTo>
                  <a:lnTo>
                    <a:pt x="48" y="360"/>
                  </a:lnTo>
                  <a:lnTo>
                    <a:pt x="48" y="360"/>
                  </a:lnTo>
                  <a:lnTo>
                    <a:pt x="38" y="362"/>
                  </a:lnTo>
                  <a:lnTo>
                    <a:pt x="28" y="364"/>
                  </a:lnTo>
                  <a:lnTo>
                    <a:pt x="20" y="370"/>
                  </a:lnTo>
                  <a:lnTo>
                    <a:pt x="14" y="376"/>
                  </a:lnTo>
                  <a:lnTo>
                    <a:pt x="8" y="386"/>
                  </a:lnTo>
                  <a:lnTo>
                    <a:pt x="4" y="396"/>
                  </a:lnTo>
                  <a:lnTo>
                    <a:pt x="2" y="406"/>
                  </a:lnTo>
                  <a:lnTo>
                    <a:pt x="0" y="420"/>
                  </a:lnTo>
                  <a:lnTo>
                    <a:pt x="0" y="660"/>
                  </a:lnTo>
                  <a:lnTo>
                    <a:pt x="0" y="660"/>
                  </a:lnTo>
                  <a:lnTo>
                    <a:pt x="2" y="672"/>
                  </a:lnTo>
                  <a:lnTo>
                    <a:pt x="4" y="682"/>
                  </a:lnTo>
                  <a:lnTo>
                    <a:pt x="8" y="692"/>
                  </a:lnTo>
                  <a:lnTo>
                    <a:pt x="14" y="700"/>
                  </a:lnTo>
                  <a:lnTo>
                    <a:pt x="20" y="706"/>
                  </a:lnTo>
                  <a:lnTo>
                    <a:pt x="28" y="712"/>
                  </a:lnTo>
                  <a:lnTo>
                    <a:pt x="38" y="716"/>
                  </a:lnTo>
                  <a:lnTo>
                    <a:pt x="48" y="716"/>
                  </a:lnTo>
                  <a:lnTo>
                    <a:pt x="68" y="716"/>
                  </a:lnTo>
                  <a:lnTo>
                    <a:pt x="68" y="716"/>
                  </a:lnTo>
                  <a:lnTo>
                    <a:pt x="78" y="758"/>
                  </a:lnTo>
                  <a:lnTo>
                    <a:pt x="92" y="800"/>
                  </a:lnTo>
                  <a:lnTo>
                    <a:pt x="108" y="840"/>
                  </a:lnTo>
                  <a:lnTo>
                    <a:pt x="126" y="878"/>
                  </a:lnTo>
                  <a:lnTo>
                    <a:pt x="144" y="914"/>
                  </a:lnTo>
                  <a:lnTo>
                    <a:pt x="166" y="946"/>
                  </a:lnTo>
                  <a:lnTo>
                    <a:pt x="188" y="978"/>
                  </a:lnTo>
                  <a:lnTo>
                    <a:pt x="212" y="1006"/>
                  </a:lnTo>
                  <a:lnTo>
                    <a:pt x="238" y="1032"/>
                  </a:lnTo>
                  <a:lnTo>
                    <a:pt x="264" y="1056"/>
                  </a:lnTo>
                  <a:lnTo>
                    <a:pt x="292" y="1076"/>
                  </a:lnTo>
                  <a:lnTo>
                    <a:pt x="322" y="1092"/>
                  </a:lnTo>
                  <a:lnTo>
                    <a:pt x="352" y="1106"/>
                  </a:lnTo>
                  <a:lnTo>
                    <a:pt x="384" y="1116"/>
                  </a:lnTo>
                  <a:lnTo>
                    <a:pt x="416" y="1122"/>
                  </a:lnTo>
                  <a:lnTo>
                    <a:pt x="450" y="1124"/>
                  </a:lnTo>
                  <a:lnTo>
                    <a:pt x="450" y="1124"/>
                  </a:lnTo>
                  <a:lnTo>
                    <a:pt x="484" y="1122"/>
                  </a:lnTo>
                  <a:lnTo>
                    <a:pt x="518" y="1116"/>
                  </a:lnTo>
                  <a:lnTo>
                    <a:pt x="550" y="1106"/>
                  </a:lnTo>
                  <a:lnTo>
                    <a:pt x="582" y="1092"/>
                  </a:lnTo>
                  <a:lnTo>
                    <a:pt x="612" y="1076"/>
                  </a:lnTo>
                  <a:lnTo>
                    <a:pt x="642" y="1056"/>
                  </a:lnTo>
                  <a:lnTo>
                    <a:pt x="670" y="1032"/>
                  </a:lnTo>
                  <a:lnTo>
                    <a:pt x="696" y="1006"/>
                  </a:lnTo>
                  <a:lnTo>
                    <a:pt x="720" y="978"/>
                  </a:lnTo>
                  <a:lnTo>
                    <a:pt x="742" y="946"/>
                  </a:lnTo>
                  <a:lnTo>
                    <a:pt x="764" y="914"/>
                  </a:lnTo>
                  <a:lnTo>
                    <a:pt x="782" y="878"/>
                  </a:lnTo>
                  <a:lnTo>
                    <a:pt x="798" y="840"/>
                  </a:lnTo>
                  <a:lnTo>
                    <a:pt x="812" y="800"/>
                  </a:lnTo>
                  <a:lnTo>
                    <a:pt x="824" y="758"/>
                  </a:lnTo>
                  <a:lnTo>
                    <a:pt x="832" y="716"/>
                  </a:lnTo>
                  <a:lnTo>
                    <a:pt x="832" y="716"/>
                  </a:lnTo>
                  <a:lnTo>
                    <a:pt x="854" y="716"/>
                  </a:lnTo>
                  <a:lnTo>
                    <a:pt x="854" y="716"/>
                  </a:lnTo>
                  <a:lnTo>
                    <a:pt x="866" y="716"/>
                  </a:lnTo>
                  <a:lnTo>
                    <a:pt x="878" y="712"/>
                  </a:lnTo>
                  <a:lnTo>
                    <a:pt x="886" y="706"/>
                  </a:lnTo>
                  <a:lnTo>
                    <a:pt x="894" y="700"/>
                  </a:lnTo>
                  <a:lnTo>
                    <a:pt x="902" y="692"/>
                  </a:lnTo>
                  <a:lnTo>
                    <a:pt x="906" y="682"/>
                  </a:lnTo>
                  <a:lnTo>
                    <a:pt x="910" y="672"/>
                  </a:lnTo>
                  <a:lnTo>
                    <a:pt x="910" y="660"/>
                  </a:lnTo>
                  <a:lnTo>
                    <a:pt x="910" y="420"/>
                  </a:lnTo>
                  <a:lnTo>
                    <a:pt x="910" y="420"/>
                  </a:lnTo>
                  <a:lnTo>
                    <a:pt x="910" y="406"/>
                  </a:lnTo>
                  <a:lnTo>
                    <a:pt x="906" y="396"/>
                  </a:lnTo>
                  <a:lnTo>
                    <a:pt x="902" y="386"/>
                  </a:lnTo>
                  <a:lnTo>
                    <a:pt x="894" y="376"/>
                  </a:lnTo>
                  <a:lnTo>
                    <a:pt x="886" y="370"/>
                  </a:lnTo>
                  <a:lnTo>
                    <a:pt x="878" y="364"/>
                  </a:lnTo>
                  <a:lnTo>
                    <a:pt x="866" y="362"/>
                  </a:lnTo>
                  <a:lnTo>
                    <a:pt x="854" y="360"/>
                  </a:lnTo>
                  <a:lnTo>
                    <a:pt x="854" y="360"/>
                  </a:lnTo>
                  <a:close/>
                </a:path>
              </a:pathLst>
            </a:custGeom>
            <a:solidFill>
              <a:schemeClr val="bg1"/>
            </a:solidFill>
            <a:ln>
              <a:solidFill>
                <a:schemeClr val="tx1"/>
              </a:solidFill>
            </a:ln>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37"/>
            <p:cNvSpPr>
              <a:spLocks/>
            </p:cNvSpPr>
            <p:nvPr/>
          </p:nvSpPr>
          <p:spPr bwMode="auto">
            <a:xfrm>
              <a:off x="8037513" y="5372100"/>
              <a:ext cx="1863725" cy="146050"/>
            </a:xfrm>
            <a:custGeom>
              <a:avLst/>
              <a:gdLst>
                <a:gd name="T0" fmla="*/ 0 w 1174"/>
                <a:gd name="T1" fmla="*/ 0 h 92"/>
                <a:gd name="T2" fmla="*/ 0 w 1174"/>
                <a:gd name="T3" fmla="*/ 0 h 92"/>
                <a:gd name="T4" fmla="*/ 0 w 1174"/>
                <a:gd name="T5" fmla="*/ 22 h 92"/>
                <a:gd name="T6" fmla="*/ 0 w 1174"/>
                <a:gd name="T7" fmla="*/ 22 h 92"/>
                <a:gd name="T8" fmla="*/ 0 w 1174"/>
                <a:gd name="T9" fmla="*/ 36 h 92"/>
                <a:gd name="T10" fmla="*/ 4 w 1174"/>
                <a:gd name="T11" fmla="*/ 48 h 92"/>
                <a:gd name="T12" fmla="*/ 8 w 1174"/>
                <a:gd name="T13" fmla="*/ 60 h 92"/>
                <a:gd name="T14" fmla="*/ 14 w 1174"/>
                <a:gd name="T15" fmla="*/ 70 h 92"/>
                <a:gd name="T16" fmla="*/ 22 w 1174"/>
                <a:gd name="T17" fmla="*/ 80 h 92"/>
                <a:gd name="T18" fmla="*/ 32 w 1174"/>
                <a:gd name="T19" fmla="*/ 86 h 92"/>
                <a:gd name="T20" fmla="*/ 46 w 1174"/>
                <a:gd name="T21" fmla="*/ 90 h 92"/>
                <a:gd name="T22" fmla="*/ 60 w 1174"/>
                <a:gd name="T23" fmla="*/ 92 h 92"/>
                <a:gd name="T24" fmla="*/ 1106 w 1174"/>
                <a:gd name="T25" fmla="*/ 92 h 92"/>
                <a:gd name="T26" fmla="*/ 1106 w 1174"/>
                <a:gd name="T27" fmla="*/ 92 h 92"/>
                <a:gd name="T28" fmla="*/ 1116 w 1174"/>
                <a:gd name="T29" fmla="*/ 90 h 92"/>
                <a:gd name="T30" fmla="*/ 1128 w 1174"/>
                <a:gd name="T31" fmla="*/ 86 h 92"/>
                <a:gd name="T32" fmla="*/ 1140 w 1174"/>
                <a:gd name="T33" fmla="*/ 80 h 92"/>
                <a:gd name="T34" fmla="*/ 1150 w 1174"/>
                <a:gd name="T35" fmla="*/ 70 h 92"/>
                <a:gd name="T36" fmla="*/ 1160 w 1174"/>
                <a:gd name="T37" fmla="*/ 60 h 92"/>
                <a:gd name="T38" fmla="*/ 1166 w 1174"/>
                <a:gd name="T39" fmla="*/ 48 h 92"/>
                <a:gd name="T40" fmla="*/ 1172 w 1174"/>
                <a:gd name="T41" fmla="*/ 36 h 92"/>
                <a:gd name="T42" fmla="*/ 1174 w 1174"/>
                <a:gd name="T43" fmla="*/ 22 h 92"/>
                <a:gd name="T44" fmla="*/ 1174 w 1174"/>
                <a:gd name="T45" fmla="*/ 22 h 92"/>
                <a:gd name="T46" fmla="*/ 1174 w 1174"/>
                <a:gd name="T47" fmla="*/ 0 h 92"/>
                <a:gd name="T48" fmla="*/ 0 w 1174"/>
                <a:gd name="T49"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4" h="92">
                  <a:moveTo>
                    <a:pt x="0" y="0"/>
                  </a:moveTo>
                  <a:lnTo>
                    <a:pt x="0" y="0"/>
                  </a:lnTo>
                  <a:lnTo>
                    <a:pt x="0" y="22"/>
                  </a:lnTo>
                  <a:lnTo>
                    <a:pt x="0" y="22"/>
                  </a:lnTo>
                  <a:lnTo>
                    <a:pt x="0" y="36"/>
                  </a:lnTo>
                  <a:lnTo>
                    <a:pt x="4" y="48"/>
                  </a:lnTo>
                  <a:lnTo>
                    <a:pt x="8" y="60"/>
                  </a:lnTo>
                  <a:lnTo>
                    <a:pt x="14" y="70"/>
                  </a:lnTo>
                  <a:lnTo>
                    <a:pt x="22" y="80"/>
                  </a:lnTo>
                  <a:lnTo>
                    <a:pt x="32" y="86"/>
                  </a:lnTo>
                  <a:lnTo>
                    <a:pt x="46" y="90"/>
                  </a:lnTo>
                  <a:lnTo>
                    <a:pt x="60" y="92"/>
                  </a:lnTo>
                  <a:lnTo>
                    <a:pt x="1106" y="92"/>
                  </a:lnTo>
                  <a:lnTo>
                    <a:pt x="1106" y="92"/>
                  </a:lnTo>
                  <a:lnTo>
                    <a:pt x="1116" y="90"/>
                  </a:lnTo>
                  <a:lnTo>
                    <a:pt x="1128" y="86"/>
                  </a:lnTo>
                  <a:lnTo>
                    <a:pt x="1140" y="80"/>
                  </a:lnTo>
                  <a:lnTo>
                    <a:pt x="1150" y="70"/>
                  </a:lnTo>
                  <a:lnTo>
                    <a:pt x="1160" y="60"/>
                  </a:lnTo>
                  <a:lnTo>
                    <a:pt x="1166" y="48"/>
                  </a:lnTo>
                  <a:lnTo>
                    <a:pt x="1172" y="36"/>
                  </a:lnTo>
                  <a:lnTo>
                    <a:pt x="1174" y="22"/>
                  </a:lnTo>
                  <a:lnTo>
                    <a:pt x="1174" y="22"/>
                  </a:lnTo>
                  <a:lnTo>
                    <a:pt x="1174" y="0"/>
                  </a:lnTo>
                  <a:lnTo>
                    <a:pt x="0"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Freeform 38"/>
            <p:cNvSpPr>
              <a:spLocks/>
            </p:cNvSpPr>
            <p:nvPr/>
          </p:nvSpPr>
          <p:spPr bwMode="auto">
            <a:xfrm>
              <a:off x="8037513" y="5257800"/>
              <a:ext cx="1863725" cy="79375"/>
            </a:xfrm>
            <a:custGeom>
              <a:avLst/>
              <a:gdLst>
                <a:gd name="T0" fmla="*/ 1174 w 1174"/>
                <a:gd name="T1" fmla="*/ 12 h 50"/>
                <a:gd name="T2" fmla="*/ 1174 w 1174"/>
                <a:gd name="T3" fmla="*/ 12 h 50"/>
                <a:gd name="T4" fmla="*/ 1172 w 1174"/>
                <a:gd name="T5" fmla="*/ 22 h 50"/>
                <a:gd name="T6" fmla="*/ 1170 w 1174"/>
                <a:gd name="T7" fmla="*/ 32 h 50"/>
                <a:gd name="T8" fmla="*/ 1168 w 1174"/>
                <a:gd name="T9" fmla="*/ 38 h 50"/>
                <a:gd name="T10" fmla="*/ 1164 w 1174"/>
                <a:gd name="T11" fmla="*/ 44 h 50"/>
                <a:gd name="T12" fmla="*/ 1158 w 1174"/>
                <a:gd name="T13" fmla="*/ 46 h 50"/>
                <a:gd name="T14" fmla="*/ 1150 w 1174"/>
                <a:gd name="T15" fmla="*/ 50 h 50"/>
                <a:gd name="T16" fmla="*/ 1134 w 1174"/>
                <a:gd name="T17" fmla="*/ 50 h 50"/>
                <a:gd name="T18" fmla="*/ 18 w 1174"/>
                <a:gd name="T19" fmla="*/ 50 h 50"/>
                <a:gd name="T20" fmla="*/ 18 w 1174"/>
                <a:gd name="T21" fmla="*/ 50 h 50"/>
                <a:gd name="T22" fmla="*/ 10 w 1174"/>
                <a:gd name="T23" fmla="*/ 50 h 50"/>
                <a:gd name="T24" fmla="*/ 6 w 1174"/>
                <a:gd name="T25" fmla="*/ 46 h 50"/>
                <a:gd name="T26" fmla="*/ 4 w 1174"/>
                <a:gd name="T27" fmla="*/ 44 h 50"/>
                <a:gd name="T28" fmla="*/ 0 w 1174"/>
                <a:gd name="T29" fmla="*/ 32 h 50"/>
                <a:gd name="T30" fmla="*/ 0 w 1174"/>
                <a:gd name="T31" fmla="*/ 12 h 50"/>
                <a:gd name="T32" fmla="*/ 0 w 1174"/>
                <a:gd name="T33" fmla="*/ 12 h 50"/>
                <a:gd name="T34" fmla="*/ 0 w 1174"/>
                <a:gd name="T35" fmla="*/ 12 h 50"/>
                <a:gd name="T36" fmla="*/ 0 w 1174"/>
                <a:gd name="T37" fmla="*/ 8 h 50"/>
                <a:gd name="T38" fmla="*/ 4 w 1174"/>
                <a:gd name="T39" fmla="*/ 4 h 50"/>
                <a:gd name="T40" fmla="*/ 10 w 1174"/>
                <a:gd name="T41" fmla="*/ 2 h 50"/>
                <a:gd name="T42" fmla="*/ 18 w 1174"/>
                <a:gd name="T43" fmla="*/ 0 h 50"/>
                <a:gd name="T44" fmla="*/ 1134 w 1174"/>
                <a:gd name="T45" fmla="*/ 0 h 50"/>
                <a:gd name="T46" fmla="*/ 1134 w 1174"/>
                <a:gd name="T47" fmla="*/ 0 h 50"/>
                <a:gd name="T48" fmla="*/ 1150 w 1174"/>
                <a:gd name="T49" fmla="*/ 2 h 50"/>
                <a:gd name="T50" fmla="*/ 1164 w 1174"/>
                <a:gd name="T51" fmla="*/ 4 h 50"/>
                <a:gd name="T52" fmla="*/ 1170 w 1174"/>
                <a:gd name="T53" fmla="*/ 8 h 50"/>
                <a:gd name="T54" fmla="*/ 1174 w 1174"/>
                <a:gd name="T55" fmla="*/ 12 h 50"/>
                <a:gd name="T56" fmla="*/ 1174 w 1174"/>
                <a:gd name="T57" fmla="*/ 1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4" h="50">
                  <a:moveTo>
                    <a:pt x="1174" y="12"/>
                  </a:moveTo>
                  <a:lnTo>
                    <a:pt x="1174" y="12"/>
                  </a:lnTo>
                  <a:lnTo>
                    <a:pt x="1172" y="22"/>
                  </a:lnTo>
                  <a:lnTo>
                    <a:pt x="1170" y="32"/>
                  </a:lnTo>
                  <a:lnTo>
                    <a:pt x="1168" y="38"/>
                  </a:lnTo>
                  <a:lnTo>
                    <a:pt x="1164" y="44"/>
                  </a:lnTo>
                  <a:lnTo>
                    <a:pt x="1158" y="46"/>
                  </a:lnTo>
                  <a:lnTo>
                    <a:pt x="1150" y="50"/>
                  </a:lnTo>
                  <a:lnTo>
                    <a:pt x="1134" y="50"/>
                  </a:lnTo>
                  <a:lnTo>
                    <a:pt x="18" y="50"/>
                  </a:lnTo>
                  <a:lnTo>
                    <a:pt x="18" y="50"/>
                  </a:lnTo>
                  <a:lnTo>
                    <a:pt x="10" y="50"/>
                  </a:lnTo>
                  <a:lnTo>
                    <a:pt x="6" y="46"/>
                  </a:lnTo>
                  <a:lnTo>
                    <a:pt x="4" y="44"/>
                  </a:lnTo>
                  <a:lnTo>
                    <a:pt x="0" y="32"/>
                  </a:lnTo>
                  <a:lnTo>
                    <a:pt x="0" y="12"/>
                  </a:lnTo>
                  <a:lnTo>
                    <a:pt x="0" y="12"/>
                  </a:lnTo>
                  <a:lnTo>
                    <a:pt x="0" y="12"/>
                  </a:lnTo>
                  <a:lnTo>
                    <a:pt x="0" y="8"/>
                  </a:lnTo>
                  <a:lnTo>
                    <a:pt x="4" y="4"/>
                  </a:lnTo>
                  <a:lnTo>
                    <a:pt x="10" y="2"/>
                  </a:lnTo>
                  <a:lnTo>
                    <a:pt x="18" y="0"/>
                  </a:lnTo>
                  <a:lnTo>
                    <a:pt x="1134" y="0"/>
                  </a:lnTo>
                  <a:lnTo>
                    <a:pt x="1134" y="0"/>
                  </a:lnTo>
                  <a:lnTo>
                    <a:pt x="1150" y="2"/>
                  </a:lnTo>
                  <a:lnTo>
                    <a:pt x="1164" y="4"/>
                  </a:lnTo>
                  <a:lnTo>
                    <a:pt x="1170" y="8"/>
                  </a:lnTo>
                  <a:lnTo>
                    <a:pt x="1174" y="12"/>
                  </a:lnTo>
                  <a:lnTo>
                    <a:pt x="1174" y="12"/>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Freeform 39"/>
            <p:cNvSpPr>
              <a:spLocks/>
            </p:cNvSpPr>
            <p:nvPr/>
          </p:nvSpPr>
          <p:spPr bwMode="auto">
            <a:xfrm>
              <a:off x="8037513" y="4048125"/>
              <a:ext cx="1863725" cy="1108075"/>
            </a:xfrm>
            <a:custGeom>
              <a:avLst/>
              <a:gdLst>
                <a:gd name="T0" fmla="*/ 0 w 1174"/>
                <a:gd name="T1" fmla="*/ 670 h 698"/>
                <a:gd name="T2" fmla="*/ 0 w 1174"/>
                <a:gd name="T3" fmla="*/ 670 h 698"/>
                <a:gd name="T4" fmla="*/ 2 w 1174"/>
                <a:gd name="T5" fmla="*/ 682 h 698"/>
                <a:gd name="T6" fmla="*/ 8 w 1174"/>
                <a:gd name="T7" fmla="*/ 690 h 698"/>
                <a:gd name="T8" fmla="*/ 16 w 1174"/>
                <a:gd name="T9" fmla="*/ 696 h 698"/>
                <a:gd name="T10" fmla="*/ 30 w 1174"/>
                <a:gd name="T11" fmla="*/ 698 h 698"/>
                <a:gd name="T12" fmla="*/ 1136 w 1174"/>
                <a:gd name="T13" fmla="*/ 698 h 698"/>
                <a:gd name="T14" fmla="*/ 1136 w 1174"/>
                <a:gd name="T15" fmla="*/ 698 h 698"/>
                <a:gd name="T16" fmla="*/ 1150 w 1174"/>
                <a:gd name="T17" fmla="*/ 696 h 698"/>
                <a:gd name="T18" fmla="*/ 1162 w 1174"/>
                <a:gd name="T19" fmla="*/ 690 h 698"/>
                <a:gd name="T20" fmla="*/ 1166 w 1174"/>
                <a:gd name="T21" fmla="*/ 686 h 698"/>
                <a:gd name="T22" fmla="*/ 1170 w 1174"/>
                <a:gd name="T23" fmla="*/ 682 h 698"/>
                <a:gd name="T24" fmla="*/ 1172 w 1174"/>
                <a:gd name="T25" fmla="*/ 676 h 698"/>
                <a:gd name="T26" fmla="*/ 1174 w 1174"/>
                <a:gd name="T27" fmla="*/ 670 h 698"/>
                <a:gd name="T28" fmla="*/ 1174 w 1174"/>
                <a:gd name="T29" fmla="*/ 24 h 698"/>
                <a:gd name="T30" fmla="*/ 1174 w 1174"/>
                <a:gd name="T31" fmla="*/ 24 h 698"/>
                <a:gd name="T32" fmla="*/ 1172 w 1174"/>
                <a:gd name="T33" fmla="*/ 20 h 698"/>
                <a:gd name="T34" fmla="*/ 1170 w 1174"/>
                <a:gd name="T35" fmla="*/ 16 h 698"/>
                <a:gd name="T36" fmla="*/ 1162 w 1174"/>
                <a:gd name="T37" fmla="*/ 8 h 698"/>
                <a:gd name="T38" fmla="*/ 1150 w 1174"/>
                <a:gd name="T39" fmla="*/ 2 h 698"/>
                <a:gd name="T40" fmla="*/ 1136 w 1174"/>
                <a:gd name="T41" fmla="*/ 0 h 698"/>
                <a:gd name="T42" fmla="*/ 30 w 1174"/>
                <a:gd name="T43" fmla="*/ 0 h 698"/>
                <a:gd name="T44" fmla="*/ 30 w 1174"/>
                <a:gd name="T45" fmla="*/ 0 h 698"/>
                <a:gd name="T46" fmla="*/ 22 w 1174"/>
                <a:gd name="T47" fmla="*/ 0 h 698"/>
                <a:gd name="T48" fmla="*/ 16 w 1174"/>
                <a:gd name="T49" fmla="*/ 2 h 698"/>
                <a:gd name="T50" fmla="*/ 8 w 1174"/>
                <a:gd name="T51" fmla="*/ 8 h 698"/>
                <a:gd name="T52" fmla="*/ 2 w 1174"/>
                <a:gd name="T53" fmla="*/ 16 h 698"/>
                <a:gd name="T54" fmla="*/ 0 w 1174"/>
                <a:gd name="T55" fmla="*/ 24 h 698"/>
                <a:gd name="T56" fmla="*/ 0 w 1174"/>
                <a:gd name="T57" fmla="*/ 67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4" h="698">
                  <a:moveTo>
                    <a:pt x="0" y="670"/>
                  </a:moveTo>
                  <a:lnTo>
                    <a:pt x="0" y="670"/>
                  </a:lnTo>
                  <a:lnTo>
                    <a:pt x="2" y="682"/>
                  </a:lnTo>
                  <a:lnTo>
                    <a:pt x="8" y="690"/>
                  </a:lnTo>
                  <a:lnTo>
                    <a:pt x="16" y="696"/>
                  </a:lnTo>
                  <a:lnTo>
                    <a:pt x="30" y="698"/>
                  </a:lnTo>
                  <a:lnTo>
                    <a:pt x="1136" y="698"/>
                  </a:lnTo>
                  <a:lnTo>
                    <a:pt x="1136" y="698"/>
                  </a:lnTo>
                  <a:lnTo>
                    <a:pt x="1150" y="696"/>
                  </a:lnTo>
                  <a:lnTo>
                    <a:pt x="1162" y="690"/>
                  </a:lnTo>
                  <a:lnTo>
                    <a:pt x="1166" y="686"/>
                  </a:lnTo>
                  <a:lnTo>
                    <a:pt x="1170" y="682"/>
                  </a:lnTo>
                  <a:lnTo>
                    <a:pt x="1172" y="676"/>
                  </a:lnTo>
                  <a:lnTo>
                    <a:pt x="1174" y="670"/>
                  </a:lnTo>
                  <a:lnTo>
                    <a:pt x="1174" y="24"/>
                  </a:lnTo>
                  <a:lnTo>
                    <a:pt x="1174" y="24"/>
                  </a:lnTo>
                  <a:lnTo>
                    <a:pt x="1172" y="20"/>
                  </a:lnTo>
                  <a:lnTo>
                    <a:pt x="1170" y="16"/>
                  </a:lnTo>
                  <a:lnTo>
                    <a:pt x="1162" y="8"/>
                  </a:lnTo>
                  <a:lnTo>
                    <a:pt x="1150" y="2"/>
                  </a:lnTo>
                  <a:lnTo>
                    <a:pt x="1136" y="0"/>
                  </a:lnTo>
                  <a:lnTo>
                    <a:pt x="30" y="0"/>
                  </a:lnTo>
                  <a:lnTo>
                    <a:pt x="30" y="0"/>
                  </a:lnTo>
                  <a:lnTo>
                    <a:pt x="22" y="0"/>
                  </a:lnTo>
                  <a:lnTo>
                    <a:pt x="16" y="2"/>
                  </a:lnTo>
                  <a:lnTo>
                    <a:pt x="8" y="8"/>
                  </a:lnTo>
                  <a:lnTo>
                    <a:pt x="2" y="16"/>
                  </a:lnTo>
                  <a:lnTo>
                    <a:pt x="0" y="24"/>
                  </a:lnTo>
                  <a:lnTo>
                    <a:pt x="0" y="67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4" name="文本框 46"/>
          <p:cNvSpPr txBox="1"/>
          <p:nvPr/>
        </p:nvSpPr>
        <p:spPr>
          <a:xfrm>
            <a:off x="4932040" y="1412776"/>
            <a:ext cx="1656184" cy="385747"/>
          </a:xfrm>
          <a:prstGeom prst="rect">
            <a:avLst/>
          </a:prstGeom>
          <a:noFill/>
        </p:spPr>
        <p:txBody>
          <a:bodyPr wrap="square" rtlCol="0">
            <a:spAutoFit/>
          </a:bodyPr>
          <a:lstStyle/>
          <a:p>
            <a:pPr>
              <a:lnSpc>
                <a:spcPts val="2500"/>
              </a:lnSpc>
            </a:pPr>
            <a:r>
              <a:rPr lang="zh-TW" altLang="en-US" dirty="0">
                <a:solidFill>
                  <a:srgbClr val="002060"/>
                </a:solidFill>
                <a:latin typeface="HanyiSentyTang" pitchFamily="2" charset="-120"/>
                <a:ea typeface="HanyiSentyTang" pitchFamily="2" charset="-120"/>
              </a:rPr>
              <a:t>鄉長 甲</a:t>
            </a:r>
            <a:endParaRPr lang="zh-CN" altLang="en-US" dirty="0">
              <a:solidFill>
                <a:srgbClr val="002060"/>
              </a:solidFill>
              <a:latin typeface="HanyiSentyTang" pitchFamily="2" charset="-120"/>
              <a:ea typeface="HanyiSentyTang" pitchFamily="2" charset="-120"/>
            </a:endParaRPr>
          </a:p>
        </p:txBody>
      </p:sp>
      <p:sp>
        <p:nvSpPr>
          <p:cNvPr id="15" name="文本框 46"/>
          <p:cNvSpPr txBox="1"/>
          <p:nvPr/>
        </p:nvSpPr>
        <p:spPr>
          <a:xfrm>
            <a:off x="6444208" y="4653136"/>
            <a:ext cx="2088232" cy="706347"/>
          </a:xfrm>
          <a:prstGeom prst="rect">
            <a:avLst/>
          </a:prstGeom>
          <a:noFill/>
        </p:spPr>
        <p:txBody>
          <a:bodyPr wrap="square" rtlCol="0">
            <a:spAutoFit/>
          </a:bodyPr>
          <a:lstStyle/>
          <a:p>
            <a:pPr>
              <a:lnSpc>
                <a:spcPts val="2500"/>
              </a:lnSpc>
            </a:pPr>
            <a:r>
              <a:rPr lang="zh-TW" altLang="en-US" dirty="0">
                <a:solidFill>
                  <a:srgbClr val="002060"/>
                </a:solidFill>
                <a:latin typeface="HanyiSentyTang" pitchFamily="2" charset="-120"/>
                <a:ea typeface="HanyiSentyTang" pitchFamily="2" charset="-120"/>
              </a:rPr>
              <a:t>乙，白手套：</a:t>
            </a:r>
            <a:endParaRPr lang="en-US" altLang="zh-TW" dirty="0">
              <a:solidFill>
                <a:srgbClr val="002060"/>
              </a:solidFill>
              <a:latin typeface="HanyiSentyTang" pitchFamily="2" charset="-120"/>
              <a:ea typeface="HanyiSentyTang" pitchFamily="2" charset="-120"/>
            </a:endParaRPr>
          </a:p>
          <a:p>
            <a:pPr>
              <a:lnSpc>
                <a:spcPts val="2500"/>
              </a:lnSpc>
            </a:pPr>
            <a:r>
              <a:rPr lang="en-US" altLang="zh-TW" dirty="0">
                <a:solidFill>
                  <a:srgbClr val="002060"/>
                </a:solidFill>
                <a:latin typeface="HanyiSentyTang" pitchFamily="2" charset="-120"/>
                <a:ea typeface="HanyiSentyTang" pitchFamily="2" charset="-120"/>
              </a:rPr>
              <a:t>A</a:t>
            </a:r>
            <a:r>
              <a:rPr lang="zh-TW" altLang="en-US" dirty="0">
                <a:solidFill>
                  <a:srgbClr val="002060"/>
                </a:solidFill>
                <a:latin typeface="HanyiSentyTang" pitchFamily="2" charset="-120"/>
                <a:ea typeface="HanyiSentyTang" pitchFamily="2" charset="-120"/>
              </a:rPr>
              <a:t>能源公司</a:t>
            </a:r>
            <a:r>
              <a:rPr lang="en-US" altLang="zh-TW" dirty="0">
                <a:solidFill>
                  <a:srgbClr val="002060"/>
                </a:solidFill>
                <a:latin typeface="HanyiSentyTang" pitchFamily="2" charset="-120"/>
                <a:ea typeface="HanyiSentyTang" pitchFamily="2" charset="-120"/>
              </a:rPr>
              <a:t>+</a:t>
            </a:r>
            <a:r>
              <a:rPr lang="zh-TW" altLang="en-US" dirty="0">
                <a:solidFill>
                  <a:srgbClr val="002060"/>
                </a:solidFill>
                <a:latin typeface="HanyiSentyTang" pitchFamily="2" charset="-120"/>
                <a:ea typeface="HanyiSentyTang" pitchFamily="2" charset="-120"/>
              </a:rPr>
              <a:t> </a:t>
            </a:r>
            <a:r>
              <a:rPr lang="en-US" altLang="zh-TW" dirty="0">
                <a:solidFill>
                  <a:srgbClr val="002060"/>
                </a:solidFill>
                <a:latin typeface="HanyiSentyTang" pitchFamily="2" charset="-120"/>
                <a:ea typeface="HanyiSentyTang" pitchFamily="2" charset="-120"/>
              </a:rPr>
              <a:t>B</a:t>
            </a:r>
            <a:r>
              <a:rPr lang="zh-TW" altLang="en-US" dirty="0">
                <a:solidFill>
                  <a:srgbClr val="002060"/>
                </a:solidFill>
                <a:latin typeface="HanyiSentyTang" pitchFamily="2" charset="-120"/>
                <a:ea typeface="HanyiSentyTang" pitchFamily="2" charset="-120"/>
              </a:rPr>
              <a:t>公司</a:t>
            </a:r>
            <a:endParaRPr lang="zh-CN" altLang="en-US" dirty="0">
              <a:solidFill>
                <a:srgbClr val="002060"/>
              </a:solidFill>
              <a:latin typeface="HanyiSentyTang" pitchFamily="2" charset="-120"/>
              <a:ea typeface="HanyiSentyTang" pitchFamily="2" charset="-120"/>
            </a:endParaRPr>
          </a:p>
        </p:txBody>
      </p:sp>
      <p:grpSp>
        <p:nvGrpSpPr>
          <p:cNvPr id="3" name="组合 12"/>
          <p:cNvGrpSpPr/>
          <p:nvPr/>
        </p:nvGrpSpPr>
        <p:grpSpPr>
          <a:xfrm>
            <a:off x="1403648" y="3140968"/>
            <a:ext cx="1224136" cy="1512168"/>
            <a:chOff x="4821238" y="3194050"/>
            <a:chExt cx="2403475" cy="3663950"/>
          </a:xfrm>
          <a:solidFill>
            <a:srgbClr val="4BB0D0"/>
          </a:solidFill>
        </p:grpSpPr>
        <p:sp>
          <p:nvSpPr>
            <p:cNvPr id="17" name="Freeform 5"/>
            <p:cNvSpPr>
              <a:spLocks/>
            </p:cNvSpPr>
            <p:nvPr/>
          </p:nvSpPr>
          <p:spPr bwMode="auto">
            <a:xfrm>
              <a:off x="5516563" y="4972050"/>
              <a:ext cx="498475" cy="523875"/>
            </a:xfrm>
            <a:custGeom>
              <a:avLst/>
              <a:gdLst>
                <a:gd name="T0" fmla="*/ 0 w 314"/>
                <a:gd name="T1" fmla="*/ 230 h 330"/>
                <a:gd name="T2" fmla="*/ 0 w 314"/>
                <a:gd name="T3" fmla="*/ 230 h 330"/>
                <a:gd name="T4" fmla="*/ 16 w 314"/>
                <a:gd name="T5" fmla="*/ 244 h 330"/>
                <a:gd name="T6" fmla="*/ 40 w 314"/>
                <a:gd name="T7" fmla="*/ 262 h 330"/>
                <a:gd name="T8" fmla="*/ 56 w 314"/>
                <a:gd name="T9" fmla="*/ 274 h 330"/>
                <a:gd name="T10" fmla="*/ 72 w 314"/>
                <a:gd name="T11" fmla="*/ 290 h 330"/>
                <a:gd name="T12" fmla="*/ 90 w 314"/>
                <a:gd name="T13" fmla="*/ 308 h 330"/>
                <a:gd name="T14" fmla="*/ 108 w 314"/>
                <a:gd name="T15" fmla="*/ 330 h 330"/>
                <a:gd name="T16" fmla="*/ 314 w 314"/>
                <a:gd name="T17" fmla="*/ 88 h 330"/>
                <a:gd name="T18" fmla="*/ 108 w 314"/>
                <a:gd name="T19" fmla="*/ 0 h 330"/>
                <a:gd name="T20" fmla="*/ 0 w 314"/>
                <a:gd name="T21" fmla="*/ 2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4" h="330">
                  <a:moveTo>
                    <a:pt x="0" y="230"/>
                  </a:moveTo>
                  <a:lnTo>
                    <a:pt x="0" y="230"/>
                  </a:lnTo>
                  <a:lnTo>
                    <a:pt x="16" y="244"/>
                  </a:lnTo>
                  <a:lnTo>
                    <a:pt x="40" y="262"/>
                  </a:lnTo>
                  <a:lnTo>
                    <a:pt x="56" y="274"/>
                  </a:lnTo>
                  <a:lnTo>
                    <a:pt x="72" y="290"/>
                  </a:lnTo>
                  <a:lnTo>
                    <a:pt x="90" y="308"/>
                  </a:lnTo>
                  <a:lnTo>
                    <a:pt x="108" y="330"/>
                  </a:lnTo>
                  <a:lnTo>
                    <a:pt x="314" y="88"/>
                  </a:lnTo>
                  <a:lnTo>
                    <a:pt x="108" y="0"/>
                  </a:lnTo>
                  <a:lnTo>
                    <a:pt x="0" y="2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6"/>
            <p:cNvSpPr>
              <a:spLocks/>
            </p:cNvSpPr>
            <p:nvPr/>
          </p:nvSpPr>
          <p:spPr bwMode="auto">
            <a:xfrm>
              <a:off x="6015038" y="4972050"/>
              <a:ext cx="498475" cy="523875"/>
            </a:xfrm>
            <a:custGeom>
              <a:avLst/>
              <a:gdLst>
                <a:gd name="T0" fmla="*/ 314 w 314"/>
                <a:gd name="T1" fmla="*/ 230 h 330"/>
                <a:gd name="T2" fmla="*/ 204 w 314"/>
                <a:gd name="T3" fmla="*/ 0 h 330"/>
                <a:gd name="T4" fmla="*/ 0 w 314"/>
                <a:gd name="T5" fmla="*/ 88 h 330"/>
                <a:gd name="T6" fmla="*/ 204 w 314"/>
                <a:gd name="T7" fmla="*/ 330 h 330"/>
                <a:gd name="T8" fmla="*/ 204 w 314"/>
                <a:gd name="T9" fmla="*/ 330 h 330"/>
                <a:gd name="T10" fmla="*/ 224 w 314"/>
                <a:gd name="T11" fmla="*/ 308 h 330"/>
                <a:gd name="T12" fmla="*/ 242 w 314"/>
                <a:gd name="T13" fmla="*/ 290 h 330"/>
                <a:gd name="T14" fmla="*/ 272 w 314"/>
                <a:gd name="T15" fmla="*/ 262 h 330"/>
                <a:gd name="T16" fmla="*/ 296 w 314"/>
                <a:gd name="T17" fmla="*/ 244 h 330"/>
                <a:gd name="T18" fmla="*/ 314 w 314"/>
                <a:gd name="T19" fmla="*/ 230 h 330"/>
                <a:gd name="T20" fmla="*/ 314 w 314"/>
                <a:gd name="T21" fmla="*/ 2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4" h="330">
                  <a:moveTo>
                    <a:pt x="314" y="230"/>
                  </a:moveTo>
                  <a:lnTo>
                    <a:pt x="204" y="0"/>
                  </a:lnTo>
                  <a:lnTo>
                    <a:pt x="0" y="88"/>
                  </a:lnTo>
                  <a:lnTo>
                    <a:pt x="204" y="330"/>
                  </a:lnTo>
                  <a:lnTo>
                    <a:pt x="204" y="330"/>
                  </a:lnTo>
                  <a:lnTo>
                    <a:pt x="224" y="308"/>
                  </a:lnTo>
                  <a:lnTo>
                    <a:pt x="242" y="290"/>
                  </a:lnTo>
                  <a:lnTo>
                    <a:pt x="272" y="262"/>
                  </a:lnTo>
                  <a:lnTo>
                    <a:pt x="296" y="244"/>
                  </a:lnTo>
                  <a:lnTo>
                    <a:pt x="314" y="230"/>
                  </a:lnTo>
                  <a:lnTo>
                    <a:pt x="314" y="2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7"/>
            <p:cNvSpPr>
              <a:spLocks/>
            </p:cNvSpPr>
            <p:nvPr/>
          </p:nvSpPr>
          <p:spPr bwMode="auto">
            <a:xfrm>
              <a:off x="4821238" y="5407025"/>
              <a:ext cx="1114425" cy="1450975"/>
            </a:xfrm>
            <a:custGeom>
              <a:avLst/>
              <a:gdLst>
                <a:gd name="T0" fmla="*/ 454 w 702"/>
                <a:gd name="T1" fmla="*/ 366 h 914"/>
                <a:gd name="T2" fmla="*/ 362 w 702"/>
                <a:gd name="T3" fmla="*/ 308 h 914"/>
                <a:gd name="T4" fmla="*/ 420 w 702"/>
                <a:gd name="T5" fmla="*/ 308 h 914"/>
                <a:gd name="T6" fmla="*/ 362 w 702"/>
                <a:gd name="T7" fmla="*/ 276 h 914"/>
                <a:gd name="T8" fmla="*/ 384 w 702"/>
                <a:gd name="T9" fmla="*/ 0 h 914"/>
                <a:gd name="T10" fmla="*/ 384 w 702"/>
                <a:gd name="T11" fmla="*/ 0 h 914"/>
                <a:gd name="T12" fmla="*/ 358 w 702"/>
                <a:gd name="T13" fmla="*/ 10 h 914"/>
                <a:gd name="T14" fmla="*/ 330 w 702"/>
                <a:gd name="T15" fmla="*/ 18 h 914"/>
                <a:gd name="T16" fmla="*/ 298 w 702"/>
                <a:gd name="T17" fmla="*/ 24 h 914"/>
                <a:gd name="T18" fmla="*/ 282 w 702"/>
                <a:gd name="T19" fmla="*/ 26 h 914"/>
                <a:gd name="T20" fmla="*/ 264 w 702"/>
                <a:gd name="T21" fmla="*/ 28 h 914"/>
                <a:gd name="T22" fmla="*/ 264 w 702"/>
                <a:gd name="T23" fmla="*/ 28 h 914"/>
                <a:gd name="T24" fmla="*/ 238 w 702"/>
                <a:gd name="T25" fmla="*/ 30 h 914"/>
                <a:gd name="T26" fmla="*/ 212 w 702"/>
                <a:gd name="T27" fmla="*/ 36 h 914"/>
                <a:gd name="T28" fmla="*/ 186 w 702"/>
                <a:gd name="T29" fmla="*/ 46 h 914"/>
                <a:gd name="T30" fmla="*/ 162 w 702"/>
                <a:gd name="T31" fmla="*/ 60 h 914"/>
                <a:gd name="T32" fmla="*/ 140 w 702"/>
                <a:gd name="T33" fmla="*/ 76 h 914"/>
                <a:gd name="T34" fmla="*/ 118 w 702"/>
                <a:gd name="T35" fmla="*/ 96 h 914"/>
                <a:gd name="T36" fmla="*/ 98 w 702"/>
                <a:gd name="T37" fmla="*/ 120 h 914"/>
                <a:gd name="T38" fmla="*/ 78 w 702"/>
                <a:gd name="T39" fmla="*/ 146 h 914"/>
                <a:gd name="T40" fmla="*/ 62 w 702"/>
                <a:gd name="T41" fmla="*/ 174 h 914"/>
                <a:gd name="T42" fmla="*/ 46 w 702"/>
                <a:gd name="T43" fmla="*/ 204 h 914"/>
                <a:gd name="T44" fmla="*/ 32 w 702"/>
                <a:gd name="T45" fmla="*/ 238 h 914"/>
                <a:gd name="T46" fmla="*/ 20 w 702"/>
                <a:gd name="T47" fmla="*/ 272 h 914"/>
                <a:gd name="T48" fmla="*/ 12 w 702"/>
                <a:gd name="T49" fmla="*/ 310 h 914"/>
                <a:gd name="T50" fmla="*/ 6 w 702"/>
                <a:gd name="T51" fmla="*/ 348 h 914"/>
                <a:gd name="T52" fmla="*/ 0 w 702"/>
                <a:gd name="T53" fmla="*/ 388 h 914"/>
                <a:gd name="T54" fmla="*/ 0 w 702"/>
                <a:gd name="T55" fmla="*/ 428 h 914"/>
                <a:gd name="T56" fmla="*/ 0 w 702"/>
                <a:gd name="T57" fmla="*/ 700 h 914"/>
                <a:gd name="T58" fmla="*/ 0 w 702"/>
                <a:gd name="T59" fmla="*/ 700 h 914"/>
                <a:gd name="T60" fmla="*/ 0 w 702"/>
                <a:gd name="T61" fmla="*/ 718 h 914"/>
                <a:gd name="T62" fmla="*/ 4 w 702"/>
                <a:gd name="T63" fmla="*/ 736 h 914"/>
                <a:gd name="T64" fmla="*/ 12 w 702"/>
                <a:gd name="T65" fmla="*/ 752 h 914"/>
                <a:gd name="T66" fmla="*/ 20 w 702"/>
                <a:gd name="T67" fmla="*/ 766 h 914"/>
                <a:gd name="T68" fmla="*/ 30 w 702"/>
                <a:gd name="T69" fmla="*/ 780 h 914"/>
                <a:gd name="T70" fmla="*/ 44 w 702"/>
                <a:gd name="T71" fmla="*/ 794 h 914"/>
                <a:gd name="T72" fmla="*/ 58 w 702"/>
                <a:gd name="T73" fmla="*/ 806 h 914"/>
                <a:gd name="T74" fmla="*/ 74 w 702"/>
                <a:gd name="T75" fmla="*/ 818 h 914"/>
                <a:gd name="T76" fmla="*/ 92 w 702"/>
                <a:gd name="T77" fmla="*/ 828 h 914"/>
                <a:gd name="T78" fmla="*/ 112 w 702"/>
                <a:gd name="T79" fmla="*/ 838 h 914"/>
                <a:gd name="T80" fmla="*/ 156 w 702"/>
                <a:gd name="T81" fmla="*/ 856 h 914"/>
                <a:gd name="T82" fmla="*/ 204 w 702"/>
                <a:gd name="T83" fmla="*/ 870 h 914"/>
                <a:gd name="T84" fmla="*/ 256 w 702"/>
                <a:gd name="T85" fmla="*/ 882 h 914"/>
                <a:gd name="T86" fmla="*/ 310 w 702"/>
                <a:gd name="T87" fmla="*/ 892 h 914"/>
                <a:gd name="T88" fmla="*/ 368 w 702"/>
                <a:gd name="T89" fmla="*/ 900 h 914"/>
                <a:gd name="T90" fmla="*/ 424 w 702"/>
                <a:gd name="T91" fmla="*/ 906 h 914"/>
                <a:gd name="T92" fmla="*/ 482 w 702"/>
                <a:gd name="T93" fmla="*/ 910 h 914"/>
                <a:gd name="T94" fmla="*/ 592 w 702"/>
                <a:gd name="T95" fmla="*/ 914 h 914"/>
                <a:gd name="T96" fmla="*/ 688 w 702"/>
                <a:gd name="T97" fmla="*/ 914 h 914"/>
                <a:gd name="T98" fmla="*/ 688 w 702"/>
                <a:gd name="T99" fmla="*/ 914 h 914"/>
                <a:gd name="T100" fmla="*/ 688 w 702"/>
                <a:gd name="T101" fmla="*/ 898 h 914"/>
                <a:gd name="T102" fmla="*/ 690 w 702"/>
                <a:gd name="T103" fmla="*/ 886 h 914"/>
                <a:gd name="T104" fmla="*/ 694 w 702"/>
                <a:gd name="T105" fmla="*/ 878 h 914"/>
                <a:gd name="T106" fmla="*/ 702 w 702"/>
                <a:gd name="T107" fmla="*/ 868 h 914"/>
                <a:gd name="T108" fmla="*/ 702 w 702"/>
                <a:gd name="T109" fmla="*/ 868 h 914"/>
                <a:gd name="T110" fmla="*/ 632 w 702"/>
                <a:gd name="T111" fmla="*/ 712 h 914"/>
                <a:gd name="T112" fmla="*/ 560 w 702"/>
                <a:gd name="T113" fmla="*/ 556 h 914"/>
                <a:gd name="T114" fmla="*/ 528 w 702"/>
                <a:gd name="T115" fmla="*/ 488 h 914"/>
                <a:gd name="T116" fmla="*/ 498 w 702"/>
                <a:gd name="T117" fmla="*/ 430 h 914"/>
                <a:gd name="T118" fmla="*/ 472 w 702"/>
                <a:gd name="T119" fmla="*/ 390 h 914"/>
                <a:gd name="T120" fmla="*/ 462 w 702"/>
                <a:gd name="T121" fmla="*/ 374 h 914"/>
                <a:gd name="T122" fmla="*/ 454 w 702"/>
                <a:gd name="T123" fmla="*/ 366 h 914"/>
                <a:gd name="T124" fmla="*/ 454 w 702"/>
                <a:gd name="T125" fmla="*/ 366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02" h="914">
                  <a:moveTo>
                    <a:pt x="454" y="366"/>
                  </a:moveTo>
                  <a:lnTo>
                    <a:pt x="362" y="308"/>
                  </a:lnTo>
                  <a:lnTo>
                    <a:pt x="420" y="308"/>
                  </a:lnTo>
                  <a:lnTo>
                    <a:pt x="362" y="276"/>
                  </a:lnTo>
                  <a:lnTo>
                    <a:pt x="384" y="0"/>
                  </a:lnTo>
                  <a:lnTo>
                    <a:pt x="384" y="0"/>
                  </a:lnTo>
                  <a:lnTo>
                    <a:pt x="358" y="10"/>
                  </a:lnTo>
                  <a:lnTo>
                    <a:pt x="330" y="18"/>
                  </a:lnTo>
                  <a:lnTo>
                    <a:pt x="298" y="24"/>
                  </a:lnTo>
                  <a:lnTo>
                    <a:pt x="282" y="26"/>
                  </a:lnTo>
                  <a:lnTo>
                    <a:pt x="264" y="28"/>
                  </a:lnTo>
                  <a:lnTo>
                    <a:pt x="264" y="28"/>
                  </a:lnTo>
                  <a:lnTo>
                    <a:pt x="238" y="30"/>
                  </a:lnTo>
                  <a:lnTo>
                    <a:pt x="212" y="36"/>
                  </a:lnTo>
                  <a:lnTo>
                    <a:pt x="186" y="46"/>
                  </a:lnTo>
                  <a:lnTo>
                    <a:pt x="162" y="60"/>
                  </a:lnTo>
                  <a:lnTo>
                    <a:pt x="140" y="76"/>
                  </a:lnTo>
                  <a:lnTo>
                    <a:pt x="118" y="96"/>
                  </a:lnTo>
                  <a:lnTo>
                    <a:pt x="98" y="120"/>
                  </a:lnTo>
                  <a:lnTo>
                    <a:pt x="78" y="146"/>
                  </a:lnTo>
                  <a:lnTo>
                    <a:pt x="62" y="174"/>
                  </a:lnTo>
                  <a:lnTo>
                    <a:pt x="46" y="204"/>
                  </a:lnTo>
                  <a:lnTo>
                    <a:pt x="32" y="238"/>
                  </a:lnTo>
                  <a:lnTo>
                    <a:pt x="20" y="272"/>
                  </a:lnTo>
                  <a:lnTo>
                    <a:pt x="12" y="310"/>
                  </a:lnTo>
                  <a:lnTo>
                    <a:pt x="6" y="348"/>
                  </a:lnTo>
                  <a:lnTo>
                    <a:pt x="0" y="388"/>
                  </a:lnTo>
                  <a:lnTo>
                    <a:pt x="0" y="428"/>
                  </a:lnTo>
                  <a:lnTo>
                    <a:pt x="0" y="700"/>
                  </a:lnTo>
                  <a:lnTo>
                    <a:pt x="0" y="700"/>
                  </a:lnTo>
                  <a:lnTo>
                    <a:pt x="0" y="718"/>
                  </a:lnTo>
                  <a:lnTo>
                    <a:pt x="4" y="736"/>
                  </a:lnTo>
                  <a:lnTo>
                    <a:pt x="12" y="752"/>
                  </a:lnTo>
                  <a:lnTo>
                    <a:pt x="20" y="766"/>
                  </a:lnTo>
                  <a:lnTo>
                    <a:pt x="30" y="780"/>
                  </a:lnTo>
                  <a:lnTo>
                    <a:pt x="44" y="794"/>
                  </a:lnTo>
                  <a:lnTo>
                    <a:pt x="58" y="806"/>
                  </a:lnTo>
                  <a:lnTo>
                    <a:pt x="74" y="818"/>
                  </a:lnTo>
                  <a:lnTo>
                    <a:pt x="92" y="828"/>
                  </a:lnTo>
                  <a:lnTo>
                    <a:pt x="112" y="838"/>
                  </a:lnTo>
                  <a:lnTo>
                    <a:pt x="156" y="856"/>
                  </a:lnTo>
                  <a:lnTo>
                    <a:pt x="204" y="870"/>
                  </a:lnTo>
                  <a:lnTo>
                    <a:pt x="256" y="882"/>
                  </a:lnTo>
                  <a:lnTo>
                    <a:pt x="310" y="892"/>
                  </a:lnTo>
                  <a:lnTo>
                    <a:pt x="368" y="900"/>
                  </a:lnTo>
                  <a:lnTo>
                    <a:pt x="424" y="906"/>
                  </a:lnTo>
                  <a:lnTo>
                    <a:pt x="482" y="910"/>
                  </a:lnTo>
                  <a:lnTo>
                    <a:pt x="592" y="914"/>
                  </a:lnTo>
                  <a:lnTo>
                    <a:pt x="688" y="914"/>
                  </a:lnTo>
                  <a:lnTo>
                    <a:pt x="688" y="914"/>
                  </a:lnTo>
                  <a:lnTo>
                    <a:pt x="688" y="898"/>
                  </a:lnTo>
                  <a:lnTo>
                    <a:pt x="690" y="886"/>
                  </a:lnTo>
                  <a:lnTo>
                    <a:pt x="694" y="878"/>
                  </a:lnTo>
                  <a:lnTo>
                    <a:pt x="702" y="868"/>
                  </a:lnTo>
                  <a:lnTo>
                    <a:pt x="702" y="868"/>
                  </a:lnTo>
                  <a:lnTo>
                    <a:pt x="632" y="712"/>
                  </a:lnTo>
                  <a:lnTo>
                    <a:pt x="560" y="556"/>
                  </a:lnTo>
                  <a:lnTo>
                    <a:pt x="528" y="488"/>
                  </a:lnTo>
                  <a:lnTo>
                    <a:pt x="498" y="430"/>
                  </a:lnTo>
                  <a:lnTo>
                    <a:pt x="472" y="390"/>
                  </a:lnTo>
                  <a:lnTo>
                    <a:pt x="462" y="374"/>
                  </a:lnTo>
                  <a:lnTo>
                    <a:pt x="454" y="366"/>
                  </a:lnTo>
                  <a:lnTo>
                    <a:pt x="454" y="3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Freeform 8"/>
            <p:cNvSpPr>
              <a:spLocks/>
            </p:cNvSpPr>
            <p:nvPr/>
          </p:nvSpPr>
          <p:spPr bwMode="auto">
            <a:xfrm>
              <a:off x="6097588" y="5394325"/>
              <a:ext cx="1127125" cy="1463675"/>
            </a:xfrm>
            <a:custGeom>
              <a:avLst/>
              <a:gdLst>
                <a:gd name="T0" fmla="*/ 438 w 710"/>
                <a:gd name="T1" fmla="*/ 36 h 922"/>
                <a:gd name="T2" fmla="*/ 438 w 710"/>
                <a:gd name="T3" fmla="*/ 36 h 922"/>
                <a:gd name="T4" fmla="*/ 422 w 710"/>
                <a:gd name="T5" fmla="*/ 34 h 922"/>
                <a:gd name="T6" fmla="*/ 404 w 710"/>
                <a:gd name="T7" fmla="*/ 32 h 922"/>
                <a:gd name="T8" fmla="*/ 368 w 710"/>
                <a:gd name="T9" fmla="*/ 26 h 922"/>
                <a:gd name="T10" fmla="*/ 334 w 710"/>
                <a:gd name="T11" fmla="*/ 14 h 922"/>
                <a:gd name="T12" fmla="*/ 304 w 710"/>
                <a:gd name="T13" fmla="*/ 0 h 922"/>
                <a:gd name="T14" fmla="*/ 340 w 710"/>
                <a:gd name="T15" fmla="*/ 284 h 922"/>
                <a:gd name="T16" fmla="*/ 274 w 710"/>
                <a:gd name="T17" fmla="*/ 316 h 922"/>
                <a:gd name="T18" fmla="*/ 330 w 710"/>
                <a:gd name="T19" fmla="*/ 316 h 922"/>
                <a:gd name="T20" fmla="*/ 248 w 710"/>
                <a:gd name="T21" fmla="*/ 374 h 922"/>
                <a:gd name="T22" fmla="*/ 248 w 710"/>
                <a:gd name="T23" fmla="*/ 374 h 922"/>
                <a:gd name="T24" fmla="*/ 238 w 710"/>
                <a:gd name="T25" fmla="*/ 382 h 922"/>
                <a:gd name="T26" fmla="*/ 226 w 710"/>
                <a:gd name="T27" fmla="*/ 398 h 922"/>
                <a:gd name="T28" fmla="*/ 212 w 710"/>
                <a:gd name="T29" fmla="*/ 416 h 922"/>
                <a:gd name="T30" fmla="*/ 198 w 710"/>
                <a:gd name="T31" fmla="*/ 438 h 922"/>
                <a:gd name="T32" fmla="*/ 168 w 710"/>
                <a:gd name="T33" fmla="*/ 496 h 922"/>
                <a:gd name="T34" fmla="*/ 134 w 710"/>
                <a:gd name="T35" fmla="*/ 564 h 922"/>
                <a:gd name="T36" fmla="*/ 100 w 710"/>
                <a:gd name="T37" fmla="*/ 640 h 922"/>
                <a:gd name="T38" fmla="*/ 64 w 710"/>
                <a:gd name="T39" fmla="*/ 720 h 922"/>
                <a:gd name="T40" fmla="*/ 32 w 710"/>
                <a:gd name="T41" fmla="*/ 800 h 922"/>
                <a:gd name="T42" fmla="*/ 0 w 710"/>
                <a:gd name="T43" fmla="*/ 876 h 922"/>
                <a:gd name="T44" fmla="*/ 0 w 710"/>
                <a:gd name="T45" fmla="*/ 876 h 922"/>
                <a:gd name="T46" fmla="*/ 0 w 710"/>
                <a:gd name="T47" fmla="*/ 922 h 922"/>
                <a:gd name="T48" fmla="*/ 0 w 710"/>
                <a:gd name="T49" fmla="*/ 922 h 922"/>
                <a:gd name="T50" fmla="*/ 100 w 710"/>
                <a:gd name="T51" fmla="*/ 922 h 922"/>
                <a:gd name="T52" fmla="*/ 212 w 710"/>
                <a:gd name="T53" fmla="*/ 918 h 922"/>
                <a:gd name="T54" fmla="*/ 272 w 710"/>
                <a:gd name="T55" fmla="*/ 914 h 922"/>
                <a:gd name="T56" fmla="*/ 330 w 710"/>
                <a:gd name="T57" fmla="*/ 908 h 922"/>
                <a:gd name="T58" fmla="*/ 390 w 710"/>
                <a:gd name="T59" fmla="*/ 900 h 922"/>
                <a:gd name="T60" fmla="*/ 446 w 710"/>
                <a:gd name="T61" fmla="*/ 890 h 922"/>
                <a:gd name="T62" fmla="*/ 500 w 710"/>
                <a:gd name="T63" fmla="*/ 878 h 922"/>
                <a:gd name="T64" fmla="*/ 550 w 710"/>
                <a:gd name="T65" fmla="*/ 864 h 922"/>
                <a:gd name="T66" fmla="*/ 594 w 710"/>
                <a:gd name="T67" fmla="*/ 846 h 922"/>
                <a:gd name="T68" fmla="*/ 614 w 710"/>
                <a:gd name="T69" fmla="*/ 836 h 922"/>
                <a:gd name="T70" fmla="*/ 634 w 710"/>
                <a:gd name="T71" fmla="*/ 826 h 922"/>
                <a:gd name="T72" fmla="*/ 650 w 710"/>
                <a:gd name="T73" fmla="*/ 814 h 922"/>
                <a:gd name="T74" fmla="*/ 666 w 710"/>
                <a:gd name="T75" fmla="*/ 802 h 922"/>
                <a:gd name="T76" fmla="*/ 678 w 710"/>
                <a:gd name="T77" fmla="*/ 788 h 922"/>
                <a:gd name="T78" fmla="*/ 690 w 710"/>
                <a:gd name="T79" fmla="*/ 774 h 922"/>
                <a:gd name="T80" fmla="*/ 698 w 710"/>
                <a:gd name="T81" fmla="*/ 760 h 922"/>
                <a:gd name="T82" fmla="*/ 706 w 710"/>
                <a:gd name="T83" fmla="*/ 744 h 922"/>
                <a:gd name="T84" fmla="*/ 710 w 710"/>
                <a:gd name="T85" fmla="*/ 726 h 922"/>
                <a:gd name="T86" fmla="*/ 710 w 710"/>
                <a:gd name="T87" fmla="*/ 708 h 922"/>
                <a:gd name="T88" fmla="*/ 710 w 710"/>
                <a:gd name="T89" fmla="*/ 436 h 922"/>
                <a:gd name="T90" fmla="*/ 710 w 710"/>
                <a:gd name="T91" fmla="*/ 436 h 922"/>
                <a:gd name="T92" fmla="*/ 710 w 710"/>
                <a:gd name="T93" fmla="*/ 396 h 922"/>
                <a:gd name="T94" fmla="*/ 704 w 710"/>
                <a:gd name="T95" fmla="*/ 356 h 922"/>
                <a:gd name="T96" fmla="*/ 698 w 710"/>
                <a:gd name="T97" fmla="*/ 318 h 922"/>
                <a:gd name="T98" fmla="*/ 688 w 710"/>
                <a:gd name="T99" fmla="*/ 280 h 922"/>
                <a:gd name="T100" fmla="*/ 676 w 710"/>
                <a:gd name="T101" fmla="*/ 246 h 922"/>
                <a:gd name="T102" fmla="*/ 662 w 710"/>
                <a:gd name="T103" fmla="*/ 212 h 922"/>
                <a:gd name="T104" fmla="*/ 646 w 710"/>
                <a:gd name="T105" fmla="*/ 182 h 922"/>
                <a:gd name="T106" fmla="*/ 628 w 710"/>
                <a:gd name="T107" fmla="*/ 154 h 922"/>
                <a:gd name="T108" fmla="*/ 608 w 710"/>
                <a:gd name="T109" fmla="*/ 128 h 922"/>
                <a:gd name="T110" fmla="*/ 588 w 710"/>
                <a:gd name="T111" fmla="*/ 104 h 922"/>
                <a:gd name="T112" fmla="*/ 564 w 710"/>
                <a:gd name="T113" fmla="*/ 84 h 922"/>
                <a:gd name="T114" fmla="*/ 542 w 710"/>
                <a:gd name="T115" fmla="*/ 68 h 922"/>
                <a:gd name="T116" fmla="*/ 516 w 710"/>
                <a:gd name="T117" fmla="*/ 54 h 922"/>
                <a:gd name="T118" fmla="*/ 490 w 710"/>
                <a:gd name="T119" fmla="*/ 44 h 922"/>
                <a:gd name="T120" fmla="*/ 464 w 710"/>
                <a:gd name="T121" fmla="*/ 38 h 922"/>
                <a:gd name="T122" fmla="*/ 438 w 710"/>
                <a:gd name="T123" fmla="*/ 36 h 922"/>
                <a:gd name="T124" fmla="*/ 438 w 710"/>
                <a:gd name="T125" fmla="*/ 36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0" h="922">
                  <a:moveTo>
                    <a:pt x="438" y="36"/>
                  </a:moveTo>
                  <a:lnTo>
                    <a:pt x="438" y="36"/>
                  </a:lnTo>
                  <a:lnTo>
                    <a:pt x="422" y="34"/>
                  </a:lnTo>
                  <a:lnTo>
                    <a:pt x="404" y="32"/>
                  </a:lnTo>
                  <a:lnTo>
                    <a:pt x="368" y="26"/>
                  </a:lnTo>
                  <a:lnTo>
                    <a:pt x="334" y="14"/>
                  </a:lnTo>
                  <a:lnTo>
                    <a:pt x="304" y="0"/>
                  </a:lnTo>
                  <a:lnTo>
                    <a:pt x="340" y="284"/>
                  </a:lnTo>
                  <a:lnTo>
                    <a:pt x="274" y="316"/>
                  </a:lnTo>
                  <a:lnTo>
                    <a:pt x="330" y="316"/>
                  </a:lnTo>
                  <a:lnTo>
                    <a:pt x="248" y="374"/>
                  </a:lnTo>
                  <a:lnTo>
                    <a:pt x="248" y="374"/>
                  </a:lnTo>
                  <a:lnTo>
                    <a:pt x="238" y="382"/>
                  </a:lnTo>
                  <a:lnTo>
                    <a:pt x="226" y="398"/>
                  </a:lnTo>
                  <a:lnTo>
                    <a:pt x="212" y="416"/>
                  </a:lnTo>
                  <a:lnTo>
                    <a:pt x="198" y="438"/>
                  </a:lnTo>
                  <a:lnTo>
                    <a:pt x="168" y="496"/>
                  </a:lnTo>
                  <a:lnTo>
                    <a:pt x="134" y="564"/>
                  </a:lnTo>
                  <a:lnTo>
                    <a:pt x="100" y="640"/>
                  </a:lnTo>
                  <a:lnTo>
                    <a:pt x="64" y="720"/>
                  </a:lnTo>
                  <a:lnTo>
                    <a:pt x="32" y="800"/>
                  </a:lnTo>
                  <a:lnTo>
                    <a:pt x="0" y="876"/>
                  </a:lnTo>
                  <a:lnTo>
                    <a:pt x="0" y="876"/>
                  </a:lnTo>
                  <a:lnTo>
                    <a:pt x="0" y="922"/>
                  </a:lnTo>
                  <a:lnTo>
                    <a:pt x="0" y="922"/>
                  </a:lnTo>
                  <a:lnTo>
                    <a:pt x="100" y="922"/>
                  </a:lnTo>
                  <a:lnTo>
                    <a:pt x="212" y="918"/>
                  </a:lnTo>
                  <a:lnTo>
                    <a:pt x="272" y="914"/>
                  </a:lnTo>
                  <a:lnTo>
                    <a:pt x="330" y="908"/>
                  </a:lnTo>
                  <a:lnTo>
                    <a:pt x="390" y="900"/>
                  </a:lnTo>
                  <a:lnTo>
                    <a:pt x="446" y="890"/>
                  </a:lnTo>
                  <a:lnTo>
                    <a:pt x="500" y="878"/>
                  </a:lnTo>
                  <a:lnTo>
                    <a:pt x="550" y="864"/>
                  </a:lnTo>
                  <a:lnTo>
                    <a:pt x="594" y="846"/>
                  </a:lnTo>
                  <a:lnTo>
                    <a:pt x="614" y="836"/>
                  </a:lnTo>
                  <a:lnTo>
                    <a:pt x="634" y="826"/>
                  </a:lnTo>
                  <a:lnTo>
                    <a:pt x="650" y="814"/>
                  </a:lnTo>
                  <a:lnTo>
                    <a:pt x="666" y="802"/>
                  </a:lnTo>
                  <a:lnTo>
                    <a:pt x="678" y="788"/>
                  </a:lnTo>
                  <a:lnTo>
                    <a:pt x="690" y="774"/>
                  </a:lnTo>
                  <a:lnTo>
                    <a:pt x="698" y="760"/>
                  </a:lnTo>
                  <a:lnTo>
                    <a:pt x="706" y="744"/>
                  </a:lnTo>
                  <a:lnTo>
                    <a:pt x="710" y="726"/>
                  </a:lnTo>
                  <a:lnTo>
                    <a:pt x="710" y="708"/>
                  </a:lnTo>
                  <a:lnTo>
                    <a:pt x="710" y="436"/>
                  </a:lnTo>
                  <a:lnTo>
                    <a:pt x="710" y="436"/>
                  </a:lnTo>
                  <a:lnTo>
                    <a:pt x="710" y="396"/>
                  </a:lnTo>
                  <a:lnTo>
                    <a:pt x="704" y="356"/>
                  </a:lnTo>
                  <a:lnTo>
                    <a:pt x="698" y="318"/>
                  </a:lnTo>
                  <a:lnTo>
                    <a:pt x="688" y="280"/>
                  </a:lnTo>
                  <a:lnTo>
                    <a:pt x="676" y="246"/>
                  </a:lnTo>
                  <a:lnTo>
                    <a:pt x="662" y="212"/>
                  </a:lnTo>
                  <a:lnTo>
                    <a:pt x="646" y="182"/>
                  </a:lnTo>
                  <a:lnTo>
                    <a:pt x="628" y="154"/>
                  </a:lnTo>
                  <a:lnTo>
                    <a:pt x="608" y="128"/>
                  </a:lnTo>
                  <a:lnTo>
                    <a:pt x="588" y="104"/>
                  </a:lnTo>
                  <a:lnTo>
                    <a:pt x="564" y="84"/>
                  </a:lnTo>
                  <a:lnTo>
                    <a:pt x="542" y="68"/>
                  </a:lnTo>
                  <a:lnTo>
                    <a:pt x="516" y="54"/>
                  </a:lnTo>
                  <a:lnTo>
                    <a:pt x="490" y="44"/>
                  </a:lnTo>
                  <a:lnTo>
                    <a:pt x="464" y="38"/>
                  </a:lnTo>
                  <a:lnTo>
                    <a:pt x="438" y="36"/>
                  </a:lnTo>
                  <a:lnTo>
                    <a:pt x="438"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9"/>
            <p:cNvSpPr>
              <a:spLocks/>
            </p:cNvSpPr>
            <p:nvPr/>
          </p:nvSpPr>
          <p:spPr bwMode="auto">
            <a:xfrm>
              <a:off x="5430838" y="5372100"/>
              <a:ext cx="1149350" cy="1485900"/>
            </a:xfrm>
            <a:custGeom>
              <a:avLst/>
              <a:gdLst>
                <a:gd name="T0" fmla="*/ 384 w 724"/>
                <a:gd name="T1" fmla="*/ 878 h 936"/>
                <a:gd name="T2" fmla="*/ 476 w 724"/>
                <a:gd name="T3" fmla="*/ 672 h 936"/>
                <a:gd name="T4" fmla="*/ 552 w 724"/>
                <a:gd name="T5" fmla="*/ 514 h 936"/>
                <a:gd name="T6" fmla="*/ 606 w 724"/>
                <a:gd name="T7" fmla="*/ 420 h 936"/>
                <a:gd name="T8" fmla="*/ 636 w 724"/>
                <a:gd name="T9" fmla="*/ 380 h 936"/>
                <a:gd name="T10" fmla="*/ 564 w 724"/>
                <a:gd name="T11" fmla="*/ 370 h 936"/>
                <a:gd name="T12" fmla="*/ 694 w 724"/>
                <a:gd name="T13" fmla="*/ 0 h 936"/>
                <a:gd name="T14" fmla="*/ 684 w 724"/>
                <a:gd name="T15" fmla="*/ 8 h 936"/>
                <a:gd name="T16" fmla="*/ 632 w 724"/>
                <a:gd name="T17" fmla="*/ 52 h 936"/>
                <a:gd name="T18" fmla="*/ 584 w 724"/>
                <a:gd name="T19" fmla="*/ 104 h 936"/>
                <a:gd name="T20" fmla="*/ 530 w 724"/>
                <a:gd name="T21" fmla="*/ 180 h 936"/>
                <a:gd name="T22" fmla="*/ 474 w 724"/>
                <a:gd name="T23" fmla="*/ 278 h 936"/>
                <a:gd name="T24" fmla="*/ 424 w 724"/>
                <a:gd name="T25" fmla="*/ 400 h 936"/>
                <a:gd name="T26" fmla="*/ 392 w 724"/>
                <a:gd name="T27" fmla="*/ 512 h 936"/>
                <a:gd name="T28" fmla="*/ 374 w 724"/>
                <a:gd name="T29" fmla="*/ 594 h 936"/>
                <a:gd name="T30" fmla="*/ 368 w 724"/>
                <a:gd name="T31" fmla="*/ 638 h 936"/>
                <a:gd name="T32" fmla="*/ 336 w 724"/>
                <a:gd name="T33" fmla="*/ 486 h 936"/>
                <a:gd name="T34" fmla="*/ 292 w 724"/>
                <a:gd name="T35" fmla="*/ 356 h 936"/>
                <a:gd name="T36" fmla="*/ 242 w 724"/>
                <a:gd name="T37" fmla="*/ 248 h 936"/>
                <a:gd name="T38" fmla="*/ 190 w 724"/>
                <a:gd name="T39" fmla="*/ 162 h 936"/>
                <a:gd name="T40" fmla="*/ 140 w 724"/>
                <a:gd name="T41" fmla="*/ 96 h 936"/>
                <a:gd name="T42" fmla="*/ 96 w 724"/>
                <a:gd name="T43" fmla="*/ 48 h 936"/>
                <a:gd name="T44" fmla="*/ 44 w 724"/>
                <a:gd name="T45" fmla="*/ 0 h 936"/>
                <a:gd name="T46" fmla="*/ 44 w 724"/>
                <a:gd name="T47" fmla="*/ 0 h 936"/>
                <a:gd name="T48" fmla="*/ 36 w 724"/>
                <a:gd name="T49" fmla="*/ 0 h 936"/>
                <a:gd name="T50" fmla="*/ 0 w 724"/>
                <a:gd name="T51" fmla="*/ 284 h 936"/>
                <a:gd name="T52" fmla="*/ 80 w 724"/>
                <a:gd name="T53" fmla="*/ 370 h 936"/>
                <a:gd name="T54" fmla="*/ 92 w 724"/>
                <a:gd name="T55" fmla="*/ 380 h 936"/>
                <a:gd name="T56" fmla="*/ 122 w 724"/>
                <a:gd name="T57" fmla="*/ 420 h 936"/>
                <a:gd name="T58" fmla="*/ 176 w 724"/>
                <a:gd name="T59" fmla="*/ 514 h 936"/>
                <a:gd name="T60" fmla="*/ 250 w 724"/>
                <a:gd name="T61" fmla="*/ 672 h 936"/>
                <a:gd name="T62" fmla="*/ 342 w 724"/>
                <a:gd name="T63" fmla="*/ 878 h 936"/>
                <a:gd name="T64" fmla="*/ 342 w 724"/>
                <a:gd name="T65" fmla="*/ 936 h 936"/>
                <a:gd name="T66" fmla="*/ 384 w 724"/>
                <a:gd name="T67" fmla="*/ 936 h 936"/>
                <a:gd name="T68" fmla="*/ 384 w 724"/>
                <a:gd name="T69" fmla="*/ 878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24" h="936">
                  <a:moveTo>
                    <a:pt x="384" y="878"/>
                  </a:moveTo>
                  <a:lnTo>
                    <a:pt x="384" y="878"/>
                  </a:lnTo>
                  <a:lnTo>
                    <a:pt x="440" y="750"/>
                  </a:lnTo>
                  <a:lnTo>
                    <a:pt x="476" y="672"/>
                  </a:lnTo>
                  <a:lnTo>
                    <a:pt x="514" y="592"/>
                  </a:lnTo>
                  <a:lnTo>
                    <a:pt x="552" y="514"/>
                  </a:lnTo>
                  <a:lnTo>
                    <a:pt x="590" y="448"/>
                  </a:lnTo>
                  <a:lnTo>
                    <a:pt x="606" y="420"/>
                  </a:lnTo>
                  <a:lnTo>
                    <a:pt x="622" y="398"/>
                  </a:lnTo>
                  <a:lnTo>
                    <a:pt x="636" y="380"/>
                  </a:lnTo>
                  <a:lnTo>
                    <a:pt x="648" y="370"/>
                  </a:lnTo>
                  <a:lnTo>
                    <a:pt x="564" y="370"/>
                  </a:lnTo>
                  <a:lnTo>
                    <a:pt x="724" y="284"/>
                  </a:lnTo>
                  <a:lnTo>
                    <a:pt x="694" y="0"/>
                  </a:lnTo>
                  <a:lnTo>
                    <a:pt x="694" y="0"/>
                  </a:lnTo>
                  <a:lnTo>
                    <a:pt x="684" y="8"/>
                  </a:lnTo>
                  <a:lnTo>
                    <a:pt x="654" y="32"/>
                  </a:lnTo>
                  <a:lnTo>
                    <a:pt x="632" y="52"/>
                  </a:lnTo>
                  <a:lnTo>
                    <a:pt x="610" y="76"/>
                  </a:lnTo>
                  <a:lnTo>
                    <a:pt x="584" y="104"/>
                  </a:lnTo>
                  <a:lnTo>
                    <a:pt x="558" y="138"/>
                  </a:lnTo>
                  <a:lnTo>
                    <a:pt x="530" y="180"/>
                  </a:lnTo>
                  <a:lnTo>
                    <a:pt x="502" y="226"/>
                  </a:lnTo>
                  <a:lnTo>
                    <a:pt x="474" y="278"/>
                  </a:lnTo>
                  <a:lnTo>
                    <a:pt x="448" y="336"/>
                  </a:lnTo>
                  <a:lnTo>
                    <a:pt x="424" y="400"/>
                  </a:lnTo>
                  <a:lnTo>
                    <a:pt x="402" y="474"/>
                  </a:lnTo>
                  <a:lnTo>
                    <a:pt x="392" y="512"/>
                  </a:lnTo>
                  <a:lnTo>
                    <a:pt x="384" y="552"/>
                  </a:lnTo>
                  <a:lnTo>
                    <a:pt x="374" y="594"/>
                  </a:lnTo>
                  <a:lnTo>
                    <a:pt x="368" y="638"/>
                  </a:lnTo>
                  <a:lnTo>
                    <a:pt x="368" y="638"/>
                  </a:lnTo>
                  <a:lnTo>
                    <a:pt x="354" y="560"/>
                  </a:lnTo>
                  <a:lnTo>
                    <a:pt x="336" y="486"/>
                  </a:lnTo>
                  <a:lnTo>
                    <a:pt x="316" y="418"/>
                  </a:lnTo>
                  <a:lnTo>
                    <a:pt x="292" y="356"/>
                  </a:lnTo>
                  <a:lnTo>
                    <a:pt x="268" y="300"/>
                  </a:lnTo>
                  <a:lnTo>
                    <a:pt x="242" y="248"/>
                  </a:lnTo>
                  <a:lnTo>
                    <a:pt x="216" y="202"/>
                  </a:lnTo>
                  <a:lnTo>
                    <a:pt x="190" y="162"/>
                  </a:lnTo>
                  <a:lnTo>
                    <a:pt x="164" y="126"/>
                  </a:lnTo>
                  <a:lnTo>
                    <a:pt x="140" y="96"/>
                  </a:lnTo>
                  <a:lnTo>
                    <a:pt x="118" y="68"/>
                  </a:lnTo>
                  <a:lnTo>
                    <a:pt x="96" y="48"/>
                  </a:lnTo>
                  <a:lnTo>
                    <a:pt x="62" y="16"/>
                  </a:lnTo>
                  <a:lnTo>
                    <a:pt x="44" y="0"/>
                  </a:lnTo>
                  <a:lnTo>
                    <a:pt x="44" y="0"/>
                  </a:lnTo>
                  <a:lnTo>
                    <a:pt x="44" y="0"/>
                  </a:lnTo>
                  <a:lnTo>
                    <a:pt x="36" y="0"/>
                  </a:lnTo>
                  <a:lnTo>
                    <a:pt x="36" y="0"/>
                  </a:lnTo>
                  <a:lnTo>
                    <a:pt x="36" y="0"/>
                  </a:lnTo>
                  <a:lnTo>
                    <a:pt x="0" y="284"/>
                  </a:lnTo>
                  <a:lnTo>
                    <a:pt x="162" y="370"/>
                  </a:lnTo>
                  <a:lnTo>
                    <a:pt x="80" y="370"/>
                  </a:lnTo>
                  <a:lnTo>
                    <a:pt x="80" y="370"/>
                  </a:lnTo>
                  <a:lnTo>
                    <a:pt x="92" y="380"/>
                  </a:lnTo>
                  <a:lnTo>
                    <a:pt x="106" y="398"/>
                  </a:lnTo>
                  <a:lnTo>
                    <a:pt x="122" y="420"/>
                  </a:lnTo>
                  <a:lnTo>
                    <a:pt x="140" y="448"/>
                  </a:lnTo>
                  <a:lnTo>
                    <a:pt x="176" y="514"/>
                  </a:lnTo>
                  <a:lnTo>
                    <a:pt x="214" y="592"/>
                  </a:lnTo>
                  <a:lnTo>
                    <a:pt x="250" y="672"/>
                  </a:lnTo>
                  <a:lnTo>
                    <a:pt x="286" y="750"/>
                  </a:lnTo>
                  <a:lnTo>
                    <a:pt x="342" y="878"/>
                  </a:lnTo>
                  <a:lnTo>
                    <a:pt x="342" y="878"/>
                  </a:lnTo>
                  <a:lnTo>
                    <a:pt x="342" y="936"/>
                  </a:lnTo>
                  <a:lnTo>
                    <a:pt x="368" y="936"/>
                  </a:lnTo>
                  <a:lnTo>
                    <a:pt x="384" y="936"/>
                  </a:lnTo>
                  <a:lnTo>
                    <a:pt x="384" y="936"/>
                  </a:lnTo>
                  <a:lnTo>
                    <a:pt x="384" y="878"/>
                  </a:lnTo>
                  <a:lnTo>
                    <a:pt x="384" y="8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10"/>
            <p:cNvSpPr>
              <a:spLocks/>
            </p:cNvSpPr>
            <p:nvPr/>
          </p:nvSpPr>
          <p:spPr bwMode="auto">
            <a:xfrm>
              <a:off x="5834063" y="5181600"/>
              <a:ext cx="352425" cy="352425"/>
            </a:xfrm>
            <a:custGeom>
              <a:avLst/>
              <a:gdLst>
                <a:gd name="T0" fmla="*/ 114 w 222"/>
                <a:gd name="T1" fmla="*/ 0 h 222"/>
                <a:gd name="T2" fmla="*/ 0 w 222"/>
                <a:gd name="T3" fmla="*/ 134 h 222"/>
                <a:gd name="T4" fmla="*/ 114 w 222"/>
                <a:gd name="T5" fmla="*/ 222 h 222"/>
                <a:gd name="T6" fmla="*/ 222 w 222"/>
                <a:gd name="T7" fmla="*/ 134 h 222"/>
                <a:gd name="T8" fmla="*/ 114 w 222"/>
                <a:gd name="T9" fmla="*/ 0 h 222"/>
              </a:gdLst>
              <a:ahLst/>
              <a:cxnLst>
                <a:cxn ang="0">
                  <a:pos x="T0" y="T1"/>
                </a:cxn>
                <a:cxn ang="0">
                  <a:pos x="T2" y="T3"/>
                </a:cxn>
                <a:cxn ang="0">
                  <a:pos x="T4" y="T5"/>
                </a:cxn>
                <a:cxn ang="0">
                  <a:pos x="T6" y="T7"/>
                </a:cxn>
                <a:cxn ang="0">
                  <a:pos x="T8" y="T9"/>
                </a:cxn>
              </a:cxnLst>
              <a:rect l="0" t="0" r="r" b="b"/>
              <a:pathLst>
                <a:path w="222" h="222">
                  <a:moveTo>
                    <a:pt x="114" y="0"/>
                  </a:moveTo>
                  <a:lnTo>
                    <a:pt x="0" y="134"/>
                  </a:lnTo>
                  <a:lnTo>
                    <a:pt x="114" y="222"/>
                  </a:lnTo>
                  <a:lnTo>
                    <a:pt x="222" y="134"/>
                  </a:lnTo>
                  <a:lnTo>
                    <a:pt x="1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11"/>
            <p:cNvSpPr>
              <a:spLocks/>
            </p:cNvSpPr>
            <p:nvPr/>
          </p:nvSpPr>
          <p:spPr bwMode="auto">
            <a:xfrm>
              <a:off x="6097588" y="5426075"/>
              <a:ext cx="203200" cy="282575"/>
            </a:xfrm>
            <a:custGeom>
              <a:avLst/>
              <a:gdLst>
                <a:gd name="T0" fmla="*/ 128 w 128"/>
                <a:gd name="T1" fmla="*/ 68 h 178"/>
                <a:gd name="T2" fmla="*/ 78 w 128"/>
                <a:gd name="T3" fmla="*/ 0 h 178"/>
                <a:gd name="T4" fmla="*/ 0 w 128"/>
                <a:gd name="T5" fmla="*/ 68 h 178"/>
                <a:gd name="T6" fmla="*/ 70 w 128"/>
                <a:gd name="T7" fmla="*/ 108 h 178"/>
                <a:gd name="T8" fmla="*/ 70 w 128"/>
                <a:gd name="T9" fmla="*/ 178 h 178"/>
                <a:gd name="T10" fmla="*/ 70 w 128"/>
                <a:gd name="T11" fmla="*/ 178 h 178"/>
                <a:gd name="T12" fmla="*/ 84 w 128"/>
                <a:gd name="T13" fmla="*/ 146 h 178"/>
                <a:gd name="T14" fmla="*/ 98 w 128"/>
                <a:gd name="T15" fmla="*/ 118 h 178"/>
                <a:gd name="T16" fmla="*/ 112 w 128"/>
                <a:gd name="T17" fmla="*/ 92 h 178"/>
                <a:gd name="T18" fmla="*/ 128 w 128"/>
                <a:gd name="T19" fmla="*/ 68 h 178"/>
                <a:gd name="T20" fmla="*/ 128 w 128"/>
                <a:gd name="T21" fmla="*/ 6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178">
                  <a:moveTo>
                    <a:pt x="128" y="68"/>
                  </a:moveTo>
                  <a:lnTo>
                    <a:pt x="78" y="0"/>
                  </a:lnTo>
                  <a:lnTo>
                    <a:pt x="0" y="68"/>
                  </a:lnTo>
                  <a:lnTo>
                    <a:pt x="70" y="108"/>
                  </a:lnTo>
                  <a:lnTo>
                    <a:pt x="70" y="178"/>
                  </a:lnTo>
                  <a:lnTo>
                    <a:pt x="70" y="178"/>
                  </a:lnTo>
                  <a:lnTo>
                    <a:pt x="84" y="146"/>
                  </a:lnTo>
                  <a:lnTo>
                    <a:pt x="98" y="118"/>
                  </a:lnTo>
                  <a:lnTo>
                    <a:pt x="112" y="92"/>
                  </a:lnTo>
                  <a:lnTo>
                    <a:pt x="128" y="68"/>
                  </a:lnTo>
                  <a:lnTo>
                    <a:pt x="128"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12"/>
            <p:cNvSpPr>
              <a:spLocks/>
            </p:cNvSpPr>
            <p:nvPr/>
          </p:nvSpPr>
          <p:spPr bwMode="auto">
            <a:xfrm>
              <a:off x="5710238" y="5426075"/>
              <a:ext cx="225425" cy="254000"/>
            </a:xfrm>
            <a:custGeom>
              <a:avLst/>
              <a:gdLst>
                <a:gd name="T0" fmla="*/ 56 w 142"/>
                <a:gd name="T1" fmla="*/ 0 h 160"/>
                <a:gd name="T2" fmla="*/ 0 w 142"/>
                <a:gd name="T3" fmla="*/ 68 h 160"/>
                <a:gd name="T4" fmla="*/ 0 w 142"/>
                <a:gd name="T5" fmla="*/ 68 h 160"/>
                <a:gd name="T6" fmla="*/ 18 w 142"/>
                <a:gd name="T7" fmla="*/ 88 h 160"/>
                <a:gd name="T8" fmla="*/ 36 w 142"/>
                <a:gd name="T9" fmla="*/ 110 h 160"/>
                <a:gd name="T10" fmla="*/ 52 w 142"/>
                <a:gd name="T11" fmla="*/ 134 h 160"/>
                <a:gd name="T12" fmla="*/ 70 w 142"/>
                <a:gd name="T13" fmla="*/ 160 h 160"/>
                <a:gd name="T14" fmla="*/ 56 w 142"/>
                <a:gd name="T15" fmla="*/ 122 h 160"/>
                <a:gd name="T16" fmla="*/ 142 w 142"/>
                <a:gd name="T17" fmla="*/ 68 h 160"/>
                <a:gd name="T18" fmla="*/ 56 w 142"/>
                <a:gd name="T19"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 h="160">
                  <a:moveTo>
                    <a:pt x="56" y="0"/>
                  </a:moveTo>
                  <a:lnTo>
                    <a:pt x="0" y="68"/>
                  </a:lnTo>
                  <a:lnTo>
                    <a:pt x="0" y="68"/>
                  </a:lnTo>
                  <a:lnTo>
                    <a:pt x="18" y="88"/>
                  </a:lnTo>
                  <a:lnTo>
                    <a:pt x="36" y="110"/>
                  </a:lnTo>
                  <a:lnTo>
                    <a:pt x="52" y="134"/>
                  </a:lnTo>
                  <a:lnTo>
                    <a:pt x="70" y="160"/>
                  </a:lnTo>
                  <a:lnTo>
                    <a:pt x="56" y="122"/>
                  </a:lnTo>
                  <a:lnTo>
                    <a:pt x="142" y="68"/>
                  </a:lnTo>
                  <a:lnTo>
                    <a:pt x="5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13"/>
            <p:cNvSpPr>
              <a:spLocks/>
            </p:cNvSpPr>
            <p:nvPr/>
          </p:nvSpPr>
          <p:spPr bwMode="auto">
            <a:xfrm>
              <a:off x="5884863" y="5822950"/>
              <a:ext cx="25400" cy="22225"/>
            </a:xfrm>
            <a:custGeom>
              <a:avLst/>
              <a:gdLst>
                <a:gd name="T0" fmla="*/ 0 w 16"/>
                <a:gd name="T1" fmla="*/ 0 h 14"/>
                <a:gd name="T2" fmla="*/ 0 w 16"/>
                <a:gd name="T3" fmla="*/ 0 h 14"/>
                <a:gd name="T4" fmla="*/ 16 w 16"/>
                <a:gd name="T5" fmla="*/ 14 h 14"/>
                <a:gd name="T6" fmla="*/ 0 w 16"/>
                <a:gd name="T7" fmla="*/ 0 h 14"/>
              </a:gdLst>
              <a:ahLst/>
              <a:cxnLst>
                <a:cxn ang="0">
                  <a:pos x="T0" y="T1"/>
                </a:cxn>
                <a:cxn ang="0">
                  <a:pos x="T2" y="T3"/>
                </a:cxn>
                <a:cxn ang="0">
                  <a:pos x="T4" y="T5"/>
                </a:cxn>
                <a:cxn ang="0">
                  <a:pos x="T6" y="T7"/>
                </a:cxn>
              </a:cxnLst>
              <a:rect l="0" t="0" r="r" b="b"/>
              <a:pathLst>
                <a:path w="16" h="14">
                  <a:moveTo>
                    <a:pt x="0" y="0"/>
                  </a:moveTo>
                  <a:lnTo>
                    <a:pt x="0" y="0"/>
                  </a:lnTo>
                  <a:lnTo>
                    <a:pt x="16" y="1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14"/>
            <p:cNvSpPr>
              <a:spLocks/>
            </p:cNvSpPr>
            <p:nvPr/>
          </p:nvSpPr>
          <p:spPr bwMode="auto">
            <a:xfrm>
              <a:off x="5884863" y="5822950"/>
              <a:ext cx="25400" cy="22225"/>
            </a:xfrm>
            <a:custGeom>
              <a:avLst/>
              <a:gdLst>
                <a:gd name="T0" fmla="*/ 0 w 16"/>
                <a:gd name="T1" fmla="*/ 0 h 14"/>
                <a:gd name="T2" fmla="*/ 0 w 16"/>
                <a:gd name="T3" fmla="*/ 0 h 14"/>
                <a:gd name="T4" fmla="*/ 16 w 16"/>
                <a:gd name="T5" fmla="*/ 14 h 14"/>
              </a:gdLst>
              <a:ahLst/>
              <a:cxnLst>
                <a:cxn ang="0">
                  <a:pos x="T0" y="T1"/>
                </a:cxn>
                <a:cxn ang="0">
                  <a:pos x="T2" y="T3"/>
                </a:cxn>
                <a:cxn ang="0">
                  <a:pos x="T4" y="T5"/>
                </a:cxn>
              </a:cxnLst>
              <a:rect l="0" t="0" r="r" b="b"/>
              <a:pathLst>
                <a:path w="16" h="14">
                  <a:moveTo>
                    <a:pt x="0" y="0"/>
                  </a:moveTo>
                  <a:lnTo>
                    <a:pt x="0" y="0"/>
                  </a:lnTo>
                  <a:lnTo>
                    <a:pt x="16" y="1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15"/>
            <p:cNvSpPr>
              <a:spLocks/>
            </p:cNvSpPr>
            <p:nvPr/>
          </p:nvSpPr>
          <p:spPr bwMode="auto">
            <a:xfrm>
              <a:off x="5935663" y="5934075"/>
              <a:ext cx="0" cy="25400"/>
            </a:xfrm>
            <a:custGeom>
              <a:avLst/>
              <a:gdLst>
                <a:gd name="T0" fmla="*/ 0 h 16"/>
                <a:gd name="T1" fmla="*/ 16 h 16"/>
                <a:gd name="T2" fmla="*/ 0 h 16"/>
              </a:gdLst>
              <a:ahLst/>
              <a:cxnLst>
                <a:cxn ang="0">
                  <a:pos x="0" y="T0"/>
                </a:cxn>
                <a:cxn ang="0">
                  <a:pos x="0" y="T1"/>
                </a:cxn>
                <a:cxn ang="0">
                  <a:pos x="0" y="T2"/>
                </a:cxn>
              </a:cxnLst>
              <a:rect l="0" t="0" r="r" b="b"/>
              <a:pathLst>
                <a:path h="16">
                  <a:moveTo>
                    <a:pt x="0" y="0"/>
                  </a:moveTo>
                  <a:lnTo>
                    <a:pt x="0" y="16"/>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Line 16"/>
            <p:cNvSpPr>
              <a:spLocks noChangeShapeType="1"/>
            </p:cNvSpPr>
            <p:nvPr/>
          </p:nvSpPr>
          <p:spPr bwMode="auto">
            <a:xfrm>
              <a:off x="5935663" y="5934075"/>
              <a:ext cx="0" cy="2540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17"/>
            <p:cNvSpPr>
              <a:spLocks/>
            </p:cNvSpPr>
            <p:nvPr/>
          </p:nvSpPr>
          <p:spPr bwMode="auto">
            <a:xfrm>
              <a:off x="5910263" y="5845175"/>
              <a:ext cx="25400" cy="88900"/>
            </a:xfrm>
            <a:custGeom>
              <a:avLst/>
              <a:gdLst>
                <a:gd name="T0" fmla="*/ 0 w 16"/>
                <a:gd name="T1" fmla="*/ 0 h 56"/>
                <a:gd name="T2" fmla="*/ 0 w 16"/>
                <a:gd name="T3" fmla="*/ 0 h 56"/>
                <a:gd name="T4" fmla="*/ 4 w 16"/>
                <a:gd name="T5" fmla="*/ 26 h 56"/>
                <a:gd name="T6" fmla="*/ 8 w 16"/>
                <a:gd name="T7" fmla="*/ 40 h 56"/>
                <a:gd name="T8" fmla="*/ 16 w 16"/>
                <a:gd name="T9" fmla="*/ 56 h 56"/>
                <a:gd name="T10" fmla="*/ 0 w 16"/>
                <a:gd name="T11" fmla="*/ 0 h 56"/>
              </a:gdLst>
              <a:ahLst/>
              <a:cxnLst>
                <a:cxn ang="0">
                  <a:pos x="T0" y="T1"/>
                </a:cxn>
                <a:cxn ang="0">
                  <a:pos x="T2" y="T3"/>
                </a:cxn>
                <a:cxn ang="0">
                  <a:pos x="T4" y="T5"/>
                </a:cxn>
                <a:cxn ang="0">
                  <a:pos x="T6" y="T7"/>
                </a:cxn>
                <a:cxn ang="0">
                  <a:pos x="T8" y="T9"/>
                </a:cxn>
                <a:cxn ang="0">
                  <a:pos x="T10" y="T11"/>
                </a:cxn>
              </a:cxnLst>
              <a:rect l="0" t="0" r="r" b="b"/>
              <a:pathLst>
                <a:path w="16" h="56">
                  <a:moveTo>
                    <a:pt x="0" y="0"/>
                  </a:moveTo>
                  <a:lnTo>
                    <a:pt x="0" y="0"/>
                  </a:lnTo>
                  <a:lnTo>
                    <a:pt x="4" y="26"/>
                  </a:lnTo>
                  <a:lnTo>
                    <a:pt x="8" y="40"/>
                  </a:lnTo>
                  <a:lnTo>
                    <a:pt x="16" y="56"/>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18"/>
            <p:cNvSpPr>
              <a:spLocks/>
            </p:cNvSpPr>
            <p:nvPr/>
          </p:nvSpPr>
          <p:spPr bwMode="auto">
            <a:xfrm>
              <a:off x="5910263" y="5845175"/>
              <a:ext cx="25400" cy="88900"/>
            </a:xfrm>
            <a:custGeom>
              <a:avLst/>
              <a:gdLst>
                <a:gd name="T0" fmla="*/ 0 w 16"/>
                <a:gd name="T1" fmla="*/ 0 h 56"/>
                <a:gd name="T2" fmla="*/ 0 w 16"/>
                <a:gd name="T3" fmla="*/ 0 h 56"/>
                <a:gd name="T4" fmla="*/ 4 w 16"/>
                <a:gd name="T5" fmla="*/ 26 h 56"/>
                <a:gd name="T6" fmla="*/ 8 w 16"/>
                <a:gd name="T7" fmla="*/ 40 h 56"/>
                <a:gd name="T8" fmla="*/ 16 w 16"/>
                <a:gd name="T9" fmla="*/ 56 h 56"/>
              </a:gdLst>
              <a:ahLst/>
              <a:cxnLst>
                <a:cxn ang="0">
                  <a:pos x="T0" y="T1"/>
                </a:cxn>
                <a:cxn ang="0">
                  <a:pos x="T2" y="T3"/>
                </a:cxn>
                <a:cxn ang="0">
                  <a:pos x="T4" y="T5"/>
                </a:cxn>
                <a:cxn ang="0">
                  <a:pos x="T6" y="T7"/>
                </a:cxn>
                <a:cxn ang="0">
                  <a:pos x="T8" y="T9"/>
                </a:cxn>
              </a:cxnLst>
              <a:rect l="0" t="0" r="r" b="b"/>
              <a:pathLst>
                <a:path w="16" h="56">
                  <a:moveTo>
                    <a:pt x="0" y="0"/>
                  </a:moveTo>
                  <a:lnTo>
                    <a:pt x="0" y="0"/>
                  </a:lnTo>
                  <a:lnTo>
                    <a:pt x="4" y="26"/>
                  </a:lnTo>
                  <a:lnTo>
                    <a:pt x="8" y="40"/>
                  </a:lnTo>
                  <a:lnTo>
                    <a:pt x="16" y="56"/>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19"/>
            <p:cNvSpPr>
              <a:spLocks/>
            </p:cNvSpPr>
            <p:nvPr/>
          </p:nvSpPr>
          <p:spPr bwMode="auto">
            <a:xfrm>
              <a:off x="5868988" y="5775325"/>
              <a:ext cx="15875" cy="47625"/>
            </a:xfrm>
            <a:custGeom>
              <a:avLst/>
              <a:gdLst>
                <a:gd name="T0" fmla="*/ 0 w 10"/>
                <a:gd name="T1" fmla="*/ 0 h 30"/>
                <a:gd name="T2" fmla="*/ 0 w 10"/>
                <a:gd name="T3" fmla="*/ 0 h 30"/>
                <a:gd name="T4" fmla="*/ 2 w 10"/>
                <a:gd name="T5" fmla="*/ 10 h 30"/>
                <a:gd name="T6" fmla="*/ 4 w 10"/>
                <a:gd name="T7" fmla="*/ 18 h 30"/>
                <a:gd name="T8" fmla="*/ 8 w 10"/>
                <a:gd name="T9" fmla="*/ 24 h 30"/>
                <a:gd name="T10" fmla="*/ 10 w 10"/>
                <a:gd name="T11" fmla="*/ 30 h 30"/>
                <a:gd name="T12" fmla="*/ 0 w 10"/>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10" h="30">
                  <a:moveTo>
                    <a:pt x="0" y="0"/>
                  </a:moveTo>
                  <a:lnTo>
                    <a:pt x="0" y="0"/>
                  </a:lnTo>
                  <a:lnTo>
                    <a:pt x="2" y="10"/>
                  </a:lnTo>
                  <a:lnTo>
                    <a:pt x="4" y="18"/>
                  </a:lnTo>
                  <a:lnTo>
                    <a:pt x="8" y="24"/>
                  </a:lnTo>
                  <a:lnTo>
                    <a:pt x="10" y="3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20"/>
            <p:cNvSpPr>
              <a:spLocks/>
            </p:cNvSpPr>
            <p:nvPr/>
          </p:nvSpPr>
          <p:spPr bwMode="auto">
            <a:xfrm>
              <a:off x="5868988" y="5775325"/>
              <a:ext cx="15875" cy="47625"/>
            </a:xfrm>
            <a:custGeom>
              <a:avLst/>
              <a:gdLst>
                <a:gd name="T0" fmla="*/ 0 w 10"/>
                <a:gd name="T1" fmla="*/ 0 h 30"/>
                <a:gd name="T2" fmla="*/ 0 w 10"/>
                <a:gd name="T3" fmla="*/ 0 h 30"/>
                <a:gd name="T4" fmla="*/ 2 w 10"/>
                <a:gd name="T5" fmla="*/ 10 h 30"/>
                <a:gd name="T6" fmla="*/ 4 w 10"/>
                <a:gd name="T7" fmla="*/ 18 h 30"/>
                <a:gd name="T8" fmla="*/ 8 w 10"/>
                <a:gd name="T9" fmla="*/ 24 h 30"/>
                <a:gd name="T10" fmla="*/ 10 w 10"/>
                <a:gd name="T11" fmla="*/ 30 h 30"/>
              </a:gdLst>
              <a:ahLst/>
              <a:cxnLst>
                <a:cxn ang="0">
                  <a:pos x="T0" y="T1"/>
                </a:cxn>
                <a:cxn ang="0">
                  <a:pos x="T2" y="T3"/>
                </a:cxn>
                <a:cxn ang="0">
                  <a:pos x="T4" y="T5"/>
                </a:cxn>
                <a:cxn ang="0">
                  <a:pos x="T6" y="T7"/>
                </a:cxn>
                <a:cxn ang="0">
                  <a:pos x="T8" y="T9"/>
                </a:cxn>
                <a:cxn ang="0">
                  <a:pos x="T10" y="T11"/>
                </a:cxn>
              </a:cxnLst>
              <a:rect l="0" t="0" r="r" b="b"/>
              <a:pathLst>
                <a:path w="10" h="30">
                  <a:moveTo>
                    <a:pt x="0" y="0"/>
                  </a:moveTo>
                  <a:lnTo>
                    <a:pt x="0" y="0"/>
                  </a:lnTo>
                  <a:lnTo>
                    <a:pt x="2" y="10"/>
                  </a:lnTo>
                  <a:lnTo>
                    <a:pt x="4" y="18"/>
                  </a:lnTo>
                  <a:lnTo>
                    <a:pt x="8" y="24"/>
                  </a:lnTo>
                  <a:lnTo>
                    <a:pt x="10" y="3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21"/>
            <p:cNvSpPr>
              <a:spLocks/>
            </p:cNvSpPr>
            <p:nvPr/>
          </p:nvSpPr>
          <p:spPr bwMode="auto">
            <a:xfrm>
              <a:off x="5856288" y="5534025"/>
              <a:ext cx="288925" cy="628650"/>
            </a:xfrm>
            <a:custGeom>
              <a:avLst/>
              <a:gdLst>
                <a:gd name="T0" fmla="*/ 100 w 182"/>
                <a:gd name="T1" fmla="*/ 396 h 396"/>
                <a:gd name="T2" fmla="*/ 100 w 182"/>
                <a:gd name="T3" fmla="*/ 396 h 396"/>
                <a:gd name="T4" fmla="*/ 106 w 182"/>
                <a:gd name="T5" fmla="*/ 364 h 396"/>
                <a:gd name="T6" fmla="*/ 116 w 182"/>
                <a:gd name="T7" fmla="*/ 332 h 396"/>
                <a:gd name="T8" fmla="*/ 124 w 182"/>
                <a:gd name="T9" fmla="*/ 302 h 396"/>
                <a:gd name="T10" fmla="*/ 136 w 182"/>
                <a:gd name="T11" fmla="*/ 272 h 396"/>
                <a:gd name="T12" fmla="*/ 160 w 182"/>
                <a:gd name="T13" fmla="*/ 216 h 396"/>
                <a:gd name="T14" fmla="*/ 182 w 182"/>
                <a:gd name="T15" fmla="*/ 168 h 396"/>
                <a:gd name="T16" fmla="*/ 182 w 182"/>
                <a:gd name="T17" fmla="*/ 54 h 396"/>
                <a:gd name="T18" fmla="*/ 100 w 182"/>
                <a:gd name="T19" fmla="*/ 0 h 396"/>
                <a:gd name="T20" fmla="*/ 0 w 182"/>
                <a:gd name="T21" fmla="*/ 64 h 396"/>
                <a:gd name="T22" fmla="*/ 8 w 182"/>
                <a:gd name="T23" fmla="*/ 142 h 396"/>
                <a:gd name="T24" fmla="*/ 8 w 182"/>
                <a:gd name="T25" fmla="*/ 142 h 396"/>
                <a:gd name="T26" fmla="*/ 16 w 182"/>
                <a:gd name="T27" fmla="*/ 168 h 396"/>
                <a:gd name="T28" fmla="*/ 28 w 182"/>
                <a:gd name="T29" fmla="*/ 196 h 396"/>
                <a:gd name="T30" fmla="*/ 38 w 182"/>
                <a:gd name="T31" fmla="*/ 230 h 396"/>
                <a:gd name="T32" fmla="*/ 50 w 182"/>
                <a:gd name="T33" fmla="*/ 268 h 396"/>
                <a:gd name="T34" fmla="*/ 50 w 182"/>
                <a:gd name="T35" fmla="*/ 268 h 396"/>
                <a:gd name="T36" fmla="*/ 50 w 182"/>
                <a:gd name="T37" fmla="*/ 268 h 396"/>
                <a:gd name="T38" fmla="*/ 58 w 182"/>
                <a:gd name="T39" fmla="*/ 278 h 396"/>
                <a:gd name="T40" fmla="*/ 66 w 182"/>
                <a:gd name="T41" fmla="*/ 292 h 396"/>
                <a:gd name="T42" fmla="*/ 74 w 182"/>
                <a:gd name="T43" fmla="*/ 306 h 396"/>
                <a:gd name="T44" fmla="*/ 80 w 182"/>
                <a:gd name="T45" fmla="*/ 324 h 396"/>
                <a:gd name="T46" fmla="*/ 90 w 182"/>
                <a:gd name="T47" fmla="*/ 360 h 396"/>
                <a:gd name="T48" fmla="*/ 100 w 182"/>
                <a:gd name="T49" fmla="*/ 396 h 396"/>
                <a:gd name="T50" fmla="*/ 100 w 182"/>
                <a:gd name="T51" fmla="*/ 396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2" h="396">
                  <a:moveTo>
                    <a:pt x="100" y="396"/>
                  </a:moveTo>
                  <a:lnTo>
                    <a:pt x="100" y="396"/>
                  </a:lnTo>
                  <a:lnTo>
                    <a:pt x="106" y="364"/>
                  </a:lnTo>
                  <a:lnTo>
                    <a:pt x="116" y="332"/>
                  </a:lnTo>
                  <a:lnTo>
                    <a:pt x="124" y="302"/>
                  </a:lnTo>
                  <a:lnTo>
                    <a:pt x="136" y="272"/>
                  </a:lnTo>
                  <a:lnTo>
                    <a:pt x="160" y="216"/>
                  </a:lnTo>
                  <a:lnTo>
                    <a:pt x="182" y="168"/>
                  </a:lnTo>
                  <a:lnTo>
                    <a:pt x="182" y="54"/>
                  </a:lnTo>
                  <a:lnTo>
                    <a:pt x="100" y="0"/>
                  </a:lnTo>
                  <a:lnTo>
                    <a:pt x="0" y="64"/>
                  </a:lnTo>
                  <a:lnTo>
                    <a:pt x="8" y="142"/>
                  </a:lnTo>
                  <a:lnTo>
                    <a:pt x="8" y="142"/>
                  </a:lnTo>
                  <a:lnTo>
                    <a:pt x="16" y="168"/>
                  </a:lnTo>
                  <a:lnTo>
                    <a:pt x="28" y="196"/>
                  </a:lnTo>
                  <a:lnTo>
                    <a:pt x="38" y="230"/>
                  </a:lnTo>
                  <a:lnTo>
                    <a:pt x="50" y="268"/>
                  </a:lnTo>
                  <a:lnTo>
                    <a:pt x="50" y="268"/>
                  </a:lnTo>
                  <a:lnTo>
                    <a:pt x="50" y="268"/>
                  </a:lnTo>
                  <a:lnTo>
                    <a:pt x="58" y="278"/>
                  </a:lnTo>
                  <a:lnTo>
                    <a:pt x="66" y="292"/>
                  </a:lnTo>
                  <a:lnTo>
                    <a:pt x="74" y="306"/>
                  </a:lnTo>
                  <a:lnTo>
                    <a:pt x="80" y="324"/>
                  </a:lnTo>
                  <a:lnTo>
                    <a:pt x="90" y="360"/>
                  </a:lnTo>
                  <a:lnTo>
                    <a:pt x="100" y="396"/>
                  </a:lnTo>
                  <a:lnTo>
                    <a:pt x="100" y="3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22"/>
            <p:cNvSpPr>
              <a:spLocks/>
            </p:cNvSpPr>
            <p:nvPr/>
          </p:nvSpPr>
          <p:spPr bwMode="auto">
            <a:xfrm>
              <a:off x="5291138" y="3400425"/>
              <a:ext cx="1441450" cy="1625600"/>
            </a:xfrm>
            <a:custGeom>
              <a:avLst/>
              <a:gdLst>
                <a:gd name="T0" fmla="*/ 66 w 908"/>
                <a:gd name="T1" fmla="*/ 628 h 1024"/>
                <a:gd name="T2" fmla="*/ 78 w 908"/>
                <a:gd name="T3" fmla="*/ 670 h 1024"/>
                <a:gd name="T4" fmla="*/ 108 w 908"/>
                <a:gd name="T5" fmla="*/ 750 h 1024"/>
                <a:gd name="T6" fmla="*/ 146 w 908"/>
                <a:gd name="T7" fmla="*/ 822 h 1024"/>
                <a:gd name="T8" fmla="*/ 190 w 908"/>
                <a:gd name="T9" fmla="*/ 884 h 1024"/>
                <a:gd name="T10" fmla="*/ 242 w 908"/>
                <a:gd name="T11" fmla="*/ 936 h 1024"/>
                <a:gd name="T12" fmla="*/ 300 w 908"/>
                <a:gd name="T13" fmla="*/ 978 h 1024"/>
                <a:gd name="T14" fmla="*/ 362 w 908"/>
                <a:gd name="T15" fmla="*/ 1008 h 1024"/>
                <a:gd name="T16" fmla="*/ 428 w 908"/>
                <a:gd name="T17" fmla="*/ 1022 h 1024"/>
                <a:gd name="T18" fmla="*/ 462 w 908"/>
                <a:gd name="T19" fmla="*/ 1024 h 1024"/>
                <a:gd name="T20" fmla="*/ 526 w 908"/>
                <a:gd name="T21" fmla="*/ 1016 h 1024"/>
                <a:gd name="T22" fmla="*/ 588 w 908"/>
                <a:gd name="T23" fmla="*/ 994 h 1024"/>
                <a:gd name="T24" fmla="*/ 644 w 908"/>
                <a:gd name="T25" fmla="*/ 960 h 1024"/>
                <a:gd name="T26" fmla="*/ 698 w 908"/>
                <a:gd name="T27" fmla="*/ 912 h 1024"/>
                <a:gd name="T28" fmla="*/ 746 w 908"/>
                <a:gd name="T29" fmla="*/ 854 h 1024"/>
                <a:gd name="T30" fmla="*/ 786 w 908"/>
                <a:gd name="T31" fmla="*/ 786 h 1024"/>
                <a:gd name="T32" fmla="*/ 822 w 908"/>
                <a:gd name="T33" fmla="*/ 710 h 1024"/>
                <a:gd name="T34" fmla="*/ 848 w 908"/>
                <a:gd name="T35" fmla="*/ 628 h 1024"/>
                <a:gd name="T36" fmla="*/ 858 w 908"/>
                <a:gd name="T37" fmla="*/ 628 h 1024"/>
                <a:gd name="T38" fmla="*/ 880 w 908"/>
                <a:gd name="T39" fmla="*/ 624 h 1024"/>
                <a:gd name="T40" fmla="*/ 896 w 908"/>
                <a:gd name="T41" fmla="*/ 614 h 1024"/>
                <a:gd name="T42" fmla="*/ 906 w 908"/>
                <a:gd name="T43" fmla="*/ 600 h 1024"/>
                <a:gd name="T44" fmla="*/ 908 w 908"/>
                <a:gd name="T45" fmla="*/ 584 h 1024"/>
                <a:gd name="T46" fmla="*/ 908 w 908"/>
                <a:gd name="T47" fmla="*/ 332 h 1024"/>
                <a:gd name="T48" fmla="*/ 906 w 908"/>
                <a:gd name="T49" fmla="*/ 316 h 1024"/>
                <a:gd name="T50" fmla="*/ 896 w 908"/>
                <a:gd name="T51" fmla="*/ 302 h 1024"/>
                <a:gd name="T52" fmla="*/ 880 w 908"/>
                <a:gd name="T53" fmla="*/ 294 h 1024"/>
                <a:gd name="T54" fmla="*/ 858 w 908"/>
                <a:gd name="T55" fmla="*/ 290 h 1024"/>
                <a:gd name="T56" fmla="*/ 848 w 908"/>
                <a:gd name="T57" fmla="*/ 290 h 1024"/>
                <a:gd name="T58" fmla="*/ 838 w 908"/>
                <a:gd name="T59" fmla="*/ 254 h 1024"/>
                <a:gd name="T60" fmla="*/ 824 w 908"/>
                <a:gd name="T61" fmla="*/ 222 h 1024"/>
                <a:gd name="T62" fmla="*/ 812 w 908"/>
                <a:gd name="T63" fmla="*/ 222 h 1024"/>
                <a:gd name="T64" fmla="*/ 740 w 908"/>
                <a:gd name="T65" fmla="*/ 216 h 1024"/>
                <a:gd name="T66" fmla="*/ 672 w 908"/>
                <a:gd name="T67" fmla="*/ 198 h 1024"/>
                <a:gd name="T68" fmla="*/ 610 w 908"/>
                <a:gd name="T69" fmla="*/ 172 h 1024"/>
                <a:gd name="T70" fmla="*/ 554 w 908"/>
                <a:gd name="T71" fmla="*/ 140 h 1024"/>
                <a:gd name="T72" fmla="*/ 502 w 908"/>
                <a:gd name="T73" fmla="*/ 106 h 1024"/>
                <a:gd name="T74" fmla="*/ 422 w 908"/>
                <a:gd name="T75" fmla="*/ 32 h 1024"/>
                <a:gd name="T76" fmla="*/ 392 w 908"/>
                <a:gd name="T77" fmla="*/ 0 h 1024"/>
                <a:gd name="T78" fmla="*/ 384 w 908"/>
                <a:gd name="T79" fmla="*/ 26 h 1024"/>
                <a:gd name="T80" fmla="*/ 366 w 908"/>
                <a:gd name="T81" fmla="*/ 44 h 1024"/>
                <a:gd name="T82" fmla="*/ 338 w 908"/>
                <a:gd name="T83" fmla="*/ 62 h 1024"/>
                <a:gd name="T84" fmla="*/ 302 w 908"/>
                <a:gd name="T85" fmla="*/ 80 h 1024"/>
                <a:gd name="T86" fmla="*/ 260 w 908"/>
                <a:gd name="T87" fmla="*/ 102 h 1024"/>
                <a:gd name="T88" fmla="*/ 220 w 908"/>
                <a:gd name="T89" fmla="*/ 132 h 1024"/>
                <a:gd name="T90" fmla="*/ 184 w 908"/>
                <a:gd name="T91" fmla="*/ 168 h 1024"/>
                <a:gd name="T92" fmla="*/ 126 w 908"/>
                <a:gd name="T93" fmla="*/ 238 h 1024"/>
                <a:gd name="T94" fmla="*/ 88 w 908"/>
                <a:gd name="T95" fmla="*/ 294 h 1024"/>
                <a:gd name="T96" fmla="*/ 54 w 908"/>
                <a:gd name="T97" fmla="*/ 290 h 1024"/>
                <a:gd name="T98" fmla="*/ 54 w 908"/>
                <a:gd name="T99" fmla="*/ 290 h 1024"/>
                <a:gd name="T100" fmla="*/ 34 w 908"/>
                <a:gd name="T101" fmla="*/ 294 h 1024"/>
                <a:gd name="T102" fmla="*/ 16 w 908"/>
                <a:gd name="T103" fmla="*/ 302 h 1024"/>
                <a:gd name="T104" fmla="*/ 4 w 908"/>
                <a:gd name="T105" fmla="*/ 316 h 1024"/>
                <a:gd name="T106" fmla="*/ 0 w 908"/>
                <a:gd name="T107" fmla="*/ 332 h 1024"/>
                <a:gd name="T108" fmla="*/ 0 w 908"/>
                <a:gd name="T109" fmla="*/ 584 h 1024"/>
                <a:gd name="T110" fmla="*/ 4 w 908"/>
                <a:gd name="T111" fmla="*/ 600 h 1024"/>
                <a:gd name="T112" fmla="*/ 16 w 908"/>
                <a:gd name="T113" fmla="*/ 614 h 1024"/>
                <a:gd name="T114" fmla="*/ 34 w 908"/>
                <a:gd name="T115" fmla="*/ 624 h 1024"/>
                <a:gd name="T116" fmla="*/ 54 w 908"/>
                <a:gd name="T117" fmla="*/ 628 h 1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08" h="1024">
                  <a:moveTo>
                    <a:pt x="54" y="628"/>
                  </a:moveTo>
                  <a:lnTo>
                    <a:pt x="66" y="628"/>
                  </a:lnTo>
                  <a:lnTo>
                    <a:pt x="66" y="628"/>
                  </a:lnTo>
                  <a:lnTo>
                    <a:pt x="78" y="670"/>
                  </a:lnTo>
                  <a:lnTo>
                    <a:pt x="92" y="710"/>
                  </a:lnTo>
                  <a:lnTo>
                    <a:pt x="108" y="750"/>
                  </a:lnTo>
                  <a:lnTo>
                    <a:pt x="126" y="786"/>
                  </a:lnTo>
                  <a:lnTo>
                    <a:pt x="146" y="822"/>
                  </a:lnTo>
                  <a:lnTo>
                    <a:pt x="168" y="854"/>
                  </a:lnTo>
                  <a:lnTo>
                    <a:pt x="190" y="884"/>
                  </a:lnTo>
                  <a:lnTo>
                    <a:pt x="216" y="912"/>
                  </a:lnTo>
                  <a:lnTo>
                    <a:pt x="242" y="936"/>
                  </a:lnTo>
                  <a:lnTo>
                    <a:pt x="270" y="960"/>
                  </a:lnTo>
                  <a:lnTo>
                    <a:pt x="300" y="978"/>
                  </a:lnTo>
                  <a:lnTo>
                    <a:pt x="330" y="994"/>
                  </a:lnTo>
                  <a:lnTo>
                    <a:pt x="362" y="1008"/>
                  </a:lnTo>
                  <a:lnTo>
                    <a:pt x="394" y="1016"/>
                  </a:lnTo>
                  <a:lnTo>
                    <a:pt x="428" y="1022"/>
                  </a:lnTo>
                  <a:lnTo>
                    <a:pt x="462" y="1024"/>
                  </a:lnTo>
                  <a:lnTo>
                    <a:pt x="462" y="1024"/>
                  </a:lnTo>
                  <a:lnTo>
                    <a:pt x="494" y="1022"/>
                  </a:lnTo>
                  <a:lnTo>
                    <a:pt x="526" y="1016"/>
                  </a:lnTo>
                  <a:lnTo>
                    <a:pt x="558" y="1008"/>
                  </a:lnTo>
                  <a:lnTo>
                    <a:pt x="588" y="994"/>
                  </a:lnTo>
                  <a:lnTo>
                    <a:pt x="616" y="978"/>
                  </a:lnTo>
                  <a:lnTo>
                    <a:pt x="644" y="960"/>
                  </a:lnTo>
                  <a:lnTo>
                    <a:pt x="672" y="936"/>
                  </a:lnTo>
                  <a:lnTo>
                    <a:pt x="698" y="912"/>
                  </a:lnTo>
                  <a:lnTo>
                    <a:pt x="722" y="884"/>
                  </a:lnTo>
                  <a:lnTo>
                    <a:pt x="746" y="854"/>
                  </a:lnTo>
                  <a:lnTo>
                    <a:pt x="766" y="822"/>
                  </a:lnTo>
                  <a:lnTo>
                    <a:pt x="786" y="786"/>
                  </a:lnTo>
                  <a:lnTo>
                    <a:pt x="806" y="750"/>
                  </a:lnTo>
                  <a:lnTo>
                    <a:pt x="822" y="710"/>
                  </a:lnTo>
                  <a:lnTo>
                    <a:pt x="836" y="670"/>
                  </a:lnTo>
                  <a:lnTo>
                    <a:pt x="848" y="628"/>
                  </a:lnTo>
                  <a:lnTo>
                    <a:pt x="858" y="628"/>
                  </a:lnTo>
                  <a:lnTo>
                    <a:pt x="858" y="628"/>
                  </a:lnTo>
                  <a:lnTo>
                    <a:pt x="870" y="628"/>
                  </a:lnTo>
                  <a:lnTo>
                    <a:pt x="880" y="624"/>
                  </a:lnTo>
                  <a:lnTo>
                    <a:pt x="888" y="620"/>
                  </a:lnTo>
                  <a:lnTo>
                    <a:pt x="896" y="614"/>
                  </a:lnTo>
                  <a:lnTo>
                    <a:pt x="902" y="608"/>
                  </a:lnTo>
                  <a:lnTo>
                    <a:pt x="906" y="600"/>
                  </a:lnTo>
                  <a:lnTo>
                    <a:pt x="908" y="592"/>
                  </a:lnTo>
                  <a:lnTo>
                    <a:pt x="908" y="584"/>
                  </a:lnTo>
                  <a:lnTo>
                    <a:pt x="908" y="332"/>
                  </a:lnTo>
                  <a:lnTo>
                    <a:pt x="908" y="332"/>
                  </a:lnTo>
                  <a:lnTo>
                    <a:pt x="908" y="324"/>
                  </a:lnTo>
                  <a:lnTo>
                    <a:pt x="906" y="316"/>
                  </a:lnTo>
                  <a:lnTo>
                    <a:pt x="902" y="308"/>
                  </a:lnTo>
                  <a:lnTo>
                    <a:pt x="896" y="302"/>
                  </a:lnTo>
                  <a:lnTo>
                    <a:pt x="888" y="298"/>
                  </a:lnTo>
                  <a:lnTo>
                    <a:pt x="880" y="294"/>
                  </a:lnTo>
                  <a:lnTo>
                    <a:pt x="870" y="290"/>
                  </a:lnTo>
                  <a:lnTo>
                    <a:pt x="858" y="290"/>
                  </a:lnTo>
                  <a:lnTo>
                    <a:pt x="848" y="290"/>
                  </a:lnTo>
                  <a:lnTo>
                    <a:pt x="848" y="290"/>
                  </a:lnTo>
                  <a:lnTo>
                    <a:pt x="842" y="272"/>
                  </a:lnTo>
                  <a:lnTo>
                    <a:pt x="838" y="254"/>
                  </a:lnTo>
                  <a:lnTo>
                    <a:pt x="832" y="238"/>
                  </a:lnTo>
                  <a:lnTo>
                    <a:pt x="824" y="222"/>
                  </a:lnTo>
                  <a:lnTo>
                    <a:pt x="812" y="222"/>
                  </a:lnTo>
                  <a:lnTo>
                    <a:pt x="812" y="222"/>
                  </a:lnTo>
                  <a:lnTo>
                    <a:pt x="776" y="220"/>
                  </a:lnTo>
                  <a:lnTo>
                    <a:pt x="740" y="216"/>
                  </a:lnTo>
                  <a:lnTo>
                    <a:pt x="704" y="208"/>
                  </a:lnTo>
                  <a:lnTo>
                    <a:pt x="672" y="198"/>
                  </a:lnTo>
                  <a:lnTo>
                    <a:pt x="640" y="186"/>
                  </a:lnTo>
                  <a:lnTo>
                    <a:pt x="610" y="172"/>
                  </a:lnTo>
                  <a:lnTo>
                    <a:pt x="580" y="158"/>
                  </a:lnTo>
                  <a:lnTo>
                    <a:pt x="554" y="140"/>
                  </a:lnTo>
                  <a:lnTo>
                    <a:pt x="528" y="124"/>
                  </a:lnTo>
                  <a:lnTo>
                    <a:pt x="502" y="106"/>
                  </a:lnTo>
                  <a:lnTo>
                    <a:pt x="460" y="68"/>
                  </a:lnTo>
                  <a:lnTo>
                    <a:pt x="422" y="32"/>
                  </a:lnTo>
                  <a:lnTo>
                    <a:pt x="392" y="0"/>
                  </a:lnTo>
                  <a:lnTo>
                    <a:pt x="392" y="0"/>
                  </a:lnTo>
                  <a:lnTo>
                    <a:pt x="390" y="14"/>
                  </a:lnTo>
                  <a:lnTo>
                    <a:pt x="384" y="26"/>
                  </a:lnTo>
                  <a:lnTo>
                    <a:pt x="376" y="36"/>
                  </a:lnTo>
                  <a:lnTo>
                    <a:pt x="366" y="44"/>
                  </a:lnTo>
                  <a:lnTo>
                    <a:pt x="354" y="54"/>
                  </a:lnTo>
                  <a:lnTo>
                    <a:pt x="338" y="62"/>
                  </a:lnTo>
                  <a:lnTo>
                    <a:pt x="302" y="80"/>
                  </a:lnTo>
                  <a:lnTo>
                    <a:pt x="302" y="80"/>
                  </a:lnTo>
                  <a:lnTo>
                    <a:pt x="280" y="90"/>
                  </a:lnTo>
                  <a:lnTo>
                    <a:pt x="260" y="102"/>
                  </a:lnTo>
                  <a:lnTo>
                    <a:pt x="240" y="116"/>
                  </a:lnTo>
                  <a:lnTo>
                    <a:pt x="220" y="132"/>
                  </a:lnTo>
                  <a:lnTo>
                    <a:pt x="202" y="150"/>
                  </a:lnTo>
                  <a:lnTo>
                    <a:pt x="184" y="168"/>
                  </a:lnTo>
                  <a:lnTo>
                    <a:pt x="152" y="204"/>
                  </a:lnTo>
                  <a:lnTo>
                    <a:pt x="126" y="238"/>
                  </a:lnTo>
                  <a:lnTo>
                    <a:pt x="106" y="266"/>
                  </a:lnTo>
                  <a:lnTo>
                    <a:pt x="88" y="294"/>
                  </a:lnTo>
                  <a:lnTo>
                    <a:pt x="54" y="370"/>
                  </a:lnTo>
                  <a:lnTo>
                    <a:pt x="54" y="290"/>
                  </a:lnTo>
                  <a:lnTo>
                    <a:pt x="54" y="290"/>
                  </a:lnTo>
                  <a:lnTo>
                    <a:pt x="54" y="290"/>
                  </a:lnTo>
                  <a:lnTo>
                    <a:pt x="44" y="290"/>
                  </a:lnTo>
                  <a:lnTo>
                    <a:pt x="34" y="294"/>
                  </a:lnTo>
                  <a:lnTo>
                    <a:pt x="24" y="298"/>
                  </a:lnTo>
                  <a:lnTo>
                    <a:pt x="16" y="302"/>
                  </a:lnTo>
                  <a:lnTo>
                    <a:pt x="10" y="308"/>
                  </a:lnTo>
                  <a:lnTo>
                    <a:pt x="4" y="316"/>
                  </a:lnTo>
                  <a:lnTo>
                    <a:pt x="2" y="324"/>
                  </a:lnTo>
                  <a:lnTo>
                    <a:pt x="0" y="332"/>
                  </a:lnTo>
                  <a:lnTo>
                    <a:pt x="0" y="584"/>
                  </a:lnTo>
                  <a:lnTo>
                    <a:pt x="0" y="584"/>
                  </a:lnTo>
                  <a:lnTo>
                    <a:pt x="2" y="592"/>
                  </a:lnTo>
                  <a:lnTo>
                    <a:pt x="4" y="600"/>
                  </a:lnTo>
                  <a:lnTo>
                    <a:pt x="10" y="608"/>
                  </a:lnTo>
                  <a:lnTo>
                    <a:pt x="16" y="614"/>
                  </a:lnTo>
                  <a:lnTo>
                    <a:pt x="24" y="620"/>
                  </a:lnTo>
                  <a:lnTo>
                    <a:pt x="34" y="624"/>
                  </a:lnTo>
                  <a:lnTo>
                    <a:pt x="44" y="628"/>
                  </a:lnTo>
                  <a:lnTo>
                    <a:pt x="54" y="628"/>
                  </a:lnTo>
                  <a:lnTo>
                    <a:pt x="54" y="6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23"/>
            <p:cNvSpPr>
              <a:spLocks/>
            </p:cNvSpPr>
            <p:nvPr/>
          </p:nvSpPr>
          <p:spPr bwMode="auto">
            <a:xfrm>
              <a:off x="5376863" y="3194050"/>
              <a:ext cx="1244600" cy="622300"/>
            </a:xfrm>
            <a:custGeom>
              <a:avLst/>
              <a:gdLst>
                <a:gd name="T0" fmla="*/ 34 w 784"/>
                <a:gd name="T1" fmla="*/ 352 h 392"/>
                <a:gd name="T2" fmla="*/ 36 w 784"/>
                <a:gd name="T3" fmla="*/ 342 h 392"/>
                <a:gd name="T4" fmla="*/ 46 w 784"/>
                <a:gd name="T5" fmla="*/ 340 h 392"/>
                <a:gd name="T6" fmla="*/ 34 w 784"/>
                <a:gd name="T7" fmla="*/ 340 h 392"/>
                <a:gd name="T8" fmla="*/ 92 w 784"/>
                <a:gd name="T9" fmla="*/ 268 h 392"/>
                <a:gd name="T10" fmla="*/ 140 w 784"/>
                <a:gd name="T11" fmla="*/ 222 h 392"/>
                <a:gd name="T12" fmla="*/ 194 w 784"/>
                <a:gd name="T13" fmla="*/ 186 h 392"/>
                <a:gd name="T14" fmla="*/ 222 w 784"/>
                <a:gd name="T15" fmla="*/ 174 h 392"/>
                <a:gd name="T16" fmla="*/ 282 w 784"/>
                <a:gd name="T17" fmla="*/ 146 h 392"/>
                <a:gd name="T18" fmla="*/ 316 w 784"/>
                <a:gd name="T19" fmla="*/ 118 h 392"/>
                <a:gd name="T20" fmla="*/ 334 w 784"/>
                <a:gd name="T21" fmla="*/ 94 h 392"/>
                <a:gd name="T22" fmla="*/ 338 w 784"/>
                <a:gd name="T23" fmla="*/ 82 h 392"/>
                <a:gd name="T24" fmla="*/ 366 w 784"/>
                <a:gd name="T25" fmla="*/ 116 h 392"/>
                <a:gd name="T26" fmla="*/ 424 w 784"/>
                <a:gd name="T27" fmla="*/ 172 h 392"/>
                <a:gd name="T28" fmla="*/ 478 w 784"/>
                <a:gd name="T29" fmla="*/ 214 h 392"/>
                <a:gd name="T30" fmla="*/ 542 w 784"/>
                <a:gd name="T31" fmla="*/ 254 h 392"/>
                <a:gd name="T32" fmla="*/ 618 w 784"/>
                <a:gd name="T33" fmla="*/ 290 h 392"/>
                <a:gd name="T34" fmla="*/ 706 w 784"/>
                <a:gd name="T35" fmla="*/ 314 h 392"/>
                <a:gd name="T36" fmla="*/ 758 w 784"/>
                <a:gd name="T37" fmla="*/ 320 h 392"/>
                <a:gd name="T38" fmla="*/ 758 w 784"/>
                <a:gd name="T39" fmla="*/ 320 h 392"/>
                <a:gd name="T40" fmla="*/ 784 w 784"/>
                <a:gd name="T41" fmla="*/ 320 h 392"/>
                <a:gd name="T42" fmla="*/ 784 w 784"/>
                <a:gd name="T43" fmla="*/ 320 h 392"/>
                <a:gd name="T44" fmla="*/ 782 w 784"/>
                <a:gd name="T45" fmla="*/ 302 h 392"/>
                <a:gd name="T46" fmla="*/ 776 w 784"/>
                <a:gd name="T47" fmla="*/ 252 h 392"/>
                <a:gd name="T48" fmla="*/ 756 w 784"/>
                <a:gd name="T49" fmla="*/ 190 h 392"/>
                <a:gd name="T50" fmla="*/ 732 w 784"/>
                <a:gd name="T51" fmla="*/ 142 h 392"/>
                <a:gd name="T52" fmla="*/ 708 w 784"/>
                <a:gd name="T53" fmla="*/ 112 h 392"/>
                <a:gd name="T54" fmla="*/ 694 w 784"/>
                <a:gd name="T55" fmla="*/ 98 h 392"/>
                <a:gd name="T56" fmla="*/ 642 w 784"/>
                <a:gd name="T57" fmla="*/ 54 h 392"/>
                <a:gd name="T58" fmla="*/ 578 w 784"/>
                <a:gd name="T59" fmla="*/ 24 h 392"/>
                <a:gd name="T60" fmla="*/ 504 w 784"/>
                <a:gd name="T61" fmla="*/ 6 h 392"/>
                <a:gd name="T62" fmla="*/ 418 w 784"/>
                <a:gd name="T63" fmla="*/ 0 h 392"/>
                <a:gd name="T64" fmla="*/ 360 w 784"/>
                <a:gd name="T65" fmla="*/ 0 h 392"/>
                <a:gd name="T66" fmla="*/ 334 w 784"/>
                <a:gd name="T67" fmla="*/ 2 h 392"/>
                <a:gd name="T68" fmla="*/ 264 w 784"/>
                <a:gd name="T69" fmla="*/ 16 h 392"/>
                <a:gd name="T70" fmla="*/ 222 w 784"/>
                <a:gd name="T71" fmla="*/ 30 h 392"/>
                <a:gd name="T72" fmla="*/ 176 w 784"/>
                <a:gd name="T73" fmla="*/ 50 h 392"/>
                <a:gd name="T74" fmla="*/ 130 w 784"/>
                <a:gd name="T75" fmla="*/ 80 h 392"/>
                <a:gd name="T76" fmla="*/ 88 w 784"/>
                <a:gd name="T77" fmla="*/ 120 h 392"/>
                <a:gd name="T78" fmla="*/ 76 w 784"/>
                <a:gd name="T79" fmla="*/ 132 h 392"/>
                <a:gd name="T80" fmla="*/ 46 w 784"/>
                <a:gd name="T81" fmla="*/ 174 h 392"/>
                <a:gd name="T82" fmla="*/ 18 w 784"/>
                <a:gd name="T83" fmla="*/ 238 h 392"/>
                <a:gd name="T84" fmla="*/ 4 w 784"/>
                <a:gd name="T85" fmla="*/ 312 h 392"/>
                <a:gd name="T86" fmla="*/ 0 w 784"/>
                <a:gd name="T87" fmla="*/ 392 h 392"/>
                <a:gd name="T88" fmla="*/ 34 w 784"/>
                <a:gd name="T89" fmla="*/ 35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84" h="392">
                  <a:moveTo>
                    <a:pt x="34" y="352"/>
                  </a:moveTo>
                  <a:lnTo>
                    <a:pt x="34" y="352"/>
                  </a:lnTo>
                  <a:lnTo>
                    <a:pt x="34" y="346"/>
                  </a:lnTo>
                  <a:lnTo>
                    <a:pt x="36" y="342"/>
                  </a:lnTo>
                  <a:lnTo>
                    <a:pt x="40" y="340"/>
                  </a:lnTo>
                  <a:lnTo>
                    <a:pt x="46" y="340"/>
                  </a:lnTo>
                  <a:lnTo>
                    <a:pt x="34" y="340"/>
                  </a:lnTo>
                  <a:lnTo>
                    <a:pt x="34" y="340"/>
                  </a:lnTo>
                  <a:lnTo>
                    <a:pt x="72" y="292"/>
                  </a:lnTo>
                  <a:lnTo>
                    <a:pt x="92" y="268"/>
                  </a:lnTo>
                  <a:lnTo>
                    <a:pt x="116" y="244"/>
                  </a:lnTo>
                  <a:lnTo>
                    <a:pt x="140" y="222"/>
                  </a:lnTo>
                  <a:lnTo>
                    <a:pt x="166" y="202"/>
                  </a:lnTo>
                  <a:lnTo>
                    <a:pt x="194" y="186"/>
                  </a:lnTo>
                  <a:lnTo>
                    <a:pt x="222" y="174"/>
                  </a:lnTo>
                  <a:lnTo>
                    <a:pt x="222" y="174"/>
                  </a:lnTo>
                  <a:lnTo>
                    <a:pt x="254" y="162"/>
                  </a:lnTo>
                  <a:lnTo>
                    <a:pt x="282" y="146"/>
                  </a:lnTo>
                  <a:lnTo>
                    <a:pt x="302" y="132"/>
                  </a:lnTo>
                  <a:lnTo>
                    <a:pt x="316" y="118"/>
                  </a:lnTo>
                  <a:lnTo>
                    <a:pt x="328" y="104"/>
                  </a:lnTo>
                  <a:lnTo>
                    <a:pt x="334" y="94"/>
                  </a:lnTo>
                  <a:lnTo>
                    <a:pt x="338" y="82"/>
                  </a:lnTo>
                  <a:lnTo>
                    <a:pt x="338" y="82"/>
                  </a:lnTo>
                  <a:lnTo>
                    <a:pt x="346" y="92"/>
                  </a:lnTo>
                  <a:lnTo>
                    <a:pt x="366" y="116"/>
                  </a:lnTo>
                  <a:lnTo>
                    <a:pt x="402" y="152"/>
                  </a:lnTo>
                  <a:lnTo>
                    <a:pt x="424" y="172"/>
                  </a:lnTo>
                  <a:lnTo>
                    <a:pt x="450" y="194"/>
                  </a:lnTo>
                  <a:lnTo>
                    <a:pt x="478" y="214"/>
                  </a:lnTo>
                  <a:lnTo>
                    <a:pt x="508" y="236"/>
                  </a:lnTo>
                  <a:lnTo>
                    <a:pt x="542" y="254"/>
                  </a:lnTo>
                  <a:lnTo>
                    <a:pt x="580" y="274"/>
                  </a:lnTo>
                  <a:lnTo>
                    <a:pt x="618" y="290"/>
                  </a:lnTo>
                  <a:lnTo>
                    <a:pt x="660" y="302"/>
                  </a:lnTo>
                  <a:lnTo>
                    <a:pt x="706" y="314"/>
                  </a:lnTo>
                  <a:lnTo>
                    <a:pt x="752" y="320"/>
                  </a:lnTo>
                  <a:lnTo>
                    <a:pt x="758" y="320"/>
                  </a:lnTo>
                  <a:lnTo>
                    <a:pt x="758" y="320"/>
                  </a:lnTo>
                  <a:lnTo>
                    <a:pt x="758" y="320"/>
                  </a:lnTo>
                  <a:lnTo>
                    <a:pt x="784" y="320"/>
                  </a:lnTo>
                  <a:lnTo>
                    <a:pt x="784" y="320"/>
                  </a:lnTo>
                  <a:lnTo>
                    <a:pt x="784" y="320"/>
                  </a:lnTo>
                  <a:lnTo>
                    <a:pt x="784" y="320"/>
                  </a:lnTo>
                  <a:lnTo>
                    <a:pt x="784" y="320"/>
                  </a:lnTo>
                  <a:lnTo>
                    <a:pt x="782" y="302"/>
                  </a:lnTo>
                  <a:lnTo>
                    <a:pt x="780" y="278"/>
                  </a:lnTo>
                  <a:lnTo>
                    <a:pt x="776" y="252"/>
                  </a:lnTo>
                  <a:lnTo>
                    <a:pt x="768" y="222"/>
                  </a:lnTo>
                  <a:lnTo>
                    <a:pt x="756" y="190"/>
                  </a:lnTo>
                  <a:lnTo>
                    <a:pt x="740" y="158"/>
                  </a:lnTo>
                  <a:lnTo>
                    <a:pt x="732" y="142"/>
                  </a:lnTo>
                  <a:lnTo>
                    <a:pt x="720" y="126"/>
                  </a:lnTo>
                  <a:lnTo>
                    <a:pt x="708" y="112"/>
                  </a:lnTo>
                  <a:lnTo>
                    <a:pt x="694" y="98"/>
                  </a:lnTo>
                  <a:lnTo>
                    <a:pt x="694" y="98"/>
                  </a:lnTo>
                  <a:lnTo>
                    <a:pt x="668" y="74"/>
                  </a:lnTo>
                  <a:lnTo>
                    <a:pt x="642" y="54"/>
                  </a:lnTo>
                  <a:lnTo>
                    <a:pt x="612" y="38"/>
                  </a:lnTo>
                  <a:lnTo>
                    <a:pt x="578" y="24"/>
                  </a:lnTo>
                  <a:lnTo>
                    <a:pt x="542" y="14"/>
                  </a:lnTo>
                  <a:lnTo>
                    <a:pt x="504" y="6"/>
                  </a:lnTo>
                  <a:lnTo>
                    <a:pt x="462" y="2"/>
                  </a:lnTo>
                  <a:lnTo>
                    <a:pt x="418" y="0"/>
                  </a:lnTo>
                  <a:lnTo>
                    <a:pt x="418" y="0"/>
                  </a:lnTo>
                  <a:lnTo>
                    <a:pt x="360" y="0"/>
                  </a:lnTo>
                  <a:lnTo>
                    <a:pt x="360" y="0"/>
                  </a:lnTo>
                  <a:lnTo>
                    <a:pt x="334" y="2"/>
                  </a:lnTo>
                  <a:lnTo>
                    <a:pt x="302" y="6"/>
                  </a:lnTo>
                  <a:lnTo>
                    <a:pt x="264" y="16"/>
                  </a:lnTo>
                  <a:lnTo>
                    <a:pt x="244" y="22"/>
                  </a:lnTo>
                  <a:lnTo>
                    <a:pt x="222" y="30"/>
                  </a:lnTo>
                  <a:lnTo>
                    <a:pt x="200" y="40"/>
                  </a:lnTo>
                  <a:lnTo>
                    <a:pt x="176" y="50"/>
                  </a:lnTo>
                  <a:lnTo>
                    <a:pt x="154" y="64"/>
                  </a:lnTo>
                  <a:lnTo>
                    <a:pt x="130" y="80"/>
                  </a:lnTo>
                  <a:lnTo>
                    <a:pt x="110" y="100"/>
                  </a:lnTo>
                  <a:lnTo>
                    <a:pt x="88" y="120"/>
                  </a:lnTo>
                  <a:lnTo>
                    <a:pt x="88" y="120"/>
                  </a:lnTo>
                  <a:lnTo>
                    <a:pt x="76" y="132"/>
                  </a:lnTo>
                  <a:lnTo>
                    <a:pt x="66" y="146"/>
                  </a:lnTo>
                  <a:lnTo>
                    <a:pt x="46" y="174"/>
                  </a:lnTo>
                  <a:lnTo>
                    <a:pt x="30" y="204"/>
                  </a:lnTo>
                  <a:lnTo>
                    <a:pt x="18" y="238"/>
                  </a:lnTo>
                  <a:lnTo>
                    <a:pt x="10" y="274"/>
                  </a:lnTo>
                  <a:lnTo>
                    <a:pt x="4" y="312"/>
                  </a:lnTo>
                  <a:lnTo>
                    <a:pt x="0" y="352"/>
                  </a:lnTo>
                  <a:lnTo>
                    <a:pt x="0" y="392"/>
                  </a:lnTo>
                  <a:lnTo>
                    <a:pt x="0" y="392"/>
                  </a:lnTo>
                  <a:lnTo>
                    <a:pt x="34"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36" name="文本框 46"/>
          <p:cNvSpPr txBox="1"/>
          <p:nvPr/>
        </p:nvSpPr>
        <p:spPr>
          <a:xfrm>
            <a:off x="1187624" y="4653136"/>
            <a:ext cx="2088232" cy="706347"/>
          </a:xfrm>
          <a:prstGeom prst="rect">
            <a:avLst/>
          </a:prstGeom>
          <a:noFill/>
        </p:spPr>
        <p:txBody>
          <a:bodyPr wrap="square" rtlCol="0">
            <a:spAutoFit/>
          </a:bodyPr>
          <a:lstStyle/>
          <a:p>
            <a:pPr>
              <a:lnSpc>
                <a:spcPts val="2500"/>
              </a:lnSpc>
            </a:pPr>
            <a:r>
              <a:rPr lang="zh-TW" altLang="en-US" dirty="0">
                <a:solidFill>
                  <a:srgbClr val="002060"/>
                </a:solidFill>
                <a:latin typeface="HanyiSentyTang" pitchFamily="2" charset="-120"/>
                <a:ea typeface="HanyiSentyTang" pitchFamily="2" charset="-120"/>
              </a:rPr>
              <a:t>戊：</a:t>
            </a:r>
            <a:r>
              <a:rPr lang="en-US" altLang="zh-TW" dirty="0">
                <a:solidFill>
                  <a:srgbClr val="002060"/>
                </a:solidFill>
                <a:latin typeface="HanyiSentyTang" pitchFamily="2" charset="-120"/>
                <a:ea typeface="HanyiSentyTang" pitchFamily="2" charset="-120"/>
              </a:rPr>
              <a:t>E</a:t>
            </a:r>
            <a:r>
              <a:rPr lang="zh-TW" altLang="en-US" dirty="0">
                <a:solidFill>
                  <a:srgbClr val="002060"/>
                </a:solidFill>
                <a:latin typeface="HanyiSentyTang" pitchFamily="2" charset="-120"/>
                <a:ea typeface="HanyiSentyTang" pitchFamily="2" charset="-120"/>
              </a:rPr>
              <a:t>公司總經理</a:t>
            </a:r>
            <a:r>
              <a:rPr lang="en-US" altLang="zh-TW" dirty="0">
                <a:solidFill>
                  <a:srgbClr val="002060"/>
                </a:solidFill>
                <a:latin typeface="HanyiSentyTang" pitchFamily="2" charset="-120"/>
                <a:ea typeface="HanyiSentyTang" pitchFamily="2" charset="-120"/>
              </a:rPr>
              <a:t>&amp;</a:t>
            </a:r>
            <a:r>
              <a:rPr lang="zh-TW" altLang="en-US" dirty="0">
                <a:solidFill>
                  <a:srgbClr val="002060"/>
                </a:solidFill>
                <a:latin typeface="HanyiSentyTang" pitchFamily="2" charset="-120"/>
                <a:ea typeface="HanyiSentyTang" pitchFamily="2" charset="-120"/>
              </a:rPr>
              <a:t>實際負責人</a:t>
            </a:r>
            <a:endParaRPr lang="zh-CN" altLang="en-US" u="sng" dirty="0">
              <a:solidFill>
                <a:srgbClr val="002060"/>
              </a:solidFill>
              <a:latin typeface="HanyiSentyTang" pitchFamily="2" charset="-120"/>
              <a:ea typeface="HanyiSentyTang" pitchFamily="2" charset="-120"/>
            </a:endParaRPr>
          </a:p>
        </p:txBody>
      </p:sp>
      <p:sp>
        <p:nvSpPr>
          <p:cNvPr id="47" name="左-右雙向箭號 46"/>
          <p:cNvSpPr/>
          <p:nvPr/>
        </p:nvSpPr>
        <p:spPr>
          <a:xfrm>
            <a:off x="2861847" y="4476407"/>
            <a:ext cx="3456384"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文本框 46"/>
          <p:cNvSpPr txBox="1"/>
          <p:nvPr/>
        </p:nvSpPr>
        <p:spPr>
          <a:xfrm>
            <a:off x="2825769" y="3757630"/>
            <a:ext cx="3456384" cy="412934"/>
          </a:xfrm>
          <a:prstGeom prst="rect">
            <a:avLst/>
          </a:prstGeom>
          <a:noFill/>
        </p:spPr>
        <p:txBody>
          <a:bodyPr wrap="square" rtlCol="0">
            <a:spAutoFit/>
          </a:bodyPr>
          <a:lstStyle/>
          <a:p>
            <a:pPr>
              <a:lnSpc>
                <a:spcPts val="2500"/>
              </a:lnSpc>
            </a:pPr>
            <a:r>
              <a:rPr lang="zh-TW" altLang="en-US" dirty="0">
                <a:solidFill>
                  <a:srgbClr val="C00000"/>
                </a:solidFill>
                <a:latin typeface="HanyiSentyTang" pitchFamily="2" charset="-120"/>
                <a:ea typeface="HanyiSentyTang" pitchFamily="2" charset="-120"/>
              </a:rPr>
              <a:t>合作，申設漁電共生型太陽光電案場</a:t>
            </a:r>
            <a:endParaRPr lang="zh-CN" altLang="en-US" dirty="0">
              <a:solidFill>
                <a:srgbClr val="C00000"/>
              </a:solidFill>
              <a:latin typeface="HanyiSentyTang" pitchFamily="2" charset="-120"/>
              <a:ea typeface="HanyiSentyTang" pitchFamily="2" charset="-120"/>
            </a:endParaRPr>
          </a:p>
        </p:txBody>
      </p:sp>
      <p:sp>
        <p:nvSpPr>
          <p:cNvPr id="49" name="向上箭號 48"/>
          <p:cNvSpPr/>
          <p:nvPr/>
        </p:nvSpPr>
        <p:spPr>
          <a:xfrm rot="2612576">
            <a:off x="2863854" y="1920712"/>
            <a:ext cx="238984" cy="161701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 name="文本框 46"/>
          <p:cNvSpPr txBox="1"/>
          <p:nvPr/>
        </p:nvSpPr>
        <p:spPr>
          <a:xfrm>
            <a:off x="1331640" y="1615346"/>
            <a:ext cx="1944216" cy="733534"/>
          </a:xfrm>
          <a:prstGeom prst="rect">
            <a:avLst/>
          </a:prstGeom>
          <a:noFill/>
        </p:spPr>
        <p:txBody>
          <a:bodyPr wrap="square" rtlCol="0">
            <a:spAutoFit/>
          </a:bodyPr>
          <a:lstStyle/>
          <a:p>
            <a:pPr>
              <a:lnSpc>
                <a:spcPts val="2500"/>
              </a:lnSpc>
            </a:pPr>
            <a:r>
              <a:rPr lang="zh-TW" altLang="en-US" dirty="0">
                <a:solidFill>
                  <a:srgbClr val="C00000"/>
                </a:solidFill>
                <a:latin typeface="HanyiSentyTang" pitchFamily="2" charset="-120"/>
                <a:ea typeface="HanyiSentyTang" pitchFamily="2" charset="-120"/>
              </a:rPr>
              <a:t>向公所申請核准建造執照、開工審查</a:t>
            </a:r>
            <a:endParaRPr lang="zh-CN" altLang="en-US" dirty="0">
              <a:solidFill>
                <a:srgbClr val="C00000"/>
              </a:solidFill>
              <a:latin typeface="HanyiSentyTang" pitchFamily="2" charset="-120"/>
              <a:ea typeface="HanyiSentyTang" pitchFamily="2" charset="-120"/>
            </a:endParaRPr>
          </a:p>
        </p:txBody>
      </p:sp>
      <p:cxnSp>
        <p:nvCxnSpPr>
          <p:cNvPr id="53" name="直線單箭頭接點 52"/>
          <p:cNvCxnSpPr/>
          <p:nvPr/>
        </p:nvCxnSpPr>
        <p:spPr>
          <a:xfrm>
            <a:off x="5292080" y="2132856"/>
            <a:ext cx="1368152" cy="1224136"/>
          </a:xfrm>
          <a:prstGeom prst="straightConnector1">
            <a:avLst/>
          </a:prstGeom>
          <a:ln w="381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4" name="直線單箭頭接點 53"/>
          <p:cNvCxnSpPr/>
          <p:nvPr/>
        </p:nvCxnSpPr>
        <p:spPr>
          <a:xfrm flipH="1">
            <a:off x="2843808" y="3717032"/>
            <a:ext cx="3384376" cy="0"/>
          </a:xfrm>
          <a:prstGeom prst="straightConnector1">
            <a:avLst/>
          </a:prstGeom>
          <a:ln w="381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9" name="文本框 46"/>
          <p:cNvSpPr txBox="1"/>
          <p:nvPr/>
        </p:nvSpPr>
        <p:spPr>
          <a:xfrm>
            <a:off x="3779912" y="3304098"/>
            <a:ext cx="1512168" cy="391646"/>
          </a:xfrm>
          <a:prstGeom prst="rect">
            <a:avLst/>
          </a:prstGeom>
          <a:noFill/>
        </p:spPr>
        <p:txBody>
          <a:bodyPr wrap="square" rtlCol="0">
            <a:spAutoFit/>
          </a:bodyPr>
          <a:lstStyle/>
          <a:p>
            <a:pPr>
              <a:lnSpc>
                <a:spcPts val="2500"/>
              </a:lnSpc>
            </a:pPr>
            <a:r>
              <a:rPr lang="zh-TW" altLang="en-US" sz="2000" b="1" dirty="0">
                <a:solidFill>
                  <a:srgbClr val="00B050"/>
                </a:solidFill>
                <a:latin typeface="HanyiSentyTang" pitchFamily="2" charset="-120"/>
                <a:ea typeface="HanyiSentyTang" pitchFamily="2" charset="-120"/>
              </a:rPr>
              <a:t>索賄</a:t>
            </a:r>
            <a:r>
              <a:rPr lang="en-US" altLang="zh-TW" sz="2000" b="1" dirty="0">
                <a:solidFill>
                  <a:srgbClr val="00B050"/>
                </a:solidFill>
                <a:latin typeface="HanyiSentyTang" pitchFamily="2" charset="-120"/>
                <a:ea typeface="HanyiSentyTang" pitchFamily="2" charset="-120"/>
              </a:rPr>
              <a:t>400</a:t>
            </a:r>
            <a:r>
              <a:rPr lang="zh-TW" altLang="en-US" sz="2000" b="1" dirty="0">
                <a:solidFill>
                  <a:srgbClr val="00B050"/>
                </a:solidFill>
                <a:latin typeface="HanyiSentyTang" pitchFamily="2" charset="-120"/>
                <a:ea typeface="HanyiSentyTang" pitchFamily="2" charset="-120"/>
              </a:rPr>
              <a:t>萬</a:t>
            </a:r>
            <a:endParaRPr lang="zh-CN" altLang="en-US" sz="2000" b="1" dirty="0">
              <a:solidFill>
                <a:srgbClr val="00B050"/>
              </a:solidFill>
              <a:latin typeface="HanyiSentyTang" pitchFamily="2" charset="-120"/>
              <a:ea typeface="HanyiSentyTang" pitchFamily="2"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692696"/>
            <a:ext cx="8424936" cy="4896544"/>
          </a:xfrm>
        </p:spPr>
        <p:txBody>
          <a:bodyPr>
            <a:normAutofit/>
          </a:bodyPr>
          <a:lstStyle/>
          <a:p>
            <a:pPr>
              <a:lnSpc>
                <a:spcPct val="150000"/>
              </a:lnSpc>
            </a:pPr>
            <a:r>
              <a:rPr lang="zh-TW" altLang="en-US" sz="2000" b="1" dirty="0">
                <a:solidFill>
                  <a:schemeClr val="accent6">
                    <a:lumMod val="50000"/>
                  </a:schemeClr>
                </a:solidFill>
                <a:latin typeface="微軟正黑體" panose="020B0604030504040204" pitchFamily="34" charset="-120"/>
                <a:ea typeface="微軟正黑體" panose="020B0604030504040204" pitchFamily="34" charset="-120"/>
              </a:rPr>
              <a:t>案經法務部調查局航業調查處臺中站調查屬實，移送臺灣雲林地方檢察署依法偵辦；檢察官於</a:t>
            </a:r>
            <a:r>
              <a:rPr lang="en-US" altLang="zh-TW" sz="2000" b="1" dirty="0">
                <a:solidFill>
                  <a:schemeClr val="accent6">
                    <a:lumMod val="50000"/>
                  </a:schemeClr>
                </a:solidFill>
                <a:latin typeface="微軟正黑體" panose="020B0604030504040204" pitchFamily="34" charset="-120"/>
                <a:ea typeface="微軟正黑體" panose="020B0604030504040204" pitchFamily="34" charset="-120"/>
              </a:rPr>
              <a:t>110</a:t>
            </a:r>
            <a:r>
              <a:rPr lang="zh-TW" altLang="en-US" sz="2000" b="1" dirty="0">
                <a:solidFill>
                  <a:schemeClr val="accent6">
                    <a:lumMod val="50000"/>
                  </a:schemeClr>
                </a:solidFill>
                <a:latin typeface="微軟正黑體" panose="020B0604030504040204" pitchFamily="34" charset="-120"/>
                <a:ea typeface="微軟正黑體" panose="020B0604030504040204" pitchFamily="34" charset="-120"/>
              </a:rPr>
              <a:t>年</a:t>
            </a:r>
            <a:r>
              <a:rPr lang="en-US" altLang="zh-TW" sz="2000" b="1" dirty="0">
                <a:solidFill>
                  <a:schemeClr val="accent6">
                    <a:lumMod val="50000"/>
                  </a:schemeClr>
                </a:solidFill>
                <a:latin typeface="微軟正黑體" panose="020B0604030504040204" pitchFamily="34" charset="-120"/>
                <a:ea typeface="微軟正黑體" panose="020B0604030504040204" pitchFamily="34" charset="-120"/>
              </a:rPr>
              <a:t>8</a:t>
            </a:r>
            <a:r>
              <a:rPr lang="zh-TW" altLang="en-US" sz="2000" b="1" dirty="0">
                <a:solidFill>
                  <a:schemeClr val="accent6">
                    <a:lumMod val="50000"/>
                  </a:schemeClr>
                </a:solidFill>
                <a:latin typeface="微軟正黑體" panose="020B0604030504040204" pitchFamily="34" charset="-120"/>
                <a:ea typeface="微軟正黑體" panose="020B0604030504040204" pitchFamily="34" charset="-120"/>
              </a:rPr>
              <a:t>月</a:t>
            </a:r>
            <a:r>
              <a:rPr lang="en-US" altLang="zh-TW" sz="2000" b="1" dirty="0">
                <a:solidFill>
                  <a:schemeClr val="accent6">
                    <a:lumMod val="50000"/>
                  </a:schemeClr>
                </a:solidFill>
                <a:latin typeface="微軟正黑體" panose="020B0604030504040204" pitchFamily="34" charset="-120"/>
                <a:ea typeface="微軟正黑體" panose="020B0604030504040204" pitchFamily="34" charset="-120"/>
              </a:rPr>
              <a:t>24</a:t>
            </a:r>
            <a:r>
              <a:rPr lang="zh-TW" altLang="en-US" sz="2000" b="1" dirty="0">
                <a:solidFill>
                  <a:schemeClr val="accent6">
                    <a:lumMod val="50000"/>
                  </a:schemeClr>
                </a:solidFill>
                <a:latin typeface="微軟正黑體" panose="020B0604030504040204" pitchFamily="34" charset="-120"/>
                <a:ea typeface="微軟正黑體" panose="020B0604030504040204" pitchFamily="34" charset="-120"/>
              </a:rPr>
              <a:t>日對鄉長甲等</a:t>
            </a:r>
            <a:r>
              <a:rPr lang="en-US" altLang="zh-TW" sz="2000" b="1" dirty="0">
                <a:solidFill>
                  <a:schemeClr val="accent6">
                    <a:lumMod val="50000"/>
                  </a:schemeClr>
                </a:solidFill>
                <a:latin typeface="微軟正黑體" panose="020B0604030504040204" pitchFamily="34" charset="-120"/>
                <a:ea typeface="微軟正黑體" panose="020B0604030504040204" pitchFamily="34" charset="-120"/>
              </a:rPr>
              <a:t>8</a:t>
            </a:r>
            <a:r>
              <a:rPr lang="zh-TW" altLang="en-US" sz="2000" b="1" dirty="0">
                <a:solidFill>
                  <a:schemeClr val="accent6">
                    <a:lumMod val="50000"/>
                  </a:schemeClr>
                </a:solidFill>
                <a:latin typeface="微軟正黑體" panose="020B0604030504040204" pitchFamily="34" charset="-120"/>
                <a:ea typeface="微軟正黑體" panose="020B0604030504040204" pitchFamily="34" charset="-120"/>
              </a:rPr>
              <a:t>人提起公訴。</a:t>
            </a:r>
            <a:endParaRPr lang="en-US" altLang="zh-TW" sz="2000" b="1" dirty="0">
              <a:solidFill>
                <a:schemeClr val="accent6">
                  <a:lumMod val="50000"/>
                </a:schemeClr>
              </a:solidFill>
              <a:latin typeface="微軟正黑體" panose="020B0604030504040204" pitchFamily="34" charset="-120"/>
              <a:ea typeface="微軟正黑體" panose="020B0604030504040204" pitchFamily="34" charset="-120"/>
            </a:endParaRPr>
          </a:p>
          <a:p>
            <a:pPr>
              <a:lnSpc>
                <a:spcPct val="150000"/>
              </a:lnSpc>
              <a:spcBef>
                <a:spcPts val="1200"/>
              </a:spcBef>
            </a:pPr>
            <a:r>
              <a:rPr lang="zh-TW" altLang="en-US" sz="2000" b="1" dirty="0">
                <a:solidFill>
                  <a:srgbClr val="0070C0"/>
                </a:solidFill>
                <a:latin typeface="微軟正黑體" panose="020B0604030504040204" pitchFamily="34" charset="-120"/>
                <a:ea typeface="微軟正黑體" panose="020B0604030504040204" pitchFamily="34" charset="-120"/>
              </a:rPr>
              <a:t>違反法令</a:t>
            </a:r>
          </a:p>
          <a:p>
            <a:pPr marL="0" indent="0">
              <a:lnSpc>
                <a:spcPct val="150000"/>
              </a:lnSpc>
              <a:buNone/>
            </a:pP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1.</a:t>
            </a:r>
            <a:r>
              <a:rPr lang="zh-TW" altLang="en-US" sz="2000" dirty="0">
                <a:latin typeface="微軟正黑體" panose="020B0604030504040204" pitchFamily="34" charset="-120"/>
                <a:ea typeface="微軟正黑體" panose="020B0604030504040204" pitchFamily="34" charset="-120"/>
              </a:rPr>
              <a:t>貪污治罪條例第</a:t>
            </a:r>
            <a:r>
              <a:rPr lang="en-US" altLang="zh-TW" sz="2000" dirty="0">
                <a:latin typeface="微軟正黑體" panose="020B0604030504040204" pitchFamily="34" charset="-120"/>
                <a:ea typeface="微軟正黑體" panose="020B0604030504040204" pitchFamily="34" charset="-120"/>
              </a:rPr>
              <a:t>11</a:t>
            </a:r>
            <a:r>
              <a:rPr lang="zh-TW" altLang="en-US" sz="2000" dirty="0">
                <a:latin typeface="微軟正黑體" panose="020B0604030504040204" pitchFamily="34" charset="-120"/>
                <a:ea typeface="微軟正黑體" panose="020B0604030504040204" pitchFamily="34" charset="-120"/>
              </a:rPr>
              <a:t>條第</a:t>
            </a:r>
            <a:r>
              <a:rPr lang="en-US" altLang="zh-TW" sz="2000" dirty="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項對於公務員不違背職務行為交付賄賂罪嫌。</a:t>
            </a:r>
            <a:endParaRPr lang="en-US" altLang="zh-TW" sz="2000" dirty="0">
              <a:latin typeface="微軟正黑體" panose="020B0604030504040204" pitchFamily="34" charset="-120"/>
              <a:ea typeface="微軟正黑體" panose="020B0604030504040204" pitchFamily="34" charset="-120"/>
            </a:endParaRPr>
          </a:p>
          <a:p>
            <a:pPr marL="0" indent="0">
              <a:lnSpc>
                <a:spcPct val="150000"/>
              </a:lnSpc>
              <a:buNone/>
            </a:pP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貪污治罪條例第</a:t>
            </a:r>
            <a:r>
              <a:rPr lang="en-US" altLang="zh-TW" sz="2000" dirty="0">
                <a:latin typeface="微軟正黑體" panose="020B0604030504040204" pitchFamily="34" charset="-120"/>
                <a:ea typeface="微軟正黑體" panose="020B0604030504040204" pitchFamily="34" charset="-120"/>
              </a:rPr>
              <a:t>5</a:t>
            </a:r>
            <a:r>
              <a:rPr lang="zh-TW" altLang="en-US" sz="2000" dirty="0">
                <a:latin typeface="微軟正黑體" panose="020B0604030504040204" pitchFamily="34" charset="-120"/>
                <a:ea typeface="微軟正黑體" panose="020B0604030504040204" pitchFamily="34" charset="-120"/>
              </a:rPr>
              <a:t>條第</a:t>
            </a:r>
            <a:r>
              <a:rPr lang="en-US" altLang="zh-TW" sz="2000" dirty="0">
                <a:latin typeface="微軟正黑體" panose="020B0604030504040204" pitchFamily="34" charset="-120"/>
                <a:ea typeface="微軟正黑體" panose="020B0604030504040204" pitchFamily="34" charset="-120"/>
              </a:rPr>
              <a:t>1</a:t>
            </a:r>
            <a:r>
              <a:rPr lang="zh-TW" altLang="en-US" sz="2000" dirty="0">
                <a:latin typeface="微軟正黑體" panose="020B0604030504040204" pitchFamily="34" charset="-120"/>
                <a:ea typeface="微軟正黑體" panose="020B0604030504040204" pitchFamily="34" charset="-120"/>
              </a:rPr>
              <a:t>項第</a:t>
            </a:r>
            <a:r>
              <a:rPr lang="en-US" altLang="zh-TW" sz="2000" dirty="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款對於職務上之行為收受賄賂罪。</a:t>
            </a:r>
          </a:p>
          <a:p>
            <a:pPr>
              <a:lnSpc>
                <a:spcPct val="150000"/>
              </a:lnSpc>
            </a:pPr>
            <a:r>
              <a:rPr lang="zh-TW" altLang="en-US" sz="2000" b="1" dirty="0">
                <a:solidFill>
                  <a:srgbClr val="0070C0"/>
                </a:solidFill>
                <a:latin typeface="微軟正黑體" panose="020B0604030504040204" pitchFamily="34" charset="-120"/>
                <a:ea typeface="微軟正黑體" panose="020B0604030504040204" pitchFamily="34" charset="-120"/>
              </a:rPr>
              <a:t>興革建議及防弊作為</a:t>
            </a:r>
          </a:p>
          <a:p>
            <a:pPr marL="268288" indent="0">
              <a:lnSpc>
                <a:spcPct val="150000"/>
              </a:lnSpc>
              <a:buNone/>
            </a:pPr>
            <a:r>
              <a:rPr lang="en-US" altLang="zh-TW" sz="2000" dirty="0">
                <a:latin typeface="微軟正黑體" panose="020B0604030504040204" pitchFamily="34" charset="-120"/>
                <a:ea typeface="微軟正黑體" panose="020B0604030504040204" pitchFamily="34" charset="-120"/>
              </a:rPr>
              <a:t>1.</a:t>
            </a:r>
            <a:r>
              <a:rPr lang="zh-TW" altLang="en-US" sz="2000" dirty="0">
                <a:latin typeface="微軟正黑體" panose="020B0604030504040204" pitchFamily="34" charset="-120"/>
                <a:ea typeface="微軟正黑體" panose="020B0604030504040204" pitchFamily="34" charset="-120"/>
              </a:rPr>
              <a:t>強化法治教育與宣導，建立廉潔觀念。</a:t>
            </a:r>
          </a:p>
          <a:p>
            <a:pPr marL="268288" indent="0">
              <a:lnSpc>
                <a:spcPct val="150000"/>
              </a:lnSpc>
              <a:buNone/>
            </a:pPr>
            <a:r>
              <a:rPr lang="en-US" altLang="zh-TW" sz="2000" dirty="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強化法治教育並透過宣傳讓民眾知道檢舉管道。</a:t>
            </a:r>
          </a:p>
          <a:p>
            <a:pPr marL="268288" indent="0">
              <a:lnSpc>
                <a:spcPct val="150000"/>
              </a:lnSpc>
              <a:buNone/>
            </a:pPr>
            <a:r>
              <a:rPr lang="en-US" altLang="zh-TW" sz="2000" dirty="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公務機關對人民陳情事項，應建立查核複檢系統。</a:t>
            </a:r>
          </a:p>
          <a:p>
            <a:pPr>
              <a:lnSpc>
                <a:spcPct val="150000"/>
              </a:lnSpc>
            </a:pPr>
            <a:endParaRPr lang="zh-TW" altLang="en-US" sz="2000" dirty="0"/>
          </a:p>
        </p:txBody>
      </p:sp>
      <p:sp>
        <p:nvSpPr>
          <p:cNvPr id="4" name="投影片編號版面配置區 3"/>
          <p:cNvSpPr>
            <a:spLocks noGrp="1"/>
          </p:cNvSpPr>
          <p:nvPr>
            <p:ph type="sldNum" sz="quarter" idx="12"/>
          </p:nvPr>
        </p:nvSpPr>
        <p:spPr/>
        <p:txBody>
          <a:bodyPr/>
          <a:lstStyle/>
          <a:p>
            <a:fld id="{AF6B2DFE-69FF-4EEF-99BB-630F98E4F1EB}" type="slidenum">
              <a:rPr lang="zh-TW" altLang="en-US" smtClean="0"/>
              <a:pPr/>
              <a:t>8</a:t>
            </a:fld>
            <a:endParaRPr lang="en-US" altLang="zh-TW"/>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3600" b="1" dirty="0">
                <a:solidFill>
                  <a:schemeClr val="accent6">
                    <a:lumMod val="50000"/>
                  </a:schemeClr>
                </a:solidFill>
                <a:effectLst>
                  <a:reflection blurRad="6350" stA="55000" endA="300" endPos="45500" dir="5400000" sy="-100000" algn="bl" rotWithShape="0"/>
                </a:effectLst>
                <a:latin typeface="微軟正黑體" panose="020B0604030504040204" pitchFamily="34" charset="-120"/>
                <a:ea typeface="微軟正黑體" panose="020B0604030504040204" pitchFamily="34" charset="-120"/>
              </a:rPr>
              <a:t>案例二：洩</a:t>
            </a:r>
            <a:r>
              <a:rPr lang="zh-TW" altLang="zh-TW" sz="3600" b="1" dirty="0">
                <a:solidFill>
                  <a:schemeClr val="accent6">
                    <a:lumMod val="50000"/>
                  </a:schemeClr>
                </a:solidFill>
                <a:effectLst>
                  <a:reflection blurRad="6350" stA="55000" endA="300" endPos="45500" dir="5400000" sy="-100000" algn="bl" rotWithShape="0"/>
                </a:effectLst>
                <a:latin typeface="微軟正黑體" panose="020B0604030504040204" pitchFamily="34" charset="-120"/>
                <a:ea typeface="微軟正黑體" panose="020B0604030504040204" pitchFamily="34" charset="-120"/>
              </a:rPr>
              <a:t>漏標案應秘密事項，索取賄賂</a:t>
            </a:r>
            <a:endParaRPr lang="zh-TW" altLang="en-US" sz="3600" b="1" dirty="0">
              <a:solidFill>
                <a:schemeClr val="accent6">
                  <a:lumMod val="50000"/>
                </a:schemeClr>
              </a:solidFill>
              <a:effectLst>
                <a:reflection blurRad="6350" stA="55000" endA="300" endPos="45500" dir="5400000" sy="-100000" algn="bl" rotWithShape="0"/>
              </a:effectLst>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normAutofit/>
          </a:bodyPr>
          <a:lstStyle/>
          <a:p>
            <a:pPr hangingPunct="0">
              <a:lnSpc>
                <a:spcPct val="150000"/>
              </a:lnSpc>
            </a:pPr>
            <a:r>
              <a:rPr lang="zh-TW" altLang="zh-TW" sz="2000" dirty="0">
                <a:latin typeface="微軟正黑體" panose="020B0604030504040204" pitchFamily="34" charset="-120"/>
                <a:ea typeface="微軟正黑體" panose="020B0604030504040204" pitchFamily="34" charset="-120"/>
              </a:rPr>
              <a:t>甲鎮長指派約僱人員乙為公有土地架設太陽能板建置案承辦人，由乙簽辦招租案及成立評選委員會。甲、乙二人與公所機要秘書丙及無給職顧問丁藉辦理太陽能光電招租案之機會，向</a:t>
            </a:r>
            <a:r>
              <a:rPr lang="en-US" altLang="zh-TW" sz="2000" dirty="0">
                <a:latin typeface="微軟正黑體" panose="020B0604030504040204" pitchFamily="34" charset="-120"/>
                <a:ea typeface="微軟正黑體" panose="020B0604030504040204" pitchFamily="34" charset="-120"/>
              </a:rPr>
              <a:t>A</a:t>
            </a:r>
            <a:r>
              <a:rPr lang="zh-TW" altLang="zh-TW" sz="2000" dirty="0">
                <a:latin typeface="微軟正黑體" panose="020B0604030504040204" pitchFamily="34" charset="-120"/>
                <a:ea typeface="微軟正黑體" panose="020B0604030504040204" pitchFamily="34" charset="-120"/>
              </a:rPr>
              <a:t>公司負責人戊要求賄賂，但未達共識而破局。</a:t>
            </a:r>
          </a:p>
          <a:p>
            <a:pPr>
              <a:lnSpc>
                <a:spcPct val="150000"/>
              </a:lnSpc>
            </a:pPr>
            <a:r>
              <a:rPr lang="zh-TW" altLang="zh-TW" sz="2000" dirty="0">
                <a:latin typeface="微軟正黑體" panose="020B0604030504040204" pitchFamily="34" charset="-120"/>
                <a:ea typeface="微軟正黑體" panose="020B0604030504040204" pitchFamily="34" charset="-120"/>
              </a:rPr>
              <a:t>甲、乙再度趁辦理太陽能光電招租案之機會，向</a:t>
            </a:r>
            <a:r>
              <a:rPr lang="en-US" altLang="zh-TW" sz="2000" dirty="0">
                <a:latin typeface="微軟正黑體" panose="020B0604030504040204" pitchFamily="34" charset="-120"/>
                <a:ea typeface="微軟正黑體" panose="020B0604030504040204" pitchFamily="34" charset="-120"/>
              </a:rPr>
              <a:t>B</a:t>
            </a:r>
            <a:r>
              <a:rPr lang="zh-TW" altLang="zh-TW" sz="2000" dirty="0">
                <a:latin typeface="微軟正黑體" panose="020B0604030504040204" pitchFamily="34" charset="-120"/>
                <a:ea typeface="微軟正黑體" panose="020B0604030504040204" pitchFamily="34" charset="-120"/>
              </a:rPr>
              <a:t>公司負責人己索賄，甲並指示乙違背職務將招標前應予保密之文件（包含位置面積圖等相關資料）洩漏予己，使己得以提前規劃並覓得</a:t>
            </a:r>
            <a:r>
              <a:rPr lang="en-US" altLang="zh-TW" sz="2000" dirty="0">
                <a:latin typeface="微軟正黑體" panose="020B0604030504040204" pitchFamily="34" charset="-120"/>
                <a:ea typeface="微軟正黑體" panose="020B0604030504040204" pitchFamily="34" charset="-120"/>
              </a:rPr>
              <a:t>C</a:t>
            </a:r>
            <a:r>
              <a:rPr lang="zh-TW" altLang="zh-TW" sz="2000" dirty="0">
                <a:latin typeface="微軟正黑體" panose="020B0604030504040204" pitchFamily="34" charset="-120"/>
                <a:ea typeface="微軟正黑體" panose="020B0604030504040204" pitchFamily="34" charset="-120"/>
              </a:rPr>
              <a:t>公司出資參與競標。而後</a:t>
            </a:r>
            <a:r>
              <a:rPr lang="en-US" altLang="zh-TW" sz="2000" dirty="0">
                <a:latin typeface="微軟正黑體" panose="020B0604030504040204" pitchFamily="34" charset="-120"/>
                <a:ea typeface="微軟正黑體" panose="020B0604030504040204" pitchFamily="34" charset="-120"/>
              </a:rPr>
              <a:t>C</a:t>
            </a:r>
            <a:r>
              <a:rPr lang="zh-TW" altLang="zh-TW" sz="2000" dirty="0">
                <a:latin typeface="微軟正黑體" panose="020B0604030504040204" pitchFamily="34" charset="-120"/>
                <a:ea typeface="微軟正黑體" panose="020B0604030504040204" pitchFamily="34" charset="-120"/>
              </a:rPr>
              <a:t>公司順利得標，由</a:t>
            </a:r>
            <a:r>
              <a:rPr lang="en-US" altLang="zh-TW" sz="2000" dirty="0">
                <a:latin typeface="微軟正黑體" panose="020B0604030504040204" pitchFamily="34" charset="-120"/>
                <a:ea typeface="微軟正黑體" panose="020B0604030504040204" pitchFamily="34" charset="-120"/>
              </a:rPr>
              <a:t>B</a:t>
            </a:r>
            <a:r>
              <a:rPr lang="zh-TW" altLang="zh-TW" sz="2000" dirty="0">
                <a:latin typeface="微軟正黑體" panose="020B0604030504040204" pitchFamily="34" charset="-120"/>
                <a:ea typeface="微軟正黑體" panose="020B0604030504040204" pitchFamily="34" charset="-120"/>
              </a:rPr>
              <a:t>公司擔任下游架設太陽能板統包廠商，己陸續交付賄款共</a:t>
            </a:r>
            <a:r>
              <a:rPr lang="en-US" altLang="zh-TW" sz="2000" dirty="0">
                <a:latin typeface="微軟正黑體" panose="020B0604030504040204" pitchFamily="34" charset="-120"/>
                <a:ea typeface="微軟正黑體" panose="020B0604030504040204" pitchFamily="34" charset="-120"/>
              </a:rPr>
              <a:t>107</a:t>
            </a:r>
            <a:r>
              <a:rPr lang="zh-TW" altLang="zh-TW" sz="2000" dirty="0">
                <a:latin typeface="微軟正黑體" panose="020B0604030504040204" pitchFamily="34" charset="-120"/>
                <a:ea typeface="微軟正黑體" panose="020B0604030504040204" pitchFamily="34" charset="-120"/>
              </a:rPr>
              <a:t>萬元予甲，</a:t>
            </a:r>
            <a:r>
              <a:rPr lang="zh-TW" altLang="zh-TW" sz="2000" dirty="0">
                <a:solidFill>
                  <a:schemeClr val="accent6">
                    <a:lumMod val="50000"/>
                  </a:schemeClr>
                </a:solidFill>
                <a:latin typeface="微軟正黑體" panose="020B0604030504040204" pitchFamily="34" charset="-120"/>
                <a:ea typeface="微軟正黑體" panose="020B0604030504040204" pitchFamily="34" charset="-120"/>
              </a:rPr>
              <a:t>全案經地方檢察署偵辦後提起公訴。</a:t>
            </a:r>
            <a:endParaRPr lang="zh-TW" altLang="en-US" sz="2000" dirty="0">
              <a:solidFill>
                <a:schemeClr val="accent6">
                  <a:lumMod val="50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53914585"/>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315</TotalTime>
  <Words>3097</Words>
  <Application>Microsoft Office PowerPoint</Application>
  <PresentationFormat>如螢幕大小 (4:3)</PresentationFormat>
  <Paragraphs>142</Paragraphs>
  <Slides>23</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23</vt:i4>
      </vt:variant>
    </vt:vector>
  </HeadingPairs>
  <TitlesOfParts>
    <vt:vector size="32" baseType="lpstr">
      <vt:lpstr>HanyiSentyTang</vt:lpstr>
      <vt:lpstr>宋体</vt:lpstr>
      <vt:lpstr>微軟正黑體</vt:lpstr>
      <vt:lpstr>新細明體</vt:lpstr>
      <vt:lpstr>標楷體</vt:lpstr>
      <vt:lpstr>Arial</vt:lpstr>
      <vt:lpstr>Calibri</vt:lpstr>
      <vt:lpstr>Times New Roman</vt:lpstr>
      <vt:lpstr>Office 佈景主題</vt:lpstr>
      <vt:lpstr>苗栗縣政府政風處 111年綠能防貪案例宣導</vt:lpstr>
      <vt:lpstr>目 錄</vt:lpstr>
      <vt:lpstr>案例一：鄉長涉嫌索賄案</vt:lpstr>
      <vt:lpstr>PowerPoint 簡報</vt:lpstr>
      <vt:lpstr>PowerPoint 簡報</vt:lpstr>
      <vt:lpstr>PowerPoint 簡報</vt:lpstr>
      <vt:lpstr>PowerPoint 簡報</vt:lpstr>
      <vt:lpstr>PowerPoint 簡報</vt:lpstr>
      <vt:lpstr>案例二：洩漏標案應秘密事項，索取賄賂</vt:lpstr>
      <vt:lpstr>PowerPoint 簡報</vt:lpstr>
      <vt:lpstr>PowerPoint 簡報</vt:lpstr>
      <vt:lpstr>案例三：申請核發路證索賄</vt:lpstr>
      <vt:lpstr>PowerPoint 簡報</vt:lpstr>
      <vt:lpstr>PowerPoint 簡報</vt:lpstr>
      <vt:lpstr>PowerPoint 簡報</vt:lpstr>
      <vt:lpstr>案例四：利用審查權限及擺平地方陳抗索賄 </vt:lpstr>
      <vt:lpstr>PowerPoint 簡報</vt:lpstr>
      <vt:lpstr>PowerPoint 簡報</vt:lpstr>
      <vt:lpstr>案例五：指定撰寫調查報告廠商，協助通過審查並獲取對價 </vt:lpstr>
      <vt:lpstr>PowerPoint 簡報</vt:lpstr>
      <vt:lpstr>PowerPoint 簡報</vt:lpstr>
      <vt:lpstr>行政缺失與興革建議 </vt:lpstr>
      <vt:lpstr>行政缺失與興革建議 </vt:lpstr>
    </vt:vector>
  </TitlesOfParts>
  <Company>C.M.T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賴亮穎</cp:lastModifiedBy>
  <cp:revision>46</cp:revision>
  <dcterms:created xsi:type="dcterms:W3CDTF">2022-10-24T05:54:00Z</dcterms:created>
  <dcterms:modified xsi:type="dcterms:W3CDTF">2022-10-27T05:42:52Z</dcterms:modified>
</cp:coreProperties>
</file>