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71" r:id="rId4"/>
    <p:sldId id="267" r:id="rId5"/>
    <p:sldId id="270" r:id="rId6"/>
    <p:sldId id="265" r:id="rId7"/>
    <p:sldId id="263" r:id="rId8"/>
    <p:sldId id="272" r:id="rId9"/>
    <p:sldId id="273" r:id="rId10"/>
    <p:sldId id="274" r:id="rId11"/>
    <p:sldId id="264" r:id="rId12"/>
    <p:sldId id="268"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5" autoAdjust="0"/>
  </p:normalViewPr>
  <p:slideViewPr>
    <p:cSldViewPr>
      <p:cViewPr varScale="1">
        <p:scale>
          <a:sx n="105" d="100"/>
          <a:sy n="105" d="100"/>
        </p:scale>
        <p:origin x="-17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E80220-66EA-4CC1-BC72-C383062A4B80}"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zh-TW" altLang="en-US"/>
        </a:p>
      </dgm:t>
    </dgm:pt>
    <dgm:pt modelId="{6153C916-BFF7-4C5B-81FF-9AAA7EE2582C}">
      <dgm:prSet phldrT="[文字]" custT="1"/>
      <dgm:spPr/>
      <dgm:t>
        <a:bodyPr/>
        <a:lstStyle/>
        <a:p>
          <a:pPr algn="ctr"/>
          <a:r>
            <a:rPr lang="zh-TW" altLang="en-US" sz="2000" b="1" dirty="0" smtClean="0">
              <a:solidFill>
                <a:schemeClr val="bg1"/>
              </a:solidFill>
              <a:latin typeface="標楷體" pitchFamily="65" charset="-120"/>
              <a:ea typeface="標楷體" pitchFamily="65" charset="-120"/>
              <a:cs typeface="+mj-cs"/>
            </a:rPr>
            <a:t>就（到）職申報時間</a:t>
          </a:r>
          <a:endParaRPr lang="zh-TW" altLang="en-US" sz="2000" dirty="0">
            <a:solidFill>
              <a:schemeClr val="bg1"/>
            </a:solidFill>
            <a:latin typeface="標楷體" pitchFamily="65" charset="-120"/>
            <a:ea typeface="標楷體" pitchFamily="65" charset="-120"/>
          </a:endParaRPr>
        </a:p>
      </dgm:t>
    </dgm:pt>
    <dgm:pt modelId="{298C169E-6FFF-48ED-94F2-896B422192F6}" type="parTrans" cxnId="{294174A2-E08C-46B6-ADBF-DB394057DFC9}">
      <dgm:prSet/>
      <dgm:spPr/>
      <dgm:t>
        <a:bodyPr/>
        <a:lstStyle/>
        <a:p>
          <a:endParaRPr lang="zh-TW" altLang="en-US" sz="2000">
            <a:latin typeface="標楷體" pitchFamily="65" charset="-120"/>
            <a:ea typeface="標楷體" pitchFamily="65" charset="-120"/>
          </a:endParaRPr>
        </a:p>
      </dgm:t>
    </dgm:pt>
    <dgm:pt modelId="{A95320BB-792B-40DF-BAC4-7E169B4A0FA3}" type="sibTrans" cxnId="{294174A2-E08C-46B6-ADBF-DB394057DFC9}">
      <dgm:prSet/>
      <dgm:spPr/>
      <dgm:t>
        <a:bodyPr/>
        <a:lstStyle/>
        <a:p>
          <a:endParaRPr lang="zh-TW" altLang="en-US" sz="2000">
            <a:latin typeface="標楷體" pitchFamily="65" charset="-120"/>
            <a:ea typeface="標楷體" pitchFamily="65" charset="-120"/>
          </a:endParaRPr>
        </a:p>
      </dgm:t>
    </dgm:pt>
    <dgm:pt modelId="{2A19E3F6-77F9-4148-8B06-A8008B78A071}">
      <dgm:prSet phldrT="[文字]" custT="1"/>
      <dgm:spPr/>
      <dgm:t>
        <a:bodyPr/>
        <a:lstStyle/>
        <a:p>
          <a:pPr algn="just"/>
          <a:r>
            <a:rPr lang="zh-TW" altLang="en-US" sz="2000" b="1" dirty="0" smtClean="0">
              <a:solidFill>
                <a:schemeClr val="tx1"/>
              </a:solidFill>
              <a:latin typeface="標楷體" pitchFamily="65" charset="-120"/>
              <a:ea typeface="標楷體" pitchFamily="65" charset="-120"/>
              <a:cs typeface="+mj-cs"/>
            </a:rPr>
            <a:t>就（到）職起</a:t>
          </a:r>
          <a:r>
            <a:rPr lang="en-US" altLang="zh-TW" sz="2000" b="1" dirty="0" smtClean="0">
              <a:solidFill>
                <a:schemeClr val="tx1"/>
              </a:solidFill>
              <a:latin typeface="標楷體" pitchFamily="65" charset="-120"/>
              <a:ea typeface="標楷體" pitchFamily="65" charset="-120"/>
              <a:cs typeface="+mj-cs"/>
            </a:rPr>
            <a:t>3</a:t>
          </a:r>
          <a:r>
            <a:rPr lang="zh-TW" altLang="en-US" sz="2000" b="1" dirty="0" smtClean="0">
              <a:solidFill>
                <a:schemeClr val="tx1"/>
              </a:solidFill>
              <a:latin typeface="標楷體" pitchFamily="65" charset="-120"/>
              <a:ea typeface="標楷體" pitchFamily="65" charset="-120"/>
              <a:cs typeface="+mj-cs"/>
            </a:rPr>
            <a:t>個月內</a:t>
          </a:r>
          <a:endParaRPr lang="zh-TW" altLang="en-US" sz="2000" dirty="0">
            <a:solidFill>
              <a:schemeClr val="tx1"/>
            </a:solidFill>
            <a:latin typeface="標楷體" pitchFamily="65" charset="-120"/>
            <a:ea typeface="標楷體" pitchFamily="65" charset="-120"/>
          </a:endParaRPr>
        </a:p>
      </dgm:t>
    </dgm:pt>
    <dgm:pt modelId="{08B63720-E5E5-414A-BE58-30FCA982616A}" type="parTrans" cxnId="{2A59ECEE-91EF-46D7-803F-B7DDBC239D7E}">
      <dgm:prSet/>
      <dgm:spPr/>
      <dgm:t>
        <a:bodyPr/>
        <a:lstStyle/>
        <a:p>
          <a:endParaRPr lang="zh-TW" altLang="en-US" sz="2000">
            <a:latin typeface="標楷體" pitchFamily="65" charset="-120"/>
            <a:ea typeface="標楷體" pitchFamily="65" charset="-120"/>
          </a:endParaRPr>
        </a:p>
      </dgm:t>
    </dgm:pt>
    <dgm:pt modelId="{ACEB4AB3-6229-4D5E-AE49-BE54DF9E028A}" type="sibTrans" cxnId="{2A59ECEE-91EF-46D7-803F-B7DDBC239D7E}">
      <dgm:prSet/>
      <dgm:spPr/>
      <dgm:t>
        <a:bodyPr/>
        <a:lstStyle/>
        <a:p>
          <a:endParaRPr lang="zh-TW" altLang="en-US" sz="2000">
            <a:latin typeface="標楷體" pitchFamily="65" charset="-120"/>
            <a:ea typeface="標楷體" pitchFamily="65" charset="-120"/>
          </a:endParaRPr>
        </a:p>
      </dgm:t>
    </dgm:pt>
    <dgm:pt modelId="{9D827780-F1B0-45D8-86B5-DCE00E72281B}">
      <dgm:prSet phldrT="[文字]" custT="1"/>
      <dgm:spPr/>
      <dgm:t>
        <a:bodyPr/>
        <a:lstStyle/>
        <a:p>
          <a:pPr algn="ctr"/>
          <a:r>
            <a:rPr lang="zh-TW" altLang="en-US" sz="2000" b="1" dirty="0" smtClean="0">
              <a:solidFill>
                <a:schemeClr val="bg1"/>
              </a:solidFill>
              <a:latin typeface="標楷體" pitchFamily="65" charset="-120"/>
              <a:ea typeface="標楷體" pitchFamily="65" charset="-120"/>
              <a:cs typeface="+mj-cs"/>
            </a:rPr>
            <a:t>代理及兼任申報時間</a:t>
          </a:r>
          <a:endParaRPr lang="zh-TW" altLang="en-US" sz="2000" dirty="0">
            <a:solidFill>
              <a:schemeClr val="bg1"/>
            </a:solidFill>
            <a:latin typeface="標楷體" pitchFamily="65" charset="-120"/>
            <a:ea typeface="標楷體" pitchFamily="65" charset="-120"/>
          </a:endParaRPr>
        </a:p>
      </dgm:t>
    </dgm:pt>
    <dgm:pt modelId="{B0FFE8C4-0870-4E8E-AC80-BF7C43FD4F82}" type="parTrans" cxnId="{576BC1C8-DB49-41CD-A62C-554947CDF3DE}">
      <dgm:prSet/>
      <dgm:spPr/>
      <dgm:t>
        <a:bodyPr/>
        <a:lstStyle/>
        <a:p>
          <a:endParaRPr lang="zh-TW" altLang="en-US" sz="2000">
            <a:latin typeface="標楷體" pitchFamily="65" charset="-120"/>
            <a:ea typeface="標楷體" pitchFamily="65" charset="-120"/>
          </a:endParaRPr>
        </a:p>
      </dgm:t>
    </dgm:pt>
    <dgm:pt modelId="{F00668B4-657B-4834-BB30-9CF6205F1FD8}" type="sibTrans" cxnId="{576BC1C8-DB49-41CD-A62C-554947CDF3DE}">
      <dgm:prSet/>
      <dgm:spPr/>
      <dgm:t>
        <a:bodyPr/>
        <a:lstStyle/>
        <a:p>
          <a:endParaRPr lang="zh-TW" altLang="en-US" sz="2000">
            <a:latin typeface="標楷體" pitchFamily="65" charset="-120"/>
            <a:ea typeface="標楷體" pitchFamily="65" charset="-120"/>
          </a:endParaRPr>
        </a:p>
      </dgm:t>
    </dgm:pt>
    <dgm:pt modelId="{EA8F99E7-C537-48BE-949A-DF409A949A4B}">
      <dgm:prSet phldrT="[文字]" custT="1"/>
      <dgm:spPr/>
      <dgm:t>
        <a:bodyPr/>
        <a:lstStyle/>
        <a:p>
          <a:r>
            <a:rPr lang="zh-TW" altLang="en-US" sz="2000" b="1" dirty="0" smtClean="0">
              <a:solidFill>
                <a:schemeClr val="tx1"/>
              </a:solidFill>
              <a:latin typeface="標楷體" pitchFamily="65" charset="-120"/>
              <a:ea typeface="標楷體" pitchFamily="65" charset="-120"/>
              <a:cs typeface="+mj-cs"/>
            </a:rPr>
            <a:t>代理及兼任滿</a:t>
          </a:r>
          <a:r>
            <a:rPr lang="en-US" altLang="zh-TW" sz="2000" b="1" dirty="0" smtClean="0">
              <a:solidFill>
                <a:schemeClr val="tx1"/>
              </a:solidFill>
              <a:latin typeface="標楷體" pitchFamily="65" charset="-120"/>
              <a:ea typeface="標楷體" pitchFamily="65" charset="-120"/>
              <a:cs typeface="+mj-cs"/>
            </a:rPr>
            <a:t>3</a:t>
          </a:r>
          <a:r>
            <a:rPr lang="zh-TW" altLang="en-US" sz="2000" b="1" dirty="0" smtClean="0">
              <a:solidFill>
                <a:schemeClr val="tx1"/>
              </a:solidFill>
              <a:latin typeface="標楷體" pitchFamily="65" charset="-120"/>
              <a:ea typeface="標楷體" pitchFamily="65" charset="-120"/>
              <a:cs typeface="+mj-cs"/>
            </a:rPr>
            <a:t>個月後，再給予</a:t>
          </a:r>
          <a:r>
            <a:rPr lang="en-US" altLang="zh-TW" sz="2000" b="1" dirty="0" smtClean="0">
              <a:solidFill>
                <a:schemeClr val="tx1"/>
              </a:solidFill>
              <a:latin typeface="標楷體" pitchFamily="65" charset="-120"/>
              <a:ea typeface="標楷體" pitchFamily="65" charset="-120"/>
              <a:cs typeface="+mj-cs"/>
            </a:rPr>
            <a:t>3</a:t>
          </a:r>
          <a:r>
            <a:rPr lang="zh-TW" altLang="en-US" sz="2000" b="1" dirty="0" smtClean="0">
              <a:solidFill>
                <a:schemeClr val="tx1"/>
              </a:solidFill>
              <a:latin typeface="標楷體" pitchFamily="65" charset="-120"/>
              <a:ea typeface="標楷體" pitchFamily="65" charset="-120"/>
              <a:cs typeface="+mj-cs"/>
            </a:rPr>
            <a:t>個月時間申報</a:t>
          </a:r>
          <a:endParaRPr lang="zh-TW" altLang="en-US" sz="2000" dirty="0">
            <a:solidFill>
              <a:schemeClr val="tx1"/>
            </a:solidFill>
            <a:latin typeface="標楷體" pitchFamily="65" charset="-120"/>
            <a:ea typeface="標楷體" pitchFamily="65" charset="-120"/>
          </a:endParaRPr>
        </a:p>
      </dgm:t>
    </dgm:pt>
    <dgm:pt modelId="{0F4A25D2-2D4E-461F-9311-CCCF87038116}" type="parTrans" cxnId="{9FBF091C-FD3E-4305-B1EE-89FAD286418B}">
      <dgm:prSet/>
      <dgm:spPr/>
      <dgm:t>
        <a:bodyPr/>
        <a:lstStyle/>
        <a:p>
          <a:endParaRPr lang="zh-TW" altLang="en-US" sz="2000">
            <a:latin typeface="標楷體" pitchFamily="65" charset="-120"/>
            <a:ea typeface="標楷體" pitchFamily="65" charset="-120"/>
          </a:endParaRPr>
        </a:p>
      </dgm:t>
    </dgm:pt>
    <dgm:pt modelId="{C9843136-2636-444B-9B86-7877146D54D4}" type="sibTrans" cxnId="{9FBF091C-FD3E-4305-B1EE-89FAD286418B}">
      <dgm:prSet/>
      <dgm:spPr/>
      <dgm:t>
        <a:bodyPr/>
        <a:lstStyle/>
        <a:p>
          <a:endParaRPr lang="zh-TW" altLang="en-US" sz="2000">
            <a:latin typeface="標楷體" pitchFamily="65" charset="-120"/>
            <a:ea typeface="標楷體" pitchFamily="65" charset="-120"/>
          </a:endParaRPr>
        </a:p>
      </dgm:t>
    </dgm:pt>
    <dgm:pt modelId="{AF65F167-DD13-4D7E-8280-9E0E8B725D66}">
      <dgm:prSet custT="1"/>
      <dgm:spPr/>
      <dgm:t>
        <a:bodyPr/>
        <a:lstStyle/>
        <a:p>
          <a:r>
            <a:rPr lang="zh-TW" altLang="en-US" sz="2000" b="1" dirty="0" smtClean="0">
              <a:solidFill>
                <a:schemeClr val="bg1"/>
              </a:solidFill>
              <a:latin typeface="標楷體" pitchFamily="65" charset="-120"/>
              <a:ea typeface="標楷體" pitchFamily="65" charset="-120"/>
              <a:cs typeface="+mj-cs"/>
            </a:rPr>
            <a:t>定期申報時間</a:t>
          </a:r>
          <a:endParaRPr lang="zh-TW" altLang="en-US" sz="2000" dirty="0">
            <a:solidFill>
              <a:schemeClr val="bg1"/>
            </a:solidFill>
            <a:latin typeface="標楷體" pitchFamily="65" charset="-120"/>
            <a:ea typeface="標楷體" pitchFamily="65" charset="-120"/>
          </a:endParaRPr>
        </a:p>
      </dgm:t>
    </dgm:pt>
    <dgm:pt modelId="{B3D8F042-5E7A-4246-8B29-429D9AEB6A17}" type="parTrans" cxnId="{8ADCBC5D-3B9F-43FF-904F-093195BA0342}">
      <dgm:prSet/>
      <dgm:spPr/>
      <dgm:t>
        <a:bodyPr/>
        <a:lstStyle/>
        <a:p>
          <a:endParaRPr lang="zh-TW" altLang="en-US" sz="2000">
            <a:latin typeface="標楷體" pitchFamily="65" charset="-120"/>
            <a:ea typeface="標楷體" pitchFamily="65" charset="-120"/>
          </a:endParaRPr>
        </a:p>
      </dgm:t>
    </dgm:pt>
    <dgm:pt modelId="{C2A5243F-3E78-42CE-BF0C-BC7FB06C4EAF}" type="sibTrans" cxnId="{8ADCBC5D-3B9F-43FF-904F-093195BA0342}">
      <dgm:prSet/>
      <dgm:spPr/>
      <dgm:t>
        <a:bodyPr/>
        <a:lstStyle/>
        <a:p>
          <a:endParaRPr lang="zh-TW" altLang="en-US" sz="2000">
            <a:latin typeface="標楷體" pitchFamily="65" charset="-120"/>
            <a:ea typeface="標楷體" pitchFamily="65" charset="-120"/>
          </a:endParaRPr>
        </a:p>
      </dgm:t>
    </dgm:pt>
    <dgm:pt modelId="{E660610C-E98A-4073-97B7-15428353B526}">
      <dgm:prSet phldrT="[文字]" custT="1"/>
      <dgm:spPr/>
      <dgm:t>
        <a:bodyPr/>
        <a:lstStyle/>
        <a:p>
          <a:pPr algn="l"/>
          <a:endParaRPr lang="zh-TW" altLang="en-US" sz="2000" dirty="0">
            <a:latin typeface="標楷體" pitchFamily="65" charset="-120"/>
            <a:ea typeface="標楷體" pitchFamily="65" charset="-120"/>
          </a:endParaRPr>
        </a:p>
      </dgm:t>
    </dgm:pt>
    <dgm:pt modelId="{80E18C44-4D06-4D2D-B8BF-FCCF7564F544}" type="parTrans" cxnId="{731D476A-BCF8-4C92-B99C-B694E8F5B4FB}">
      <dgm:prSet/>
      <dgm:spPr/>
      <dgm:t>
        <a:bodyPr/>
        <a:lstStyle/>
        <a:p>
          <a:endParaRPr lang="zh-TW" altLang="en-US" sz="2000"/>
        </a:p>
      </dgm:t>
    </dgm:pt>
    <dgm:pt modelId="{5AFF16C2-EC78-4402-A987-E1C350BD6201}" type="sibTrans" cxnId="{731D476A-BCF8-4C92-B99C-B694E8F5B4FB}">
      <dgm:prSet/>
      <dgm:spPr/>
      <dgm:t>
        <a:bodyPr/>
        <a:lstStyle/>
        <a:p>
          <a:endParaRPr lang="zh-TW" altLang="en-US" sz="2000"/>
        </a:p>
      </dgm:t>
    </dgm:pt>
    <dgm:pt modelId="{CA5A02FE-1057-492F-968B-A76F806ACC58}">
      <dgm:prSet custT="1"/>
      <dgm:spPr/>
      <dgm:t>
        <a:bodyPr/>
        <a:lstStyle/>
        <a:p>
          <a:r>
            <a:rPr lang="zh-TW" altLang="en-US" sz="2000" b="1" dirty="0" smtClean="0">
              <a:solidFill>
                <a:schemeClr val="tx1"/>
              </a:solidFill>
              <a:latin typeface="標楷體" pitchFamily="65" charset="-120"/>
              <a:ea typeface="標楷體" pitchFamily="65" charset="-120"/>
              <a:cs typeface="+mj-cs"/>
            </a:rPr>
            <a:t>每年</a:t>
          </a:r>
          <a:r>
            <a:rPr lang="en-US" altLang="zh-TW" sz="2000" b="1" dirty="0" smtClean="0">
              <a:solidFill>
                <a:schemeClr val="tx1"/>
              </a:solidFill>
              <a:latin typeface="標楷體" pitchFamily="65" charset="-120"/>
              <a:ea typeface="標楷體" pitchFamily="65" charset="-120"/>
              <a:cs typeface="+mj-cs"/>
            </a:rPr>
            <a:t>11</a:t>
          </a:r>
          <a:r>
            <a:rPr lang="zh-TW" altLang="en-US" sz="2000" b="1" dirty="0" smtClean="0">
              <a:solidFill>
                <a:schemeClr val="tx1"/>
              </a:solidFill>
              <a:latin typeface="標楷體" pitchFamily="65" charset="-120"/>
              <a:ea typeface="標楷體" pitchFamily="65" charset="-120"/>
              <a:cs typeface="+mj-cs"/>
            </a:rPr>
            <a:t>月</a:t>
          </a:r>
          <a:r>
            <a:rPr lang="en-US" altLang="zh-TW" sz="2000" b="1" dirty="0" smtClean="0">
              <a:solidFill>
                <a:schemeClr val="tx1"/>
              </a:solidFill>
              <a:latin typeface="標楷體" pitchFamily="65" charset="-120"/>
              <a:ea typeface="標楷體" pitchFamily="65" charset="-120"/>
              <a:cs typeface="+mj-cs"/>
            </a:rPr>
            <a:t>1</a:t>
          </a:r>
          <a:r>
            <a:rPr lang="zh-TW" altLang="en-US" sz="2000" b="1" dirty="0" smtClean="0">
              <a:solidFill>
                <a:schemeClr val="tx1"/>
              </a:solidFill>
              <a:latin typeface="標楷體" pitchFamily="65" charset="-120"/>
              <a:ea typeface="標楷體" pitchFamily="65" charset="-120"/>
              <a:cs typeface="+mj-cs"/>
            </a:rPr>
            <a:t>日至</a:t>
          </a:r>
          <a:r>
            <a:rPr lang="en-US" altLang="zh-TW" sz="2000" b="1" dirty="0" smtClean="0">
              <a:solidFill>
                <a:schemeClr val="tx1"/>
              </a:solidFill>
              <a:latin typeface="標楷體" pitchFamily="65" charset="-120"/>
              <a:ea typeface="標楷體" pitchFamily="65" charset="-120"/>
              <a:cs typeface="+mj-cs"/>
            </a:rPr>
            <a:t>12</a:t>
          </a:r>
          <a:r>
            <a:rPr lang="zh-TW" altLang="en-US" sz="2000" b="1" dirty="0" smtClean="0">
              <a:solidFill>
                <a:schemeClr val="tx1"/>
              </a:solidFill>
              <a:latin typeface="標楷體" pitchFamily="65" charset="-120"/>
              <a:ea typeface="標楷體" pitchFamily="65" charset="-120"/>
              <a:cs typeface="+mj-cs"/>
            </a:rPr>
            <a:t>月</a:t>
          </a:r>
          <a:r>
            <a:rPr lang="en-US" altLang="zh-TW" sz="2000" b="1" dirty="0" smtClean="0">
              <a:solidFill>
                <a:schemeClr val="tx1"/>
              </a:solidFill>
              <a:latin typeface="標楷體" pitchFamily="65" charset="-120"/>
              <a:ea typeface="標楷體" pitchFamily="65" charset="-120"/>
              <a:cs typeface="+mj-cs"/>
            </a:rPr>
            <a:t>31</a:t>
          </a:r>
          <a:r>
            <a:rPr lang="zh-TW" altLang="en-US" sz="2000" b="1" dirty="0" smtClean="0">
              <a:solidFill>
                <a:schemeClr val="tx1"/>
              </a:solidFill>
              <a:latin typeface="標楷體" pitchFamily="65" charset="-120"/>
              <a:ea typeface="標楷體" pitchFamily="65" charset="-120"/>
              <a:cs typeface="+mj-cs"/>
            </a:rPr>
            <a:t>日</a:t>
          </a:r>
          <a:endParaRPr lang="zh-TW" altLang="en-US" sz="2000" dirty="0">
            <a:solidFill>
              <a:schemeClr val="tx1"/>
            </a:solidFill>
            <a:latin typeface="標楷體" pitchFamily="65" charset="-120"/>
            <a:ea typeface="標楷體" pitchFamily="65" charset="-120"/>
          </a:endParaRPr>
        </a:p>
      </dgm:t>
    </dgm:pt>
    <dgm:pt modelId="{3A539BC3-08B7-4F4C-87B7-5E0226A406B6}" type="parTrans" cxnId="{E331D3AC-5C28-49BA-A463-B7BD09F666CA}">
      <dgm:prSet/>
      <dgm:spPr/>
      <dgm:t>
        <a:bodyPr/>
        <a:lstStyle/>
        <a:p>
          <a:endParaRPr lang="zh-TW" altLang="en-US" sz="2000"/>
        </a:p>
      </dgm:t>
    </dgm:pt>
    <dgm:pt modelId="{C3CF42C9-9201-4C39-A58F-74D0A1624DA6}" type="sibTrans" cxnId="{E331D3AC-5C28-49BA-A463-B7BD09F666CA}">
      <dgm:prSet/>
      <dgm:spPr/>
      <dgm:t>
        <a:bodyPr/>
        <a:lstStyle/>
        <a:p>
          <a:endParaRPr lang="zh-TW" altLang="en-US" sz="2000"/>
        </a:p>
      </dgm:t>
    </dgm:pt>
    <dgm:pt modelId="{7E3F23DA-D5FC-4C8D-8738-44E0A2AC1F12}">
      <dgm:prSet phldrT="[文字]" custT="1"/>
      <dgm:spPr/>
      <dgm:t>
        <a:bodyPr/>
        <a:lstStyle/>
        <a:p>
          <a:pPr algn="just"/>
          <a:r>
            <a:rPr lang="zh-TW" altLang="en-US" sz="2000" b="1" dirty="0" smtClean="0">
              <a:solidFill>
                <a:schemeClr val="accent5">
                  <a:lumMod val="75000"/>
                </a:schemeClr>
              </a:solidFill>
              <a:latin typeface="標楷體" pitchFamily="65" charset="-120"/>
              <a:ea typeface="標楷體" pitchFamily="65" charset="-120"/>
              <a:cs typeface="+mj-cs"/>
            </a:rPr>
            <a:t>（本法第</a:t>
          </a:r>
          <a:r>
            <a:rPr lang="en-US" altLang="zh-TW" sz="2000" b="1" dirty="0" smtClean="0">
              <a:solidFill>
                <a:schemeClr val="accent5">
                  <a:lumMod val="75000"/>
                </a:schemeClr>
              </a:solidFill>
              <a:latin typeface="標楷體" pitchFamily="65" charset="-120"/>
              <a:ea typeface="標楷體" pitchFamily="65" charset="-120"/>
              <a:cs typeface="+mj-cs"/>
            </a:rPr>
            <a:t>3</a:t>
          </a:r>
          <a:r>
            <a:rPr lang="zh-TW" altLang="en-US" sz="2000" b="1" dirty="0" smtClean="0">
              <a:solidFill>
                <a:schemeClr val="accent5">
                  <a:lumMod val="75000"/>
                </a:schemeClr>
              </a:solidFill>
              <a:latin typeface="標楷體" pitchFamily="65" charset="-120"/>
              <a:ea typeface="標楷體" pitchFamily="65" charset="-120"/>
              <a:cs typeface="+mj-cs"/>
            </a:rPr>
            <a:t>條第</a:t>
          </a:r>
          <a:r>
            <a:rPr lang="en-US" altLang="zh-TW" sz="2000" b="1" dirty="0" smtClean="0">
              <a:solidFill>
                <a:schemeClr val="accent5">
                  <a:lumMod val="75000"/>
                </a:schemeClr>
              </a:solidFill>
              <a:latin typeface="標楷體" pitchFamily="65" charset="-120"/>
              <a:ea typeface="標楷體" pitchFamily="65" charset="-120"/>
              <a:cs typeface="+mj-cs"/>
            </a:rPr>
            <a:t>1</a:t>
          </a:r>
          <a:r>
            <a:rPr lang="zh-TW" altLang="en-US" sz="2000" b="1" dirty="0" smtClean="0">
              <a:solidFill>
                <a:schemeClr val="accent5">
                  <a:lumMod val="75000"/>
                </a:schemeClr>
              </a:solidFill>
              <a:latin typeface="標楷體" pitchFamily="65" charset="-120"/>
              <a:ea typeface="標楷體" pitchFamily="65" charset="-120"/>
              <a:cs typeface="+mj-cs"/>
            </a:rPr>
            <a:t>項）</a:t>
          </a:r>
          <a:endParaRPr lang="zh-TW" altLang="en-US" sz="2000" dirty="0">
            <a:solidFill>
              <a:schemeClr val="accent5">
                <a:lumMod val="75000"/>
              </a:schemeClr>
            </a:solidFill>
            <a:latin typeface="標楷體" pitchFamily="65" charset="-120"/>
            <a:ea typeface="標楷體" pitchFamily="65" charset="-120"/>
          </a:endParaRPr>
        </a:p>
      </dgm:t>
    </dgm:pt>
    <dgm:pt modelId="{07BDAE49-5B70-4F5D-A612-48737DA1E5E5}" type="parTrans" cxnId="{0F3715DF-6534-412E-BDE5-3B1E4D95E807}">
      <dgm:prSet/>
      <dgm:spPr/>
      <dgm:t>
        <a:bodyPr/>
        <a:lstStyle/>
        <a:p>
          <a:endParaRPr lang="zh-TW" altLang="en-US" sz="2000"/>
        </a:p>
      </dgm:t>
    </dgm:pt>
    <dgm:pt modelId="{1697963D-6007-4D6F-BCE9-16AFF8DE159C}" type="sibTrans" cxnId="{0F3715DF-6534-412E-BDE5-3B1E4D95E807}">
      <dgm:prSet/>
      <dgm:spPr/>
      <dgm:t>
        <a:bodyPr/>
        <a:lstStyle/>
        <a:p>
          <a:endParaRPr lang="zh-TW" altLang="en-US" sz="2000"/>
        </a:p>
      </dgm:t>
    </dgm:pt>
    <dgm:pt modelId="{4E020EBC-5634-4C98-9087-6D7E9CEE74DA}">
      <dgm:prSet phldrT="[文字]" custT="1"/>
      <dgm:spPr/>
      <dgm:t>
        <a:bodyPr/>
        <a:lstStyle/>
        <a:p>
          <a:r>
            <a:rPr lang="zh-TW" altLang="en-US" sz="2000" b="1" dirty="0" smtClean="0">
              <a:solidFill>
                <a:schemeClr val="accent5">
                  <a:lumMod val="75000"/>
                </a:schemeClr>
              </a:solidFill>
              <a:latin typeface="標楷體" pitchFamily="65" charset="-120"/>
              <a:ea typeface="標楷體" pitchFamily="65" charset="-120"/>
              <a:cs typeface="+mj-cs"/>
            </a:rPr>
            <a:t>（施行細則第</a:t>
          </a:r>
          <a:r>
            <a:rPr lang="en-US" altLang="zh-TW" sz="2000" b="1" dirty="0" smtClean="0">
              <a:solidFill>
                <a:schemeClr val="accent5">
                  <a:lumMod val="75000"/>
                </a:schemeClr>
              </a:solidFill>
              <a:latin typeface="標楷體" pitchFamily="65" charset="-120"/>
              <a:ea typeface="標楷體" pitchFamily="65" charset="-120"/>
              <a:cs typeface="+mj-cs"/>
            </a:rPr>
            <a:t>9</a:t>
          </a:r>
          <a:r>
            <a:rPr lang="zh-TW" altLang="en-US" sz="2000" b="1" dirty="0" smtClean="0">
              <a:solidFill>
                <a:schemeClr val="accent5">
                  <a:lumMod val="75000"/>
                </a:schemeClr>
              </a:solidFill>
              <a:latin typeface="標楷體" pitchFamily="65" charset="-120"/>
              <a:ea typeface="標楷體" pitchFamily="65" charset="-120"/>
              <a:cs typeface="+mj-cs"/>
            </a:rPr>
            <a:t>條第</a:t>
          </a:r>
          <a:r>
            <a:rPr lang="en-US" altLang="zh-TW" sz="2000" b="1" dirty="0" smtClean="0">
              <a:solidFill>
                <a:schemeClr val="accent5">
                  <a:lumMod val="75000"/>
                </a:schemeClr>
              </a:solidFill>
              <a:latin typeface="標楷體" pitchFamily="65" charset="-120"/>
              <a:ea typeface="標楷體" pitchFamily="65" charset="-120"/>
              <a:cs typeface="+mj-cs"/>
            </a:rPr>
            <a:t>3</a:t>
          </a:r>
          <a:r>
            <a:rPr lang="zh-TW" altLang="en-US" sz="2000" b="1" dirty="0" smtClean="0">
              <a:solidFill>
                <a:schemeClr val="accent5">
                  <a:lumMod val="75000"/>
                </a:schemeClr>
              </a:solidFill>
              <a:latin typeface="標楷體" pitchFamily="65" charset="-120"/>
              <a:ea typeface="標楷體" pitchFamily="65" charset="-120"/>
              <a:cs typeface="+mj-cs"/>
            </a:rPr>
            <a:t>項）</a:t>
          </a:r>
          <a:endParaRPr lang="zh-TW" altLang="en-US" sz="2000" dirty="0">
            <a:solidFill>
              <a:schemeClr val="accent5">
                <a:lumMod val="75000"/>
              </a:schemeClr>
            </a:solidFill>
            <a:latin typeface="標楷體" pitchFamily="65" charset="-120"/>
            <a:ea typeface="標楷體" pitchFamily="65" charset="-120"/>
          </a:endParaRPr>
        </a:p>
      </dgm:t>
    </dgm:pt>
    <dgm:pt modelId="{D953C28C-60F1-4736-AB5A-5E14CE7BCA7C}" type="parTrans" cxnId="{CCB026F3-CFE1-4D10-A5E1-CAFEB6338DB0}">
      <dgm:prSet/>
      <dgm:spPr/>
      <dgm:t>
        <a:bodyPr/>
        <a:lstStyle/>
        <a:p>
          <a:endParaRPr lang="zh-TW" altLang="en-US" sz="2000"/>
        </a:p>
      </dgm:t>
    </dgm:pt>
    <dgm:pt modelId="{D5F776BE-2960-453C-A909-529478724F9E}" type="sibTrans" cxnId="{CCB026F3-CFE1-4D10-A5E1-CAFEB6338DB0}">
      <dgm:prSet/>
      <dgm:spPr/>
      <dgm:t>
        <a:bodyPr/>
        <a:lstStyle/>
        <a:p>
          <a:endParaRPr lang="zh-TW" altLang="en-US" sz="2000"/>
        </a:p>
      </dgm:t>
    </dgm:pt>
    <dgm:pt modelId="{1B355F35-46C3-4552-AEEC-4C94D90D3DF3}">
      <dgm:prSet custT="1"/>
      <dgm:spPr/>
      <dgm:t>
        <a:bodyPr/>
        <a:lstStyle/>
        <a:p>
          <a:r>
            <a:rPr lang="zh-TW" altLang="en-US" sz="2000" b="1" dirty="0" smtClean="0">
              <a:solidFill>
                <a:schemeClr val="accent5">
                  <a:lumMod val="75000"/>
                </a:schemeClr>
              </a:solidFill>
              <a:latin typeface="標楷體" pitchFamily="65" charset="-120"/>
              <a:ea typeface="標楷體" pitchFamily="65" charset="-120"/>
              <a:cs typeface="+mj-cs"/>
            </a:rPr>
            <a:t>（施行細則第</a:t>
          </a:r>
          <a:r>
            <a:rPr lang="en-US" altLang="zh-TW" sz="2000" b="1" dirty="0" smtClean="0">
              <a:solidFill>
                <a:schemeClr val="accent5">
                  <a:lumMod val="75000"/>
                </a:schemeClr>
              </a:solidFill>
              <a:latin typeface="標楷體" pitchFamily="65" charset="-120"/>
              <a:ea typeface="標楷體" pitchFamily="65" charset="-120"/>
              <a:cs typeface="+mj-cs"/>
            </a:rPr>
            <a:t>9</a:t>
          </a:r>
          <a:r>
            <a:rPr lang="zh-TW" altLang="en-US" sz="2000" b="1" dirty="0" smtClean="0">
              <a:solidFill>
                <a:schemeClr val="accent5">
                  <a:lumMod val="75000"/>
                </a:schemeClr>
              </a:solidFill>
              <a:latin typeface="標楷體" pitchFamily="65" charset="-120"/>
              <a:ea typeface="標楷體" pitchFamily="65" charset="-120"/>
              <a:cs typeface="+mj-cs"/>
            </a:rPr>
            <a:t>條第</a:t>
          </a:r>
          <a:r>
            <a:rPr lang="en-US" altLang="zh-TW" sz="2000" b="1" dirty="0" smtClean="0">
              <a:solidFill>
                <a:schemeClr val="accent5">
                  <a:lumMod val="75000"/>
                </a:schemeClr>
              </a:solidFill>
              <a:latin typeface="標楷體" pitchFamily="65" charset="-120"/>
              <a:ea typeface="標楷體" pitchFamily="65" charset="-120"/>
              <a:cs typeface="+mj-cs"/>
            </a:rPr>
            <a:t>4</a:t>
          </a:r>
          <a:r>
            <a:rPr lang="zh-TW" altLang="en-US" sz="2000" b="1" dirty="0" smtClean="0">
              <a:solidFill>
                <a:schemeClr val="accent5">
                  <a:lumMod val="75000"/>
                </a:schemeClr>
              </a:solidFill>
              <a:latin typeface="標楷體" pitchFamily="65" charset="-120"/>
              <a:ea typeface="標楷體" pitchFamily="65" charset="-120"/>
              <a:cs typeface="+mj-cs"/>
            </a:rPr>
            <a:t>項）</a:t>
          </a:r>
          <a:endParaRPr lang="zh-TW" altLang="en-US" sz="2000" dirty="0">
            <a:solidFill>
              <a:schemeClr val="accent5">
                <a:lumMod val="75000"/>
              </a:schemeClr>
            </a:solidFill>
            <a:latin typeface="標楷體" pitchFamily="65" charset="-120"/>
            <a:ea typeface="標楷體" pitchFamily="65" charset="-120"/>
          </a:endParaRPr>
        </a:p>
      </dgm:t>
    </dgm:pt>
    <dgm:pt modelId="{8FEDC8EA-29F5-40EE-8E1F-8B03ACF66506}" type="parTrans" cxnId="{0CC6ABD5-445B-4F5F-80D0-57444CB4B877}">
      <dgm:prSet/>
      <dgm:spPr/>
      <dgm:t>
        <a:bodyPr/>
        <a:lstStyle/>
        <a:p>
          <a:endParaRPr lang="zh-TW" altLang="en-US" sz="2000"/>
        </a:p>
      </dgm:t>
    </dgm:pt>
    <dgm:pt modelId="{6B8D3418-9808-4BD0-95BC-351A50D88103}" type="sibTrans" cxnId="{0CC6ABD5-445B-4F5F-80D0-57444CB4B877}">
      <dgm:prSet/>
      <dgm:spPr/>
      <dgm:t>
        <a:bodyPr/>
        <a:lstStyle/>
        <a:p>
          <a:endParaRPr lang="zh-TW" altLang="en-US" sz="2000"/>
        </a:p>
      </dgm:t>
    </dgm:pt>
    <dgm:pt modelId="{CE338BE5-7DB1-4475-80C9-11AF6350F106}">
      <dgm:prSet custT="1"/>
      <dgm:spPr/>
      <dgm:t>
        <a:bodyPr/>
        <a:lstStyle/>
        <a:p>
          <a:r>
            <a:rPr lang="zh-TW" altLang="en-US" sz="2000" b="1" dirty="0" smtClean="0">
              <a:solidFill>
                <a:schemeClr val="bg1"/>
              </a:solidFill>
              <a:latin typeface="標楷體" pitchFamily="65" charset="-120"/>
              <a:ea typeface="標楷體" pitchFamily="65" charset="-120"/>
              <a:cs typeface="+mj-cs"/>
            </a:rPr>
            <a:t>卸（離）職申報及解除</a:t>
          </a:r>
          <a:endParaRPr lang="en-US" altLang="zh-TW" sz="2000" b="1" dirty="0" smtClean="0">
            <a:solidFill>
              <a:schemeClr val="bg1"/>
            </a:solidFill>
            <a:latin typeface="標楷體" pitchFamily="65" charset="-120"/>
            <a:ea typeface="標楷體" pitchFamily="65" charset="-120"/>
            <a:cs typeface="+mj-cs"/>
          </a:endParaRPr>
        </a:p>
        <a:p>
          <a:r>
            <a:rPr lang="zh-TW" altLang="en-US" sz="2000" b="1" dirty="0" smtClean="0">
              <a:solidFill>
                <a:schemeClr val="bg1"/>
              </a:solidFill>
              <a:latin typeface="標楷體" pitchFamily="65" charset="-120"/>
              <a:ea typeface="標楷體" pitchFamily="65" charset="-120"/>
              <a:cs typeface="+mj-cs"/>
            </a:rPr>
            <a:t>代理、解除兼任申報時間</a:t>
          </a:r>
          <a:endParaRPr lang="zh-TW" altLang="en-US" sz="2000" dirty="0">
            <a:solidFill>
              <a:schemeClr val="bg1"/>
            </a:solidFill>
            <a:latin typeface="標楷體" pitchFamily="65" charset="-120"/>
            <a:ea typeface="標楷體" pitchFamily="65" charset="-120"/>
          </a:endParaRPr>
        </a:p>
      </dgm:t>
    </dgm:pt>
    <dgm:pt modelId="{1362719E-2B59-44A7-AFE6-93C33F0FB819}" type="parTrans" cxnId="{376A4E82-9E40-455E-A172-410711F1EFC6}">
      <dgm:prSet/>
      <dgm:spPr/>
      <dgm:t>
        <a:bodyPr/>
        <a:lstStyle/>
        <a:p>
          <a:endParaRPr lang="zh-TW" altLang="en-US" sz="2000"/>
        </a:p>
      </dgm:t>
    </dgm:pt>
    <dgm:pt modelId="{A198C54A-7531-4E3B-86FC-4F7A94BA0081}" type="sibTrans" cxnId="{376A4E82-9E40-455E-A172-410711F1EFC6}">
      <dgm:prSet/>
      <dgm:spPr/>
      <dgm:t>
        <a:bodyPr/>
        <a:lstStyle/>
        <a:p>
          <a:endParaRPr lang="zh-TW" altLang="en-US" sz="2000"/>
        </a:p>
      </dgm:t>
    </dgm:pt>
    <dgm:pt modelId="{3F836730-5CD7-469B-B0F5-76F1DE6118CF}">
      <dgm:prSet custT="1"/>
      <dgm:spPr/>
      <dgm:t>
        <a:bodyPr/>
        <a:lstStyle/>
        <a:p>
          <a:r>
            <a:rPr kumimoji="1" lang="zh-TW" altLang="en-US" sz="1800" b="1" i="0" u="none" strike="noStrike" cap="none" normalizeH="0" baseline="0" dirty="0" smtClean="0">
              <a:ln>
                <a:noFill/>
              </a:ln>
              <a:solidFill>
                <a:srgbClr val="000000"/>
              </a:solidFill>
              <a:effectLst/>
              <a:latin typeface="標楷體" pitchFamily="65" charset="-120"/>
              <a:ea typeface="標楷體" pitchFamily="65" charset="-120"/>
            </a:rPr>
            <a:t>喪失身分</a:t>
          </a:r>
          <a:r>
            <a:rPr lang="zh-TW" altLang="en-US" sz="1800" b="1" dirty="0" smtClean="0">
              <a:solidFill>
                <a:schemeClr val="tx1"/>
              </a:solidFill>
              <a:latin typeface="標楷體" pitchFamily="65" charset="-120"/>
              <a:ea typeface="標楷體" pitchFamily="65" charset="-120"/>
              <a:cs typeface="+mj-cs"/>
            </a:rPr>
            <a:t>之日起</a:t>
          </a:r>
          <a:r>
            <a:rPr lang="en-US" altLang="zh-TW" sz="1800" b="1" dirty="0" smtClean="0">
              <a:solidFill>
                <a:schemeClr val="tx1"/>
              </a:solidFill>
              <a:latin typeface="標楷體" pitchFamily="65" charset="-120"/>
              <a:ea typeface="標楷體" pitchFamily="65" charset="-120"/>
              <a:cs typeface="+mj-cs"/>
            </a:rPr>
            <a:t>2</a:t>
          </a:r>
          <a:r>
            <a:rPr lang="zh-TW" altLang="en-US" sz="1800" b="1" dirty="0" smtClean="0">
              <a:solidFill>
                <a:schemeClr val="tx1"/>
              </a:solidFill>
              <a:latin typeface="標楷體" pitchFamily="65" charset="-120"/>
              <a:ea typeface="標楷體" pitchFamily="65" charset="-120"/>
              <a:cs typeface="+mj-cs"/>
            </a:rPr>
            <a:t>個月內，應將卸（離）職或解除代理當日之財產情形，向原受理申報機關申報。</a:t>
          </a:r>
          <a:r>
            <a:rPr lang="zh-TW" altLang="en-US" sz="1800" b="1" dirty="0" smtClean="0">
              <a:solidFill>
                <a:schemeClr val="accent5">
                  <a:lumMod val="75000"/>
                </a:schemeClr>
              </a:solidFill>
              <a:latin typeface="標楷體" pitchFamily="65" charset="-120"/>
              <a:ea typeface="標楷體" pitchFamily="65" charset="-120"/>
              <a:cs typeface="+mj-cs"/>
            </a:rPr>
            <a:t>（本法第</a:t>
          </a:r>
          <a:r>
            <a:rPr lang="en-US" altLang="zh-TW" sz="1800" b="1" dirty="0" smtClean="0">
              <a:solidFill>
                <a:schemeClr val="accent5">
                  <a:lumMod val="75000"/>
                </a:schemeClr>
              </a:solidFill>
              <a:latin typeface="標楷體" pitchFamily="65" charset="-120"/>
              <a:ea typeface="標楷體" pitchFamily="65" charset="-120"/>
              <a:cs typeface="+mj-cs"/>
            </a:rPr>
            <a:t>3</a:t>
          </a:r>
          <a:r>
            <a:rPr lang="zh-TW" altLang="en-US" sz="1800" b="1" dirty="0" smtClean="0">
              <a:solidFill>
                <a:schemeClr val="accent5">
                  <a:lumMod val="75000"/>
                </a:schemeClr>
              </a:solidFill>
              <a:latin typeface="標楷體" pitchFamily="65" charset="-120"/>
              <a:ea typeface="標楷體" pitchFamily="65" charset="-120"/>
              <a:cs typeface="+mj-cs"/>
            </a:rPr>
            <a:t>條第</a:t>
          </a:r>
          <a:r>
            <a:rPr lang="en-US" altLang="zh-TW" sz="1800" b="1" dirty="0" smtClean="0">
              <a:solidFill>
                <a:schemeClr val="accent5">
                  <a:lumMod val="75000"/>
                </a:schemeClr>
              </a:solidFill>
              <a:latin typeface="標楷體" pitchFamily="65" charset="-120"/>
              <a:ea typeface="標楷體" pitchFamily="65" charset="-120"/>
              <a:cs typeface="+mj-cs"/>
            </a:rPr>
            <a:t>2</a:t>
          </a:r>
          <a:r>
            <a:rPr lang="zh-TW" altLang="en-US" sz="1800" b="1" dirty="0" smtClean="0">
              <a:solidFill>
                <a:schemeClr val="accent5">
                  <a:lumMod val="75000"/>
                </a:schemeClr>
              </a:solidFill>
              <a:latin typeface="標楷體" pitchFamily="65" charset="-120"/>
              <a:ea typeface="標楷體" pitchFamily="65" charset="-120"/>
              <a:cs typeface="+mj-cs"/>
            </a:rPr>
            <a:t>項）</a:t>
          </a:r>
          <a:endParaRPr lang="zh-TW" altLang="en-US" sz="1800" dirty="0">
            <a:solidFill>
              <a:schemeClr val="accent5">
                <a:lumMod val="75000"/>
              </a:schemeClr>
            </a:solidFill>
            <a:latin typeface="標楷體" pitchFamily="65" charset="-120"/>
            <a:ea typeface="標楷體" pitchFamily="65" charset="-120"/>
          </a:endParaRPr>
        </a:p>
      </dgm:t>
    </dgm:pt>
    <dgm:pt modelId="{7E2438E4-4585-4A20-8176-F11B0EA21E1D}" type="parTrans" cxnId="{9A6A4094-C550-464A-8E83-CDCB7C78E63C}">
      <dgm:prSet/>
      <dgm:spPr/>
      <dgm:t>
        <a:bodyPr/>
        <a:lstStyle/>
        <a:p>
          <a:endParaRPr lang="zh-TW" altLang="en-US" sz="2000"/>
        </a:p>
      </dgm:t>
    </dgm:pt>
    <dgm:pt modelId="{77C336AC-2580-43EF-8441-3516F16999EA}" type="sibTrans" cxnId="{9A6A4094-C550-464A-8E83-CDCB7C78E63C}">
      <dgm:prSet/>
      <dgm:spPr/>
      <dgm:t>
        <a:bodyPr/>
        <a:lstStyle/>
        <a:p>
          <a:endParaRPr lang="zh-TW" altLang="en-US" sz="2000"/>
        </a:p>
      </dgm:t>
    </dgm:pt>
    <dgm:pt modelId="{160A99BE-D431-48E3-B6F9-87912E71A2FE}" type="pres">
      <dgm:prSet presAssocID="{70E80220-66EA-4CC1-BC72-C383062A4B80}" presName="Name0" presStyleCnt="0">
        <dgm:presLayoutVars>
          <dgm:dir/>
          <dgm:animLvl val="lvl"/>
          <dgm:resizeHandles/>
        </dgm:presLayoutVars>
      </dgm:prSet>
      <dgm:spPr/>
      <dgm:t>
        <a:bodyPr/>
        <a:lstStyle/>
        <a:p>
          <a:endParaRPr lang="zh-TW" altLang="en-US"/>
        </a:p>
      </dgm:t>
    </dgm:pt>
    <dgm:pt modelId="{D0C99EE3-4A7A-40E6-92DF-7CB766DFFAA9}" type="pres">
      <dgm:prSet presAssocID="{6153C916-BFF7-4C5B-81FF-9AAA7EE2582C}" presName="linNode" presStyleCnt="0"/>
      <dgm:spPr/>
    </dgm:pt>
    <dgm:pt modelId="{F4E46243-FC14-4E10-A71C-382D10C818C0}" type="pres">
      <dgm:prSet presAssocID="{6153C916-BFF7-4C5B-81FF-9AAA7EE2582C}" presName="parentShp" presStyleLbl="node1" presStyleIdx="0" presStyleCnt="4" custScaleX="92308" custScaleY="76564">
        <dgm:presLayoutVars>
          <dgm:bulletEnabled val="1"/>
        </dgm:presLayoutVars>
      </dgm:prSet>
      <dgm:spPr/>
      <dgm:t>
        <a:bodyPr/>
        <a:lstStyle/>
        <a:p>
          <a:endParaRPr lang="zh-TW" altLang="en-US"/>
        </a:p>
      </dgm:t>
    </dgm:pt>
    <dgm:pt modelId="{185BD27F-7E6D-4559-898B-926FC4CA71ED}" type="pres">
      <dgm:prSet presAssocID="{6153C916-BFF7-4C5B-81FF-9AAA7EE2582C}" presName="childShp" presStyleLbl="bgAccFollowNode1" presStyleIdx="0" presStyleCnt="4" custScaleY="76677">
        <dgm:presLayoutVars>
          <dgm:bulletEnabled val="1"/>
        </dgm:presLayoutVars>
      </dgm:prSet>
      <dgm:spPr/>
      <dgm:t>
        <a:bodyPr/>
        <a:lstStyle/>
        <a:p>
          <a:endParaRPr lang="zh-TW" altLang="en-US"/>
        </a:p>
      </dgm:t>
    </dgm:pt>
    <dgm:pt modelId="{D4A85309-8260-4450-B78A-C55F224E3B60}" type="pres">
      <dgm:prSet presAssocID="{A95320BB-792B-40DF-BAC4-7E169B4A0FA3}" presName="spacing" presStyleCnt="0"/>
      <dgm:spPr/>
    </dgm:pt>
    <dgm:pt modelId="{240ABBB9-F05B-45B4-BF99-7E3CE2E34157}" type="pres">
      <dgm:prSet presAssocID="{9D827780-F1B0-45D8-86B5-DCE00E72281B}" presName="linNode" presStyleCnt="0"/>
      <dgm:spPr/>
    </dgm:pt>
    <dgm:pt modelId="{65D2877C-BB9E-41A2-A49B-CB4EDC4EFE08}" type="pres">
      <dgm:prSet presAssocID="{9D827780-F1B0-45D8-86B5-DCE00E72281B}" presName="parentShp" presStyleLbl="node1" presStyleIdx="1" presStyleCnt="4" custScaleX="92308" custScaleY="76564">
        <dgm:presLayoutVars>
          <dgm:bulletEnabled val="1"/>
        </dgm:presLayoutVars>
      </dgm:prSet>
      <dgm:spPr/>
      <dgm:t>
        <a:bodyPr/>
        <a:lstStyle/>
        <a:p>
          <a:endParaRPr lang="zh-TW" altLang="en-US"/>
        </a:p>
      </dgm:t>
    </dgm:pt>
    <dgm:pt modelId="{E67E7889-4840-44CE-991B-8B53B649F584}" type="pres">
      <dgm:prSet presAssocID="{9D827780-F1B0-45D8-86B5-DCE00E72281B}" presName="childShp" presStyleLbl="bgAccFollowNode1" presStyleIdx="1" presStyleCnt="4" custScaleY="82404">
        <dgm:presLayoutVars>
          <dgm:bulletEnabled val="1"/>
        </dgm:presLayoutVars>
      </dgm:prSet>
      <dgm:spPr/>
      <dgm:t>
        <a:bodyPr/>
        <a:lstStyle/>
        <a:p>
          <a:endParaRPr lang="zh-TW" altLang="en-US"/>
        </a:p>
      </dgm:t>
    </dgm:pt>
    <dgm:pt modelId="{976AB499-E89B-4A41-8F13-A902B612A562}" type="pres">
      <dgm:prSet presAssocID="{F00668B4-657B-4834-BB30-9CF6205F1FD8}" presName="spacing" presStyleCnt="0"/>
      <dgm:spPr/>
    </dgm:pt>
    <dgm:pt modelId="{02731478-DECC-4861-954F-64CDA35FDFBB}" type="pres">
      <dgm:prSet presAssocID="{AF65F167-DD13-4D7E-8280-9E0E8B725D66}" presName="linNode" presStyleCnt="0"/>
      <dgm:spPr/>
    </dgm:pt>
    <dgm:pt modelId="{E644B2DB-917B-46D6-93BA-F10AFB36A442}" type="pres">
      <dgm:prSet presAssocID="{AF65F167-DD13-4D7E-8280-9E0E8B725D66}" presName="parentShp" presStyleLbl="node1" presStyleIdx="2" presStyleCnt="4" custScaleX="92308" custScaleY="76564">
        <dgm:presLayoutVars>
          <dgm:bulletEnabled val="1"/>
        </dgm:presLayoutVars>
      </dgm:prSet>
      <dgm:spPr/>
      <dgm:t>
        <a:bodyPr/>
        <a:lstStyle/>
        <a:p>
          <a:endParaRPr lang="zh-TW" altLang="en-US"/>
        </a:p>
      </dgm:t>
    </dgm:pt>
    <dgm:pt modelId="{5CC84B02-BF24-4F27-90EB-B4B86B2093C9}" type="pres">
      <dgm:prSet presAssocID="{AF65F167-DD13-4D7E-8280-9E0E8B725D66}" presName="childShp" presStyleLbl="bgAccFollowNode1" presStyleIdx="2" presStyleCnt="4" custScaleY="60110">
        <dgm:presLayoutVars>
          <dgm:bulletEnabled val="1"/>
        </dgm:presLayoutVars>
      </dgm:prSet>
      <dgm:spPr/>
      <dgm:t>
        <a:bodyPr/>
        <a:lstStyle/>
        <a:p>
          <a:endParaRPr lang="zh-TW" altLang="en-US"/>
        </a:p>
      </dgm:t>
    </dgm:pt>
    <dgm:pt modelId="{1D2036DD-D284-485A-B153-2B3E53AF1277}" type="pres">
      <dgm:prSet presAssocID="{C2A5243F-3E78-42CE-BF0C-BC7FB06C4EAF}" presName="spacing" presStyleCnt="0"/>
      <dgm:spPr/>
    </dgm:pt>
    <dgm:pt modelId="{85AC7690-9EE4-4308-86B3-13BD45A95F0A}" type="pres">
      <dgm:prSet presAssocID="{CE338BE5-7DB1-4475-80C9-11AF6350F106}" presName="linNode" presStyleCnt="0"/>
      <dgm:spPr/>
    </dgm:pt>
    <dgm:pt modelId="{F80D0D7C-5797-4187-ACD2-FE6213124F2A}" type="pres">
      <dgm:prSet presAssocID="{CE338BE5-7DB1-4475-80C9-11AF6350F106}" presName="parentShp" presStyleLbl="node1" presStyleIdx="3" presStyleCnt="4" custScaleX="92308" custScaleY="76564">
        <dgm:presLayoutVars>
          <dgm:bulletEnabled val="1"/>
        </dgm:presLayoutVars>
      </dgm:prSet>
      <dgm:spPr/>
      <dgm:t>
        <a:bodyPr/>
        <a:lstStyle/>
        <a:p>
          <a:endParaRPr lang="zh-TW" altLang="en-US"/>
        </a:p>
      </dgm:t>
    </dgm:pt>
    <dgm:pt modelId="{26679FF8-531C-4868-AB1A-B97AD5D10C69}" type="pres">
      <dgm:prSet presAssocID="{CE338BE5-7DB1-4475-80C9-11AF6350F106}" presName="childShp" presStyleLbl="bgAccFollowNode1" presStyleIdx="3" presStyleCnt="4" custScaleY="90302">
        <dgm:presLayoutVars>
          <dgm:bulletEnabled val="1"/>
        </dgm:presLayoutVars>
      </dgm:prSet>
      <dgm:spPr/>
      <dgm:t>
        <a:bodyPr/>
        <a:lstStyle/>
        <a:p>
          <a:endParaRPr lang="zh-TW" altLang="en-US"/>
        </a:p>
      </dgm:t>
    </dgm:pt>
  </dgm:ptLst>
  <dgm:cxnLst>
    <dgm:cxn modelId="{CCB026F3-CFE1-4D10-A5E1-CAFEB6338DB0}" srcId="{9D827780-F1B0-45D8-86B5-DCE00E72281B}" destId="{4E020EBC-5634-4C98-9087-6D7E9CEE74DA}" srcOrd="1" destOrd="0" parTransId="{D953C28C-60F1-4736-AB5A-5E14CE7BCA7C}" sibTransId="{D5F776BE-2960-453C-A909-529478724F9E}"/>
    <dgm:cxn modelId="{F7754AD9-F08E-4548-A719-494B26008D42}" type="presOf" srcId="{AF65F167-DD13-4D7E-8280-9E0E8B725D66}" destId="{E644B2DB-917B-46D6-93BA-F10AFB36A442}" srcOrd="0" destOrd="0" presId="urn:microsoft.com/office/officeart/2005/8/layout/vList6"/>
    <dgm:cxn modelId="{376A4E82-9E40-455E-A172-410711F1EFC6}" srcId="{70E80220-66EA-4CC1-BC72-C383062A4B80}" destId="{CE338BE5-7DB1-4475-80C9-11AF6350F106}" srcOrd="3" destOrd="0" parTransId="{1362719E-2B59-44A7-AFE6-93C33F0FB819}" sibTransId="{A198C54A-7531-4E3B-86FC-4F7A94BA0081}"/>
    <dgm:cxn modelId="{17121A01-73D6-407C-B28D-41D369B503B4}" type="presOf" srcId="{2A19E3F6-77F9-4148-8B06-A8008B78A071}" destId="{185BD27F-7E6D-4559-898B-926FC4CA71ED}" srcOrd="0" destOrd="0" presId="urn:microsoft.com/office/officeart/2005/8/layout/vList6"/>
    <dgm:cxn modelId="{FFEAECE0-9D25-4E3A-A540-3488E434C651}" type="presOf" srcId="{6153C916-BFF7-4C5B-81FF-9AAA7EE2582C}" destId="{F4E46243-FC14-4E10-A71C-382D10C818C0}" srcOrd="0" destOrd="0" presId="urn:microsoft.com/office/officeart/2005/8/layout/vList6"/>
    <dgm:cxn modelId="{73D63FAB-1537-48DB-88E8-9D22D2A3BF94}" type="presOf" srcId="{CA5A02FE-1057-492F-968B-A76F806ACC58}" destId="{5CC84B02-BF24-4F27-90EB-B4B86B2093C9}" srcOrd="0" destOrd="0" presId="urn:microsoft.com/office/officeart/2005/8/layout/vList6"/>
    <dgm:cxn modelId="{95424870-EC61-4136-AB71-6C501FE916A7}" type="presOf" srcId="{E660610C-E98A-4073-97B7-15428353B526}" destId="{185BD27F-7E6D-4559-898B-926FC4CA71ED}" srcOrd="0" destOrd="2" presId="urn:microsoft.com/office/officeart/2005/8/layout/vList6"/>
    <dgm:cxn modelId="{7C007F2C-3249-4F8F-B6D7-B4E08052BF35}" type="presOf" srcId="{CE338BE5-7DB1-4475-80C9-11AF6350F106}" destId="{F80D0D7C-5797-4187-ACD2-FE6213124F2A}" srcOrd="0" destOrd="0" presId="urn:microsoft.com/office/officeart/2005/8/layout/vList6"/>
    <dgm:cxn modelId="{4E132BD6-A1D7-4275-8899-72CBB3871DCF}" type="presOf" srcId="{70E80220-66EA-4CC1-BC72-C383062A4B80}" destId="{160A99BE-D431-48E3-B6F9-87912E71A2FE}" srcOrd="0" destOrd="0" presId="urn:microsoft.com/office/officeart/2005/8/layout/vList6"/>
    <dgm:cxn modelId="{0CC6ABD5-445B-4F5F-80D0-57444CB4B877}" srcId="{AF65F167-DD13-4D7E-8280-9E0E8B725D66}" destId="{1B355F35-46C3-4552-AEEC-4C94D90D3DF3}" srcOrd="1" destOrd="0" parTransId="{8FEDC8EA-29F5-40EE-8E1F-8B03ACF66506}" sibTransId="{6B8D3418-9808-4BD0-95BC-351A50D88103}"/>
    <dgm:cxn modelId="{731D476A-BCF8-4C92-B99C-B694E8F5B4FB}" srcId="{6153C916-BFF7-4C5B-81FF-9AAA7EE2582C}" destId="{E660610C-E98A-4073-97B7-15428353B526}" srcOrd="2" destOrd="0" parTransId="{80E18C44-4D06-4D2D-B8BF-FCCF7564F544}" sibTransId="{5AFF16C2-EC78-4402-A987-E1C350BD6201}"/>
    <dgm:cxn modelId="{0F3715DF-6534-412E-BDE5-3B1E4D95E807}" srcId="{6153C916-BFF7-4C5B-81FF-9AAA7EE2582C}" destId="{7E3F23DA-D5FC-4C8D-8738-44E0A2AC1F12}" srcOrd="1" destOrd="0" parTransId="{07BDAE49-5B70-4F5D-A612-48737DA1E5E5}" sibTransId="{1697963D-6007-4D6F-BCE9-16AFF8DE159C}"/>
    <dgm:cxn modelId="{8ADCBC5D-3B9F-43FF-904F-093195BA0342}" srcId="{70E80220-66EA-4CC1-BC72-C383062A4B80}" destId="{AF65F167-DD13-4D7E-8280-9E0E8B725D66}" srcOrd="2" destOrd="0" parTransId="{B3D8F042-5E7A-4246-8B29-429D9AEB6A17}" sibTransId="{C2A5243F-3E78-42CE-BF0C-BC7FB06C4EAF}"/>
    <dgm:cxn modelId="{C57CB675-48A6-4B97-871A-8BA60271EF25}" type="presOf" srcId="{EA8F99E7-C537-48BE-949A-DF409A949A4B}" destId="{E67E7889-4840-44CE-991B-8B53B649F584}" srcOrd="0" destOrd="0" presId="urn:microsoft.com/office/officeart/2005/8/layout/vList6"/>
    <dgm:cxn modelId="{4C66EA2C-2B2E-4A28-955D-BA50EE66F51A}" type="presOf" srcId="{7E3F23DA-D5FC-4C8D-8738-44E0A2AC1F12}" destId="{185BD27F-7E6D-4559-898B-926FC4CA71ED}" srcOrd="0" destOrd="1" presId="urn:microsoft.com/office/officeart/2005/8/layout/vList6"/>
    <dgm:cxn modelId="{79BD4358-5CF8-41BC-BE2F-2030B7326255}" type="presOf" srcId="{1B355F35-46C3-4552-AEEC-4C94D90D3DF3}" destId="{5CC84B02-BF24-4F27-90EB-B4B86B2093C9}" srcOrd="0" destOrd="1" presId="urn:microsoft.com/office/officeart/2005/8/layout/vList6"/>
    <dgm:cxn modelId="{E331D3AC-5C28-49BA-A463-B7BD09F666CA}" srcId="{AF65F167-DD13-4D7E-8280-9E0E8B725D66}" destId="{CA5A02FE-1057-492F-968B-A76F806ACC58}" srcOrd="0" destOrd="0" parTransId="{3A539BC3-08B7-4F4C-87B7-5E0226A406B6}" sibTransId="{C3CF42C9-9201-4C39-A58F-74D0A1624DA6}"/>
    <dgm:cxn modelId="{9FBF091C-FD3E-4305-B1EE-89FAD286418B}" srcId="{9D827780-F1B0-45D8-86B5-DCE00E72281B}" destId="{EA8F99E7-C537-48BE-949A-DF409A949A4B}" srcOrd="0" destOrd="0" parTransId="{0F4A25D2-2D4E-461F-9311-CCCF87038116}" sibTransId="{C9843136-2636-444B-9B86-7877146D54D4}"/>
    <dgm:cxn modelId="{294174A2-E08C-46B6-ADBF-DB394057DFC9}" srcId="{70E80220-66EA-4CC1-BC72-C383062A4B80}" destId="{6153C916-BFF7-4C5B-81FF-9AAA7EE2582C}" srcOrd="0" destOrd="0" parTransId="{298C169E-6FFF-48ED-94F2-896B422192F6}" sibTransId="{A95320BB-792B-40DF-BAC4-7E169B4A0FA3}"/>
    <dgm:cxn modelId="{2A59ECEE-91EF-46D7-803F-B7DDBC239D7E}" srcId="{6153C916-BFF7-4C5B-81FF-9AAA7EE2582C}" destId="{2A19E3F6-77F9-4148-8B06-A8008B78A071}" srcOrd="0" destOrd="0" parTransId="{08B63720-E5E5-414A-BE58-30FCA982616A}" sibTransId="{ACEB4AB3-6229-4D5E-AE49-BE54DF9E028A}"/>
    <dgm:cxn modelId="{9A6A4094-C550-464A-8E83-CDCB7C78E63C}" srcId="{CE338BE5-7DB1-4475-80C9-11AF6350F106}" destId="{3F836730-5CD7-469B-B0F5-76F1DE6118CF}" srcOrd="0" destOrd="0" parTransId="{7E2438E4-4585-4A20-8176-F11B0EA21E1D}" sibTransId="{77C336AC-2580-43EF-8441-3516F16999EA}"/>
    <dgm:cxn modelId="{12DBAA5B-8A8B-4461-9851-BDD08CCC3D34}" type="presOf" srcId="{4E020EBC-5634-4C98-9087-6D7E9CEE74DA}" destId="{E67E7889-4840-44CE-991B-8B53B649F584}" srcOrd="0" destOrd="1" presId="urn:microsoft.com/office/officeart/2005/8/layout/vList6"/>
    <dgm:cxn modelId="{53C243F5-2C08-4E05-86ED-4AB5AA58E79F}" type="presOf" srcId="{9D827780-F1B0-45D8-86B5-DCE00E72281B}" destId="{65D2877C-BB9E-41A2-A49B-CB4EDC4EFE08}" srcOrd="0" destOrd="0" presId="urn:microsoft.com/office/officeart/2005/8/layout/vList6"/>
    <dgm:cxn modelId="{576BC1C8-DB49-41CD-A62C-554947CDF3DE}" srcId="{70E80220-66EA-4CC1-BC72-C383062A4B80}" destId="{9D827780-F1B0-45D8-86B5-DCE00E72281B}" srcOrd="1" destOrd="0" parTransId="{B0FFE8C4-0870-4E8E-AC80-BF7C43FD4F82}" sibTransId="{F00668B4-657B-4834-BB30-9CF6205F1FD8}"/>
    <dgm:cxn modelId="{B95376B8-FF07-42C3-9572-21A44165B949}" type="presOf" srcId="{3F836730-5CD7-469B-B0F5-76F1DE6118CF}" destId="{26679FF8-531C-4868-AB1A-B97AD5D10C69}" srcOrd="0" destOrd="0" presId="urn:microsoft.com/office/officeart/2005/8/layout/vList6"/>
    <dgm:cxn modelId="{EE57B874-0494-4E60-AFE3-03FF79930DD4}" type="presParOf" srcId="{160A99BE-D431-48E3-B6F9-87912E71A2FE}" destId="{D0C99EE3-4A7A-40E6-92DF-7CB766DFFAA9}" srcOrd="0" destOrd="0" presId="urn:microsoft.com/office/officeart/2005/8/layout/vList6"/>
    <dgm:cxn modelId="{7684ED80-03DC-4FC0-8EED-D710BE223999}" type="presParOf" srcId="{D0C99EE3-4A7A-40E6-92DF-7CB766DFFAA9}" destId="{F4E46243-FC14-4E10-A71C-382D10C818C0}" srcOrd="0" destOrd="0" presId="urn:microsoft.com/office/officeart/2005/8/layout/vList6"/>
    <dgm:cxn modelId="{898DF782-E746-4945-8863-FFBDF4772614}" type="presParOf" srcId="{D0C99EE3-4A7A-40E6-92DF-7CB766DFFAA9}" destId="{185BD27F-7E6D-4559-898B-926FC4CA71ED}" srcOrd="1" destOrd="0" presId="urn:microsoft.com/office/officeart/2005/8/layout/vList6"/>
    <dgm:cxn modelId="{5EC6E64D-F3A0-4575-BD8B-17BF09E75A47}" type="presParOf" srcId="{160A99BE-D431-48E3-B6F9-87912E71A2FE}" destId="{D4A85309-8260-4450-B78A-C55F224E3B60}" srcOrd="1" destOrd="0" presId="urn:microsoft.com/office/officeart/2005/8/layout/vList6"/>
    <dgm:cxn modelId="{C53F796B-47AC-46C7-8015-40843E0BCD8C}" type="presParOf" srcId="{160A99BE-D431-48E3-B6F9-87912E71A2FE}" destId="{240ABBB9-F05B-45B4-BF99-7E3CE2E34157}" srcOrd="2" destOrd="0" presId="urn:microsoft.com/office/officeart/2005/8/layout/vList6"/>
    <dgm:cxn modelId="{789F5275-2398-4F04-9A88-B95227DD1054}" type="presParOf" srcId="{240ABBB9-F05B-45B4-BF99-7E3CE2E34157}" destId="{65D2877C-BB9E-41A2-A49B-CB4EDC4EFE08}" srcOrd="0" destOrd="0" presId="urn:microsoft.com/office/officeart/2005/8/layout/vList6"/>
    <dgm:cxn modelId="{1511BA45-C043-474F-9DED-07BAD0BA3F86}" type="presParOf" srcId="{240ABBB9-F05B-45B4-BF99-7E3CE2E34157}" destId="{E67E7889-4840-44CE-991B-8B53B649F584}" srcOrd="1" destOrd="0" presId="urn:microsoft.com/office/officeart/2005/8/layout/vList6"/>
    <dgm:cxn modelId="{133BC456-08B7-463D-8A1D-217DACBE3982}" type="presParOf" srcId="{160A99BE-D431-48E3-B6F9-87912E71A2FE}" destId="{976AB499-E89B-4A41-8F13-A902B612A562}" srcOrd="3" destOrd="0" presId="urn:microsoft.com/office/officeart/2005/8/layout/vList6"/>
    <dgm:cxn modelId="{DEC80449-7C64-4A38-AC09-45487C4D3D35}" type="presParOf" srcId="{160A99BE-D431-48E3-B6F9-87912E71A2FE}" destId="{02731478-DECC-4861-954F-64CDA35FDFBB}" srcOrd="4" destOrd="0" presId="urn:microsoft.com/office/officeart/2005/8/layout/vList6"/>
    <dgm:cxn modelId="{14D24BB8-7CF1-4BD5-BA57-15A9DEF1911B}" type="presParOf" srcId="{02731478-DECC-4861-954F-64CDA35FDFBB}" destId="{E644B2DB-917B-46D6-93BA-F10AFB36A442}" srcOrd="0" destOrd="0" presId="urn:microsoft.com/office/officeart/2005/8/layout/vList6"/>
    <dgm:cxn modelId="{A9B241EF-0B1A-47C5-A32B-968C78921875}" type="presParOf" srcId="{02731478-DECC-4861-954F-64CDA35FDFBB}" destId="{5CC84B02-BF24-4F27-90EB-B4B86B2093C9}" srcOrd="1" destOrd="0" presId="urn:microsoft.com/office/officeart/2005/8/layout/vList6"/>
    <dgm:cxn modelId="{AAB508C3-E6C2-4E1E-BA23-67F4E4E23CB7}" type="presParOf" srcId="{160A99BE-D431-48E3-B6F9-87912E71A2FE}" destId="{1D2036DD-D284-485A-B153-2B3E53AF1277}" srcOrd="5" destOrd="0" presId="urn:microsoft.com/office/officeart/2005/8/layout/vList6"/>
    <dgm:cxn modelId="{825B45D9-C876-4A07-BE48-15C9ED52536D}" type="presParOf" srcId="{160A99BE-D431-48E3-B6F9-87912E71A2FE}" destId="{85AC7690-9EE4-4308-86B3-13BD45A95F0A}" srcOrd="6" destOrd="0" presId="urn:microsoft.com/office/officeart/2005/8/layout/vList6"/>
    <dgm:cxn modelId="{6C0A6199-601D-463A-B254-D22D6BD28CFD}" type="presParOf" srcId="{85AC7690-9EE4-4308-86B3-13BD45A95F0A}" destId="{F80D0D7C-5797-4187-ACD2-FE6213124F2A}" srcOrd="0" destOrd="0" presId="urn:microsoft.com/office/officeart/2005/8/layout/vList6"/>
    <dgm:cxn modelId="{646C2C5D-0329-44FD-A855-482200E6BB62}" type="presParOf" srcId="{85AC7690-9EE4-4308-86B3-13BD45A95F0A}" destId="{26679FF8-531C-4868-AB1A-B97AD5D10C69}"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5BD27F-7E6D-4559-898B-926FC4CA71ED}">
      <dsp:nvSpPr>
        <dsp:cNvPr id="0" name=""/>
        <dsp:cNvSpPr/>
      </dsp:nvSpPr>
      <dsp:spPr>
        <a:xfrm>
          <a:off x="3240365" y="1674"/>
          <a:ext cx="5054961" cy="1131635"/>
        </a:xfrm>
        <a:prstGeom prst="rightArrow">
          <a:avLst>
            <a:gd name="adj1" fmla="val 75000"/>
            <a:gd name="adj2" fmla="val 5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just" defTabSz="889000">
            <a:lnSpc>
              <a:spcPct val="90000"/>
            </a:lnSpc>
            <a:spcBef>
              <a:spcPct val="0"/>
            </a:spcBef>
            <a:spcAft>
              <a:spcPct val="15000"/>
            </a:spcAft>
            <a:buChar char="••"/>
          </a:pPr>
          <a:r>
            <a:rPr lang="zh-TW" altLang="en-US" sz="2000" b="1" kern="1200" dirty="0" smtClean="0">
              <a:solidFill>
                <a:schemeClr val="tx1"/>
              </a:solidFill>
              <a:latin typeface="標楷體" pitchFamily="65" charset="-120"/>
              <a:ea typeface="標楷體" pitchFamily="65" charset="-120"/>
              <a:cs typeface="+mj-cs"/>
            </a:rPr>
            <a:t>就（到）職起</a:t>
          </a:r>
          <a:r>
            <a:rPr lang="en-US" altLang="zh-TW" sz="2000" b="1" kern="1200" dirty="0" smtClean="0">
              <a:solidFill>
                <a:schemeClr val="tx1"/>
              </a:solidFill>
              <a:latin typeface="標楷體" pitchFamily="65" charset="-120"/>
              <a:ea typeface="標楷體" pitchFamily="65" charset="-120"/>
              <a:cs typeface="+mj-cs"/>
            </a:rPr>
            <a:t>3</a:t>
          </a:r>
          <a:r>
            <a:rPr lang="zh-TW" altLang="en-US" sz="2000" b="1" kern="1200" dirty="0" smtClean="0">
              <a:solidFill>
                <a:schemeClr val="tx1"/>
              </a:solidFill>
              <a:latin typeface="標楷體" pitchFamily="65" charset="-120"/>
              <a:ea typeface="標楷體" pitchFamily="65" charset="-120"/>
              <a:cs typeface="+mj-cs"/>
            </a:rPr>
            <a:t>個月內</a:t>
          </a:r>
          <a:endParaRPr lang="zh-TW" altLang="en-US" sz="2000" kern="1200" dirty="0">
            <a:solidFill>
              <a:schemeClr val="tx1"/>
            </a:solidFill>
            <a:latin typeface="標楷體" pitchFamily="65" charset="-120"/>
            <a:ea typeface="標楷體" pitchFamily="65" charset="-120"/>
          </a:endParaRPr>
        </a:p>
        <a:p>
          <a:pPr marL="228600" lvl="1" indent="-228600" algn="just" defTabSz="889000">
            <a:lnSpc>
              <a:spcPct val="90000"/>
            </a:lnSpc>
            <a:spcBef>
              <a:spcPct val="0"/>
            </a:spcBef>
            <a:spcAft>
              <a:spcPct val="15000"/>
            </a:spcAft>
            <a:buChar char="••"/>
          </a:pPr>
          <a:r>
            <a:rPr lang="zh-TW" altLang="en-US" sz="2000" b="1" kern="1200" dirty="0" smtClean="0">
              <a:solidFill>
                <a:schemeClr val="accent5">
                  <a:lumMod val="75000"/>
                </a:schemeClr>
              </a:solidFill>
              <a:latin typeface="標楷體" pitchFamily="65" charset="-120"/>
              <a:ea typeface="標楷體" pitchFamily="65" charset="-120"/>
              <a:cs typeface="+mj-cs"/>
            </a:rPr>
            <a:t>（本法第</a:t>
          </a:r>
          <a:r>
            <a:rPr lang="en-US" altLang="zh-TW" sz="2000" b="1" kern="1200" dirty="0" smtClean="0">
              <a:solidFill>
                <a:schemeClr val="accent5">
                  <a:lumMod val="75000"/>
                </a:schemeClr>
              </a:solidFill>
              <a:latin typeface="標楷體" pitchFamily="65" charset="-120"/>
              <a:ea typeface="標楷體" pitchFamily="65" charset="-120"/>
              <a:cs typeface="+mj-cs"/>
            </a:rPr>
            <a:t>3</a:t>
          </a:r>
          <a:r>
            <a:rPr lang="zh-TW" altLang="en-US" sz="2000" b="1" kern="1200" dirty="0" smtClean="0">
              <a:solidFill>
                <a:schemeClr val="accent5">
                  <a:lumMod val="75000"/>
                </a:schemeClr>
              </a:solidFill>
              <a:latin typeface="標楷體" pitchFamily="65" charset="-120"/>
              <a:ea typeface="標楷體" pitchFamily="65" charset="-120"/>
              <a:cs typeface="+mj-cs"/>
            </a:rPr>
            <a:t>條第</a:t>
          </a:r>
          <a:r>
            <a:rPr lang="en-US" altLang="zh-TW" sz="2000" b="1" kern="1200" dirty="0" smtClean="0">
              <a:solidFill>
                <a:schemeClr val="accent5">
                  <a:lumMod val="75000"/>
                </a:schemeClr>
              </a:solidFill>
              <a:latin typeface="標楷體" pitchFamily="65" charset="-120"/>
              <a:ea typeface="標楷體" pitchFamily="65" charset="-120"/>
              <a:cs typeface="+mj-cs"/>
            </a:rPr>
            <a:t>1</a:t>
          </a:r>
          <a:r>
            <a:rPr lang="zh-TW" altLang="en-US" sz="2000" b="1" kern="1200" dirty="0" smtClean="0">
              <a:solidFill>
                <a:schemeClr val="accent5">
                  <a:lumMod val="75000"/>
                </a:schemeClr>
              </a:solidFill>
              <a:latin typeface="標楷體" pitchFamily="65" charset="-120"/>
              <a:ea typeface="標楷體" pitchFamily="65" charset="-120"/>
              <a:cs typeface="+mj-cs"/>
            </a:rPr>
            <a:t>項）</a:t>
          </a:r>
          <a:endParaRPr lang="zh-TW" altLang="en-US" sz="2000" kern="1200" dirty="0">
            <a:solidFill>
              <a:schemeClr val="accent5">
                <a:lumMod val="75000"/>
              </a:schemeClr>
            </a:solidFill>
            <a:latin typeface="標楷體" pitchFamily="65" charset="-120"/>
            <a:ea typeface="標楷體" pitchFamily="65" charset="-120"/>
          </a:endParaRPr>
        </a:p>
        <a:p>
          <a:pPr marL="228600" lvl="1" indent="-228600" algn="l" defTabSz="889000">
            <a:lnSpc>
              <a:spcPct val="90000"/>
            </a:lnSpc>
            <a:spcBef>
              <a:spcPct val="0"/>
            </a:spcBef>
            <a:spcAft>
              <a:spcPct val="15000"/>
            </a:spcAft>
            <a:buChar char="••"/>
          </a:pPr>
          <a:endParaRPr lang="zh-TW" altLang="en-US" sz="2000" kern="1200" dirty="0">
            <a:latin typeface="標楷體" pitchFamily="65" charset="-120"/>
            <a:ea typeface="標楷體" pitchFamily="65" charset="-120"/>
          </a:endParaRPr>
        </a:p>
      </dsp:txBody>
      <dsp:txXfrm>
        <a:off x="3240365" y="1674"/>
        <a:ext cx="5054961" cy="1131635"/>
      </dsp:txXfrm>
    </dsp:sp>
    <dsp:sp modelId="{F4E46243-FC14-4E10-A71C-382D10C818C0}">
      <dsp:nvSpPr>
        <dsp:cNvPr id="0" name=""/>
        <dsp:cNvSpPr/>
      </dsp:nvSpPr>
      <dsp:spPr>
        <a:xfrm>
          <a:off x="129609" y="2508"/>
          <a:ext cx="3110755" cy="112996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zh-TW" altLang="en-US" sz="2000" b="1" kern="1200" dirty="0" smtClean="0">
              <a:solidFill>
                <a:schemeClr val="bg1"/>
              </a:solidFill>
              <a:latin typeface="標楷體" pitchFamily="65" charset="-120"/>
              <a:ea typeface="標楷體" pitchFamily="65" charset="-120"/>
              <a:cs typeface="+mj-cs"/>
            </a:rPr>
            <a:t>就（到）職申報時間</a:t>
          </a:r>
          <a:endParaRPr lang="zh-TW" altLang="en-US" sz="2000" kern="1200" dirty="0">
            <a:solidFill>
              <a:schemeClr val="bg1"/>
            </a:solidFill>
            <a:latin typeface="標楷體" pitchFamily="65" charset="-120"/>
            <a:ea typeface="標楷體" pitchFamily="65" charset="-120"/>
          </a:endParaRPr>
        </a:p>
      </dsp:txBody>
      <dsp:txXfrm>
        <a:off x="129609" y="2508"/>
        <a:ext cx="3110755" cy="1129967"/>
      </dsp:txXfrm>
    </dsp:sp>
    <dsp:sp modelId="{E67E7889-4840-44CE-991B-8B53B649F584}">
      <dsp:nvSpPr>
        <dsp:cNvPr id="0" name=""/>
        <dsp:cNvSpPr/>
      </dsp:nvSpPr>
      <dsp:spPr>
        <a:xfrm>
          <a:off x="3240365" y="1280894"/>
          <a:ext cx="5054961" cy="1216157"/>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zh-TW" altLang="en-US" sz="2000" b="1" kern="1200" dirty="0" smtClean="0">
              <a:solidFill>
                <a:schemeClr val="tx1"/>
              </a:solidFill>
              <a:latin typeface="標楷體" pitchFamily="65" charset="-120"/>
              <a:ea typeface="標楷體" pitchFamily="65" charset="-120"/>
              <a:cs typeface="+mj-cs"/>
            </a:rPr>
            <a:t>代理及兼任滿</a:t>
          </a:r>
          <a:r>
            <a:rPr lang="en-US" altLang="zh-TW" sz="2000" b="1" kern="1200" dirty="0" smtClean="0">
              <a:solidFill>
                <a:schemeClr val="tx1"/>
              </a:solidFill>
              <a:latin typeface="標楷體" pitchFamily="65" charset="-120"/>
              <a:ea typeface="標楷體" pitchFamily="65" charset="-120"/>
              <a:cs typeface="+mj-cs"/>
            </a:rPr>
            <a:t>3</a:t>
          </a:r>
          <a:r>
            <a:rPr lang="zh-TW" altLang="en-US" sz="2000" b="1" kern="1200" dirty="0" smtClean="0">
              <a:solidFill>
                <a:schemeClr val="tx1"/>
              </a:solidFill>
              <a:latin typeface="標楷體" pitchFamily="65" charset="-120"/>
              <a:ea typeface="標楷體" pitchFamily="65" charset="-120"/>
              <a:cs typeface="+mj-cs"/>
            </a:rPr>
            <a:t>個月後，再給予</a:t>
          </a:r>
          <a:r>
            <a:rPr lang="en-US" altLang="zh-TW" sz="2000" b="1" kern="1200" dirty="0" smtClean="0">
              <a:solidFill>
                <a:schemeClr val="tx1"/>
              </a:solidFill>
              <a:latin typeface="標楷體" pitchFamily="65" charset="-120"/>
              <a:ea typeface="標楷體" pitchFamily="65" charset="-120"/>
              <a:cs typeface="+mj-cs"/>
            </a:rPr>
            <a:t>3</a:t>
          </a:r>
          <a:r>
            <a:rPr lang="zh-TW" altLang="en-US" sz="2000" b="1" kern="1200" dirty="0" smtClean="0">
              <a:solidFill>
                <a:schemeClr val="tx1"/>
              </a:solidFill>
              <a:latin typeface="標楷體" pitchFamily="65" charset="-120"/>
              <a:ea typeface="標楷體" pitchFamily="65" charset="-120"/>
              <a:cs typeface="+mj-cs"/>
            </a:rPr>
            <a:t>個月時間申報</a:t>
          </a:r>
          <a:endParaRPr lang="zh-TW" altLang="en-US" sz="2000" kern="1200" dirty="0">
            <a:solidFill>
              <a:schemeClr val="tx1"/>
            </a:solidFill>
            <a:latin typeface="標楷體" pitchFamily="65" charset="-120"/>
            <a:ea typeface="標楷體" pitchFamily="65" charset="-120"/>
          </a:endParaRPr>
        </a:p>
        <a:p>
          <a:pPr marL="228600" lvl="1" indent="-228600" algn="l" defTabSz="889000">
            <a:lnSpc>
              <a:spcPct val="90000"/>
            </a:lnSpc>
            <a:spcBef>
              <a:spcPct val="0"/>
            </a:spcBef>
            <a:spcAft>
              <a:spcPct val="15000"/>
            </a:spcAft>
            <a:buChar char="••"/>
          </a:pPr>
          <a:r>
            <a:rPr lang="zh-TW" altLang="en-US" sz="2000" b="1" kern="1200" dirty="0" smtClean="0">
              <a:solidFill>
                <a:schemeClr val="accent5">
                  <a:lumMod val="75000"/>
                </a:schemeClr>
              </a:solidFill>
              <a:latin typeface="標楷體" pitchFamily="65" charset="-120"/>
              <a:ea typeface="標楷體" pitchFamily="65" charset="-120"/>
              <a:cs typeface="+mj-cs"/>
            </a:rPr>
            <a:t>（施行細則第</a:t>
          </a:r>
          <a:r>
            <a:rPr lang="en-US" altLang="zh-TW" sz="2000" b="1" kern="1200" dirty="0" smtClean="0">
              <a:solidFill>
                <a:schemeClr val="accent5">
                  <a:lumMod val="75000"/>
                </a:schemeClr>
              </a:solidFill>
              <a:latin typeface="標楷體" pitchFamily="65" charset="-120"/>
              <a:ea typeface="標楷體" pitchFamily="65" charset="-120"/>
              <a:cs typeface="+mj-cs"/>
            </a:rPr>
            <a:t>9</a:t>
          </a:r>
          <a:r>
            <a:rPr lang="zh-TW" altLang="en-US" sz="2000" b="1" kern="1200" dirty="0" smtClean="0">
              <a:solidFill>
                <a:schemeClr val="accent5">
                  <a:lumMod val="75000"/>
                </a:schemeClr>
              </a:solidFill>
              <a:latin typeface="標楷體" pitchFamily="65" charset="-120"/>
              <a:ea typeface="標楷體" pitchFamily="65" charset="-120"/>
              <a:cs typeface="+mj-cs"/>
            </a:rPr>
            <a:t>條第</a:t>
          </a:r>
          <a:r>
            <a:rPr lang="en-US" altLang="zh-TW" sz="2000" b="1" kern="1200" dirty="0" smtClean="0">
              <a:solidFill>
                <a:schemeClr val="accent5">
                  <a:lumMod val="75000"/>
                </a:schemeClr>
              </a:solidFill>
              <a:latin typeface="標楷體" pitchFamily="65" charset="-120"/>
              <a:ea typeface="標楷體" pitchFamily="65" charset="-120"/>
              <a:cs typeface="+mj-cs"/>
            </a:rPr>
            <a:t>3</a:t>
          </a:r>
          <a:r>
            <a:rPr lang="zh-TW" altLang="en-US" sz="2000" b="1" kern="1200" dirty="0" smtClean="0">
              <a:solidFill>
                <a:schemeClr val="accent5">
                  <a:lumMod val="75000"/>
                </a:schemeClr>
              </a:solidFill>
              <a:latin typeface="標楷體" pitchFamily="65" charset="-120"/>
              <a:ea typeface="標楷體" pitchFamily="65" charset="-120"/>
              <a:cs typeface="+mj-cs"/>
            </a:rPr>
            <a:t>項）</a:t>
          </a:r>
          <a:endParaRPr lang="zh-TW" altLang="en-US" sz="2000" kern="1200" dirty="0">
            <a:solidFill>
              <a:schemeClr val="accent5">
                <a:lumMod val="75000"/>
              </a:schemeClr>
            </a:solidFill>
            <a:latin typeface="標楷體" pitchFamily="65" charset="-120"/>
            <a:ea typeface="標楷體" pitchFamily="65" charset="-120"/>
          </a:endParaRPr>
        </a:p>
      </dsp:txBody>
      <dsp:txXfrm>
        <a:off x="3240365" y="1280894"/>
        <a:ext cx="5054961" cy="1216157"/>
      </dsp:txXfrm>
    </dsp:sp>
    <dsp:sp modelId="{65D2877C-BB9E-41A2-A49B-CB4EDC4EFE08}">
      <dsp:nvSpPr>
        <dsp:cNvPr id="0" name=""/>
        <dsp:cNvSpPr/>
      </dsp:nvSpPr>
      <dsp:spPr>
        <a:xfrm>
          <a:off x="129609" y="1323989"/>
          <a:ext cx="3110755" cy="112996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zh-TW" altLang="en-US" sz="2000" b="1" kern="1200" dirty="0" smtClean="0">
              <a:solidFill>
                <a:schemeClr val="bg1"/>
              </a:solidFill>
              <a:latin typeface="標楷體" pitchFamily="65" charset="-120"/>
              <a:ea typeface="標楷體" pitchFamily="65" charset="-120"/>
              <a:cs typeface="+mj-cs"/>
            </a:rPr>
            <a:t>代理及兼任申報時間</a:t>
          </a:r>
          <a:endParaRPr lang="zh-TW" altLang="en-US" sz="2000" kern="1200" dirty="0">
            <a:solidFill>
              <a:schemeClr val="bg1"/>
            </a:solidFill>
            <a:latin typeface="標楷體" pitchFamily="65" charset="-120"/>
            <a:ea typeface="標楷體" pitchFamily="65" charset="-120"/>
          </a:endParaRPr>
        </a:p>
      </dsp:txBody>
      <dsp:txXfrm>
        <a:off x="129609" y="1323989"/>
        <a:ext cx="3110755" cy="1129967"/>
      </dsp:txXfrm>
    </dsp:sp>
    <dsp:sp modelId="{5CC84B02-BF24-4F27-90EB-B4B86B2093C9}">
      <dsp:nvSpPr>
        <dsp:cNvPr id="0" name=""/>
        <dsp:cNvSpPr/>
      </dsp:nvSpPr>
      <dsp:spPr>
        <a:xfrm>
          <a:off x="3240365" y="2766054"/>
          <a:ext cx="5054961" cy="887131"/>
        </a:xfrm>
        <a:prstGeom prst="rightArrow">
          <a:avLst>
            <a:gd name="adj1" fmla="val 75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zh-TW" altLang="en-US" sz="2000" b="1" kern="1200" dirty="0" smtClean="0">
              <a:solidFill>
                <a:schemeClr val="tx1"/>
              </a:solidFill>
              <a:latin typeface="標楷體" pitchFamily="65" charset="-120"/>
              <a:ea typeface="標楷體" pitchFamily="65" charset="-120"/>
              <a:cs typeface="+mj-cs"/>
            </a:rPr>
            <a:t>每年</a:t>
          </a:r>
          <a:r>
            <a:rPr lang="en-US" altLang="zh-TW" sz="2000" b="1" kern="1200" dirty="0" smtClean="0">
              <a:solidFill>
                <a:schemeClr val="tx1"/>
              </a:solidFill>
              <a:latin typeface="標楷體" pitchFamily="65" charset="-120"/>
              <a:ea typeface="標楷體" pitchFamily="65" charset="-120"/>
              <a:cs typeface="+mj-cs"/>
            </a:rPr>
            <a:t>11</a:t>
          </a:r>
          <a:r>
            <a:rPr lang="zh-TW" altLang="en-US" sz="2000" b="1" kern="1200" dirty="0" smtClean="0">
              <a:solidFill>
                <a:schemeClr val="tx1"/>
              </a:solidFill>
              <a:latin typeface="標楷體" pitchFamily="65" charset="-120"/>
              <a:ea typeface="標楷體" pitchFamily="65" charset="-120"/>
              <a:cs typeface="+mj-cs"/>
            </a:rPr>
            <a:t>月</a:t>
          </a:r>
          <a:r>
            <a:rPr lang="en-US" altLang="zh-TW" sz="2000" b="1" kern="1200" dirty="0" smtClean="0">
              <a:solidFill>
                <a:schemeClr val="tx1"/>
              </a:solidFill>
              <a:latin typeface="標楷體" pitchFamily="65" charset="-120"/>
              <a:ea typeface="標楷體" pitchFamily="65" charset="-120"/>
              <a:cs typeface="+mj-cs"/>
            </a:rPr>
            <a:t>1</a:t>
          </a:r>
          <a:r>
            <a:rPr lang="zh-TW" altLang="en-US" sz="2000" b="1" kern="1200" dirty="0" smtClean="0">
              <a:solidFill>
                <a:schemeClr val="tx1"/>
              </a:solidFill>
              <a:latin typeface="標楷體" pitchFamily="65" charset="-120"/>
              <a:ea typeface="標楷體" pitchFamily="65" charset="-120"/>
              <a:cs typeface="+mj-cs"/>
            </a:rPr>
            <a:t>日至</a:t>
          </a:r>
          <a:r>
            <a:rPr lang="en-US" altLang="zh-TW" sz="2000" b="1" kern="1200" dirty="0" smtClean="0">
              <a:solidFill>
                <a:schemeClr val="tx1"/>
              </a:solidFill>
              <a:latin typeface="標楷體" pitchFamily="65" charset="-120"/>
              <a:ea typeface="標楷體" pitchFamily="65" charset="-120"/>
              <a:cs typeface="+mj-cs"/>
            </a:rPr>
            <a:t>12</a:t>
          </a:r>
          <a:r>
            <a:rPr lang="zh-TW" altLang="en-US" sz="2000" b="1" kern="1200" dirty="0" smtClean="0">
              <a:solidFill>
                <a:schemeClr val="tx1"/>
              </a:solidFill>
              <a:latin typeface="標楷體" pitchFamily="65" charset="-120"/>
              <a:ea typeface="標楷體" pitchFamily="65" charset="-120"/>
              <a:cs typeface="+mj-cs"/>
            </a:rPr>
            <a:t>月</a:t>
          </a:r>
          <a:r>
            <a:rPr lang="en-US" altLang="zh-TW" sz="2000" b="1" kern="1200" dirty="0" smtClean="0">
              <a:solidFill>
                <a:schemeClr val="tx1"/>
              </a:solidFill>
              <a:latin typeface="標楷體" pitchFamily="65" charset="-120"/>
              <a:ea typeface="標楷體" pitchFamily="65" charset="-120"/>
              <a:cs typeface="+mj-cs"/>
            </a:rPr>
            <a:t>31</a:t>
          </a:r>
          <a:r>
            <a:rPr lang="zh-TW" altLang="en-US" sz="2000" b="1" kern="1200" dirty="0" smtClean="0">
              <a:solidFill>
                <a:schemeClr val="tx1"/>
              </a:solidFill>
              <a:latin typeface="標楷體" pitchFamily="65" charset="-120"/>
              <a:ea typeface="標楷體" pitchFamily="65" charset="-120"/>
              <a:cs typeface="+mj-cs"/>
            </a:rPr>
            <a:t>日</a:t>
          </a:r>
          <a:endParaRPr lang="zh-TW" altLang="en-US" sz="2000" kern="1200" dirty="0">
            <a:solidFill>
              <a:schemeClr val="tx1"/>
            </a:solidFill>
            <a:latin typeface="標楷體" pitchFamily="65" charset="-120"/>
            <a:ea typeface="標楷體" pitchFamily="65" charset="-120"/>
          </a:endParaRPr>
        </a:p>
        <a:p>
          <a:pPr marL="228600" lvl="1" indent="-228600" algn="l" defTabSz="889000">
            <a:lnSpc>
              <a:spcPct val="90000"/>
            </a:lnSpc>
            <a:spcBef>
              <a:spcPct val="0"/>
            </a:spcBef>
            <a:spcAft>
              <a:spcPct val="15000"/>
            </a:spcAft>
            <a:buChar char="••"/>
          </a:pPr>
          <a:r>
            <a:rPr lang="zh-TW" altLang="en-US" sz="2000" b="1" kern="1200" dirty="0" smtClean="0">
              <a:solidFill>
                <a:schemeClr val="accent5">
                  <a:lumMod val="75000"/>
                </a:schemeClr>
              </a:solidFill>
              <a:latin typeface="標楷體" pitchFamily="65" charset="-120"/>
              <a:ea typeface="標楷體" pitchFamily="65" charset="-120"/>
              <a:cs typeface="+mj-cs"/>
            </a:rPr>
            <a:t>（施行細則第</a:t>
          </a:r>
          <a:r>
            <a:rPr lang="en-US" altLang="zh-TW" sz="2000" b="1" kern="1200" dirty="0" smtClean="0">
              <a:solidFill>
                <a:schemeClr val="accent5">
                  <a:lumMod val="75000"/>
                </a:schemeClr>
              </a:solidFill>
              <a:latin typeface="標楷體" pitchFamily="65" charset="-120"/>
              <a:ea typeface="標楷體" pitchFamily="65" charset="-120"/>
              <a:cs typeface="+mj-cs"/>
            </a:rPr>
            <a:t>9</a:t>
          </a:r>
          <a:r>
            <a:rPr lang="zh-TW" altLang="en-US" sz="2000" b="1" kern="1200" dirty="0" smtClean="0">
              <a:solidFill>
                <a:schemeClr val="accent5">
                  <a:lumMod val="75000"/>
                </a:schemeClr>
              </a:solidFill>
              <a:latin typeface="標楷體" pitchFamily="65" charset="-120"/>
              <a:ea typeface="標楷體" pitchFamily="65" charset="-120"/>
              <a:cs typeface="+mj-cs"/>
            </a:rPr>
            <a:t>條第</a:t>
          </a:r>
          <a:r>
            <a:rPr lang="en-US" altLang="zh-TW" sz="2000" b="1" kern="1200" dirty="0" smtClean="0">
              <a:solidFill>
                <a:schemeClr val="accent5">
                  <a:lumMod val="75000"/>
                </a:schemeClr>
              </a:solidFill>
              <a:latin typeface="標楷體" pitchFamily="65" charset="-120"/>
              <a:ea typeface="標楷體" pitchFamily="65" charset="-120"/>
              <a:cs typeface="+mj-cs"/>
            </a:rPr>
            <a:t>4</a:t>
          </a:r>
          <a:r>
            <a:rPr lang="zh-TW" altLang="en-US" sz="2000" b="1" kern="1200" dirty="0" smtClean="0">
              <a:solidFill>
                <a:schemeClr val="accent5">
                  <a:lumMod val="75000"/>
                </a:schemeClr>
              </a:solidFill>
              <a:latin typeface="標楷體" pitchFamily="65" charset="-120"/>
              <a:ea typeface="標楷體" pitchFamily="65" charset="-120"/>
              <a:cs typeface="+mj-cs"/>
            </a:rPr>
            <a:t>項）</a:t>
          </a:r>
          <a:endParaRPr lang="zh-TW" altLang="en-US" sz="2000" kern="1200" dirty="0">
            <a:solidFill>
              <a:schemeClr val="accent5">
                <a:lumMod val="75000"/>
              </a:schemeClr>
            </a:solidFill>
            <a:latin typeface="標楷體" pitchFamily="65" charset="-120"/>
            <a:ea typeface="標楷體" pitchFamily="65" charset="-120"/>
          </a:endParaRPr>
        </a:p>
      </dsp:txBody>
      <dsp:txXfrm>
        <a:off x="3240365" y="2766054"/>
        <a:ext cx="5054961" cy="887131"/>
      </dsp:txXfrm>
    </dsp:sp>
    <dsp:sp modelId="{E644B2DB-917B-46D6-93BA-F10AFB36A442}">
      <dsp:nvSpPr>
        <dsp:cNvPr id="0" name=""/>
        <dsp:cNvSpPr/>
      </dsp:nvSpPr>
      <dsp:spPr>
        <a:xfrm>
          <a:off x="129609" y="2644637"/>
          <a:ext cx="3110755" cy="112996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zh-TW" altLang="en-US" sz="2000" b="1" kern="1200" dirty="0" smtClean="0">
              <a:solidFill>
                <a:schemeClr val="bg1"/>
              </a:solidFill>
              <a:latin typeface="標楷體" pitchFamily="65" charset="-120"/>
              <a:ea typeface="標楷體" pitchFamily="65" charset="-120"/>
              <a:cs typeface="+mj-cs"/>
            </a:rPr>
            <a:t>定期申報時間</a:t>
          </a:r>
          <a:endParaRPr lang="zh-TW" altLang="en-US" sz="2000" kern="1200" dirty="0">
            <a:solidFill>
              <a:schemeClr val="bg1"/>
            </a:solidFill>
            <a:latin typeface="標楷體" pitchFamily="65" charset="-120"/>
            <a:ea typeface="標楷體" pitchFamily="65" charset="-120"/>
          </a:endParaRPr>
        </a:p>
      </dsp:txBody>
      <dsp:txXfrm>
        <a:off x="129609" y="2644637"/>
        <a:ext cx="3110755" cy="1129967"/>
      </dsp:txXfrm>
    </dsp:sp>
    <dsp:sp modelId="{26679FF8-531C-4868-AB1A-B97AD5D10C69}">
      <dsp:nvSpPr>
        <dsp:cNvPr id="0" name=""/>
        <dsp:cNvSpPr/>
      </dsp:nvSpPr>
      <dsp:spPr>
        <a:xfrm>
          <a:off x="3240365" y="3922189"/>
          <a:ext cx="5054961" cy="1332719"/>
        </a:xfrm>
        <a:prstGeom prst="rightArrow">
          <a:avLst>
            <a:gd name="adj1" fmla="val 75000"/>
            <a:gd name="adj2" fmla="val 5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kumimoji="1" lang="zh-TW" altLang="en-US" sz="1800" b="1" i="0" u="none" strike="noStrike" kern="1200" cap="none" normalizeH="0" baseline="0" dirty="0" smtClean="0">
              <a:ln>
                <a:noFill/>
              </a:ln>
              <a:solidFill>
                <a:srgbClr val="000000"/>
              </a:solidFill>
              <a:effectLst/>
              <a:latin typeface="標楷體" pitchFamily="65" charset="-120"/>
              <a:ea typeface="標楷體" pitchFamily="65" charset="-120"/>
            </a:rPr>
            <a:t>喪失身分</a:t>
          </a:r>
          <a:r>
            <a:rPr lang="zh-TW" altLang="en-US" sz="1800" b="1" kern="1200" dirty="0" smtClean="0">
              <a:solidFill>
                <a:schemeClr val="tx1"/>
              </a:solidFill>
              <a:latin typeface="標楷體" pitchFamily="65" charset="-120"/>
              <a:ea typeface="標楷體" pitchFamily="65" charset="-120"/>
              <a:cs typeface="+mj-cs"/>
            </a:rPr>
            <a:t>之日起</a:t>
          </a:r>
          <a:r>
            <a:rPr lang="en-US" altLang="zh-TW" sz="1800" b="1" kern="1200" dirty="0" smtClean="0">
              <a:solidFill>
                <a:schemeClr val="tx1"/>
              </a:solidFill>
              <a:latin typeface="標楷體" pitchFamily="65" charset="-120"/>
              <a:ea typeface="標楷體" pitchFamily="65" charset="-120"/>
              <a:cs typeface="+mj-cs"/>
            </a:rPr>
            <a:t>2</a:t>
          </a:r>
          <a:r>
            <a:rPr lang="zh-TW" altLang="en-US" sz="1800" b="1" kern="1200" dirty="0" smtClean="0">
              <a:solidFill>
                <a:schemeClr val="tx1"/>
              </a:solidFill>
              <a:latin typeface="標楷體" pitchFamily="65" charset="-120"/>
              <a:ea typeface="標楷體" pitchFamily="65" charset="-120"/>
              <a:cs typeface="+mj-cs"/>
            </a:rPr>
            <a:t>個月內，應將卸（離）職或解除代理當日之財產情形，向原受理申報機關申報。</a:t>
          </a:r>
          <a:r>
            <a:rPr lang="zh-TW" altLang="en-US" sz="1800" b="1" kern="1200" dirty="0" smtClean="0">
              <a:solidFill>
                <a:schemeClr val="accent5">
                  <a:lumMod val="75000"/>
                </a:schemeClr>
              </a:solidFill>
              <a:latin typeface="標楷體" pitchFamily="65" charset="-120"/>
              <a:ea typeface="標楷體" pitchFamily="65" charset="-120"/>
              <a:cs typeface="+mj-cs"/>
            </a:rPr>
            <a:t>（本法第</a:t>
          </a:r>
          <a:r>
            <a:rPr lang="en-US" altLang="zh-TW" sz="1800" b="1" kern="1200" dirty="0" smtClean="0">
              <a:solidFill>
                <a:schemeClr val="accent5">
                  <a:lumMod val="75000"/>
                </a:schemeClr>
              </a:solidFill>
              <a:latin typeface="標楷體" pitchFamily="65" charset="-120"/>
              <a:ea typeface="標楷體" pitchFamily="65" charset="-120"/>
              <a:cs typeface="+mj-cs"/>
            </a:rPr>
            <a:t>3</a:t>
          </a:r>
          <a:r>
            <a:rPr lang="zh-TW" altLang="en-US" sz="1800" b="1" kern="1200" dirty="0" smtClean="0">
              <a:solidFill>
                <a:schemeClr val="accent5">
                  <a:lumMod val="75000"/>
                </a:schemeClr>
              </a:solidFill>
              <a:latin typeface="標楷體" pitchFamily="65" charset="-120"/>
              <a:ea typeface="標楷體" pitchFamily="65" charset="-120"/>
              <a:cs typeface="+mj-cs"/>
            </a:rPr>
            <a:t>條第</a:t>
          </a:r>
          <a:r>
            <a:rPr lang="en-US" altLang="zh-TW" sz="1800" b="1" kern="1200" dirty="0" smtClean="0">
              <a:solidFill>
                <a:schemeClr val="accent5">
                  <a:lumMod val="75000"/>
                </a:schemeClr>
              </a:solidFill>
              <a:latin typeface="標楷體" pitchFamily="65" charset="-120"/>
              <a:ea typeface="標楷體" pitchFamily="65" charset="-120"/>
              <a:cs typeface="+mj-cs"/>
            </a:rPr>
            <a:t>2</a:t>
          </a:r>
          <a:r>
            <a:rPr lang="zh-TW" altLang="en-US" sz="1800" b="1" kern="1200" dirty="0" smtClean="0">
              <a:solidFill>
                <a:schemeClr val="accent5">
                  <a:lumMod val="75000"/>
                </a:schemeClr>
              </a:solidFill>
              <a:latin typeface="標楷體" pitchFamily="65" charset="-120"/>
              <a:ea typeface="標楷體" pitchFamily="65" charset="-120"/>
              <a:cs typeface="+mj-cs"/>
            </a:rPr>
            <a:t>項）</a:t>
          </a:r>
          <a:endParaRPr lang="zh-TW" altLang="en-US" sz="1800" kern="1200" dirty="0">
            <a:solidFill>
              <a:schemeClr val="accent5">
                <a:lumMod val="75000"/>
              </a:schemeClr>
            </a:solidFill>
            <a:latin typeface="標楷體" pitchFamily="65" charset="-120"/>
            <a:ea typeface="標楷體" pitchFamily="65" charset="-120"/>
          </a:endParaRPr>
        </a:p>
      </dsp:txBody>
      <dsp:txXfrm>
        <a:off x="3240365" y="3922189"/>
        <a:ext cx="5054961" cy="1332719"/>
      </dsp:txXfrm>
    </dsp:sp>
    <dsp:sp modelId="{F80D0D7C-5797-4187-ACD2-FE6213124F2A}">
      <dsp:nvSpPr>
        <dsp:cNvPr id="0" name=""/>
        <dsp:cNvSpPr/>
      </dsp:nvSpPr>
      <dsp:spPr>
        <a:xfrm>
          <a:off x="129609" y="4023565"/>
          <a:ext cx="3110755" cy="112996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zh-TW" altLang="en-US" sz="2000" b="1" kern="1200" dirty="0" smtClean="0">
              <a:solidFill>
                <a:schemeClr val="bg1"/>
              </a:solidFill>
              <a:latin typeface="標楷體" pitchFamily="65" charset="-120"/>
              <a:ea typeface="標楷體" pitchFamily="65" charset="-120"/>
              <a:cs typeface="+mj-cs"/>
            </a:rPr>
            <a:t>卸（離）職申報及解除</a:t>
          </a:r>
          <a:endParaRPr lang="en-US" altLang="zh-TW" sz="2000" b="1" kern="1200" dirty="0" smtClean="0">
            <a:solidFill>
              <a:schemeClr val="bg1"/>
            </a:solidFill>
            <a:latin typeface="標楷體" pitchFamily="65" charset="-120"/>
            <a:ea typeface="標楷體" pitchFamily="65" charset="-120"/>
            <a:cs typeface="+mj-cs"/>
          </a:endParaRPr>
        </a:p>
        <a:p>
          <a:pPr lvl="0" algn="ctr" defTabSz="889000">
            <a:lnSpc>
              <a:spcPct val="90000"/>
            </a:lnSpc>
            <a:spcBef>
              <a:spcPct val="0"/>
            </a:spcBef>
            <a:spcAft>
              <a:spcPct val="35000"/>
            </a:spcAft>
          </a:pPr>
          <a:r>
            <a:rPr lang="zh-TW" altLang="en-US" sz="2000" b="1" kern="1200" dirty="0" smtClean="0">
              <a:solidFill>
                <a:schemeClr val="bg1"/>
              </a:solidFill>
              <a:latin typeface="標楷體" pitchFamily="65" charset="-120"/>
              <a:ea typeface="標楷體" pitchFamily="65" charset="-120"/>
              <a:cs typeface="+mj-cs"/>
            </a:rPr>
            <a:t>代理、解除兼任申報時間</a:t>
          </a:r>
          <a:endParaRPr lang="zh-TW" altLang="en-US" sz="2000" kern="1200" dirty="0">
            <a:solidFill>
              <a:schemeClr val="bg1"/>
            </a:solidFill>
            <a:latin typeface="標楷體" pitchFamily="65" charset="-120"/>
            <a:ea typeface="標楷體" pitchFamily="65" charset="-120"/>
          </a:endParaRPr>
        </a:p>
      </dsp:txBody>
      <dsp:txXfrm>
        <a:off x="129609" y="4023565"/>
        <a:ext cx="3110755" cy="112996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8266F376-61C6-4E6B-963C-1F04EFD238BA}" type="datetimeFigureOut">
              <a:rPr lang="zh-TW" altLang="en-US" smtClean="0"/>
              <a:pPr/>
              <a:t>2019/2/27</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EBA7B23A-683C-4A9E-8D5A-A3530C8CEF70}"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266F376-61C6-4E6B-963C-1F04EFD238BA}" type="datetimeFigureOut">
              <a:rPr lang="zh-TW" altLang="en-US" smtClean="0"/>
              <a:pPr/>
              <a:t>2019/2/27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BA7B23A-683C-4A9E-8D5A-A3530C8CEF70}"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266F376-61C6-4E6B-963C-1F04EFD238BA}" type="datetimeFigureOut">
              <a:rPr lang="zh-TW" altLang="en-US" smtClean="0"/>
              <a:pPr/>
              <a:t>2019/2/27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BA7B23A-683C-4A9E-8D5A-A3530C8CEF70}"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6778"/>
            <a:ext cx="9144000" cy="1069514"/>
          </a:xfrm>
          <a:prstGeom prst="rect">
            <a:avLst/>
          </a:prstGeom>
        </p:spPr>
        <p:txBody>
          <a:bodyPr/>
          <a:lstStyle>
            <a:lvl1pPr>
              <a:defRPr b="1" baseline="0">
                <a:solidFill>
                  <a:schemeClr val="tx1">
                    <a:lumMod val="75000"/>
                    <a:lumOff val="25000"/>
                  </a:schemeClr>
                </a:solidFill>
                <a:latin typeface="Arial" pitchFamily="34" charset="0"/>
                <a:cs typeface="Arial" pitchFamily="34" charset="0"/>
              </a:defRPr>
            </a:lvl1pPr>
          </a:lstStyle>
          <a:p>
            <a:r>
              <a:rPr lang="zh-TW" altLang="en-US" smtClean="0"/>
              <a:t>按一下以編輯母片標題樣式</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8266F376-61C6-4E6B-963C-1F04EFD238BA}" type="datetimeFigureOut">
              <a:rPr lang="zh-TW" altLang="en-US" smtClean="0"/>
              <a:pPr/>
              <a:t>2019/2/27</a:t>
            </a:fld>
            <a:endParaRPr lang="zh-TW" altLang="en-US"/>
          </a:p>
        </p:txBody>
      </p:sp>
      <p:sp>
        <p:nvSpPr>
          <p:cNvPr id="9" name="投影片編號版面配置區 8"/>
          <p:cNvSpPr>
            <a:spLocks noGrp="1"/>
          </p:cNvSpPr>
          <p:nvPr>
            <p:ph type="sldNum" sz="quarter" idx="15"/>
          </p:nvPr>
        </p:nvSpPr>
        <p:spPr/>
        <p:txBody>
          <a:bodyPr rtlCol="0"/>
          <a:lstStyle/>
          <a:p>
            <a:fld id="{EBA7B23A-683C-4A9E-8D5A-A3530C8CEF70}" type="slidenum">
              <a:rPr lang="zh-TW" altLang="en-US" smtClean="0"/>
              <a:pPr/>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8266F376-61C6-4E6B-963C-1F04EFD238BA}" type="datetimeFigureOut">
              <a:rPr lang="zh-TW" altLang="en-US" smtClean="0"/>
              <a:pPr/>
              <a:t>2019/2/27</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EBA7B23A-683C-4A9E-8D5A-A3530C8CEF70}"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8266F376-61C6-4E6B-963C-1F04EFD238BA}" type="datetimeFigureOut">
              <a:rPr lang="zh-TW" altLang="en-US" smtClean="0"/>
              <a:pPr/>
              <a:t>2019/2/27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BA7B23A-683C-4A9E-8D5A-A3530C8CEF70}" type="slidenum">
              <a:rPr lang="zh-TW" altLang="en-US" smtClean="0"/>
              <a:pPr/>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8266F376-61C6-4E6B-963C-1F04EFD238BA}" type="datetimeFigureOut">
              <a:rPr lang="zh-TW" altLang="en-US" smtClean="0"/>
              <a:pPr/>
              <a:t>2019/2/27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BA7B23A-683C-4A9E-8D5A-A3530C8CEF70}" type="slidenum">
              <a:rPr lang="zh-TW" altLang="en-US" smtClean="0"/>
              <a:pPr/>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8266F376-61C6-4E6B-963C-1F04EFD238BA}" type="datetimeFigureOut">
              <a:rPr lang="zh-TW" altLang="en-US" smtClean="0"/>
              <a:pPr/>
              <a:t>2019/2/27</a:t>
            </a:fld>
            <a:endParaRPr lang="zh-TW" altLang="en-US"/>
          </a:p>
        </p:txBody>
      </p:sp>
      <p:sp>
        <p:nvSpPr>
          <p:cNvPr id="7" name="投影片編號版面配置區 6"/>
          <p:cNvSpPr>
            <a:spLocks noGrp="1"/>
          </p:cNvSpPr>
          <p:nvPr>
            <p:ph type="sldNum" sz="quarter" idx="11"/>
          </p:nvPr>
        </p:nvSpPr>
        <p:spPr/>
        <p:txBody>
          <a:bodyPr rtlCol="0"/>
          <a:lstStyle/>
          <a:p>
            <a:fld id="{EBA7B23A-683C-4A9E-8D5A-A3530C8CEF70}" type="slidenum">
              <a:rPr lang="zh-TW" altLang="en-US" smtClean="0"/>
              <a:pPr/>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266F376-61C6-4E6B-963C-1F04EFD238BA}" type="datetimeFigureOut">
              <a:rPr lang="zh-TW" altLang="en-US" smtClean="0"/>
              <a:pPr/>
              <a:t>2019/2/27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BA7B23A-683C-4A9E-8D5A-A3530C8CEF70}"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8266F376-61C6-4E6B-963C-1F04EFD238BA}" type="datetimeFigureOut">
              <a:rPr lang="zh-TW" altLang="en-US" smtClean="0"/>
              <a:pPr/>
              <a:t>2019/2/27</a:t>
            </a:fld>
            <a:endParaRPr lang="zh-TW" altLang="en-US"/>
          </a:p>
        </p:txBody>
      </p:sp>
      <p:sp>
        <p:nvSpPr>
          <p:cNvPr id="22" name="投影片編號版面配置區 21"/>
          <p:cNvSpPr>
            <a:spLocks noGrp="1"/>
          </p:cNvSpPr>
          <p:nvPr>
            <p:ph type="sldNum" sz="quarter" idx="15"/>
          </p:nvPr>
        </p:nvSpPr>
        <p:spPr/>
        <p:txBody>
          <a:bodyPr rtlCol="0"/>
          <a:lstStyle/>
          <a:p>
            <a:fld id="{EBA7B23A-683C-4A9E-8D5A-A3530C8CEF70}" type="slidenum">
              <a:rPr lang="zh-TW" altLang="en-US" smtClean="0"/>
              <a:pPr/>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8266F376-61C6-4E6B-963C-1F04EFD238BA}" type="datetimeFigureOut">
              <a:rPr lang="zh-TW" altLang="en-US" smtClean="0"/>
              <a:pPr/>
              <a:t>2019/2/27</a:t>
            </a:fld>
            <a:endParaRPr lang="zh-TW" altLang="en-US"/>
          </a:p>
        </p:txBody>
      </p:sp>
      <p:sp>
        <p:nvSpPr>
          <p:cNvPr id="18" name="投影片編號版面配置區 17"/>
          <p:cNvSpPr>
            <a:spLocks noGrp="1"/>
          </p:cNvSpPr>
          <p:nvPr>
            <p:ph type="sldNum" sz="quarter" idx="11"/>
          </p:nvPr>
        </p:nvSpPr>
        <p:spPr/>
        <p:txBody>
          <a:bodyPr rtlCol="0"/>
          <a:lstStyle/>
          <a:p>
            <a:fld id="{EBA7B23A-683C-4A9E-8D5A-A3530C8CEF70}" type="slidenum">
              <a:rPr lang="zh-TW" altLang="en-US" smtClean="0"/>
              <a:pPr/>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266F376-61C6-4E6B-963C-1F04EFD238BA}" type="datetimeFigureOut">
              <a:rPr lang="zh-TW" altLang="en-US" smtClean="0"/>
              <a:pPr/>
              <a:t>2019/2/27</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BA7B23A-683C-4A9E-8D5A-A3530C8CEF7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0.pn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95736" y="2420888"/>
            <a:ext cx="6046440" cy="3389762"/>
          </a:xfrm>
        </p:spPr>
        <p:txBody>
          <a:bodyPr>
            <a:normAutofit/>
          </a:bodyPr>
          <a:lstStyle/>
          <a:p>
            <a:pPr marL="36000" algn="ctr">
              <a:lnSpc>
                <a:spcPts val="3000"/>
              </a:lnSpc>
            </a:pPr>
            <a:r>
              <a:rPr lang="zh-TW" altLang="en-US" sz="4800" dirty="0" smtClean="0">
                <a:latin typeface="標楷體" pitchFamily="65" charset="-120"/>
                <a:ea typeface="標楷體" pitchFamily="65" charset="-120"/>
              </a:rPr>
              <a:t>苗栗縣政府政風處</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en-US" altLang="zh-TW" sz="4900" dirty="0" smtClean="0">
                <a:latin typeface="標楷體" pitchFamily="65" charset="-120"/>
                <a:ea typeface="標楷體" pitchFamily="65" charset="-120"/>
              </a:rPr>
              <a:t>2</a:t>
            </a:r>
            <a:r>
              <a:rPr lang="zh-TW" altLang="en-US" sz="4900" dirty="0" smtClean="0">
                <a:latin typeface="標楷體" pitchFamily="65" charset="-120"/>
                <a:ea typeface="標楷體" pitchFamily="65" charset="-120"/>
              </a:rPr>
              <a:t>月份</a:t>
            </a:r>
            <a:r>
              <a:rPr lang="zh-TW" altLang="en-US" sz="4900" dirty="0" smtClean="0">
                <a:latin typeface="標楷體" pitchFamily="65" charset="-120"/>
                <a:ea typeface="標楷體" pitchFamily="65" charset="-120"/>
              </a:rPr>
              <a:t>廉政宣導</a:t>
            </a:r>
            <a:r>
              <a:rPr lang="en-US" altLang="zh-TW" sz="4900" dirty="0" smtClean="0">
                <a:latin typeface="標楷體" pitchFamily="65" charset="-120"/>
                <a:ea typeface="標楷體" pitchFamily="65" charset="-120"/>
              </a:rPr>
              <a:t/>
            </a:r>
            <a:br>
              <a:rPr lang="en-US" altLang="zh-TW" sz="4900" dirty="0" smtClean="0">
                <a:latin typeface="標楷體" pitchFamily="65" charset="-120"/>
                <a:ea typeface="標楷體" pitchFamily="65" charset="-120"/>
              </a:rPr>
            </a:b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endParaRPr lang="zh-TW" altLang="en-US" dirty="0">
              <a:latin typeface="標楷體" pitchFamily="65" charset="-120"/>
              <a:ea typeface="標楷體" pitchFamily="65" charset="-120"/>
            </a:endParaRPr>
          </a:p>
        </p:txBody>
      </p:sp>
      <p:pic>
        <p:nvPicPr>
          <p:cNvPr id="5" name="Picture 11"/>
          <p:cNvPicPr>
            <a:picLocks noChangeAspect="1" noChangeArrowheads="1"/>
          </p:cNvPicPr>
          <p:nvPr/>
        </p:nvPicPr>
        <p:blipFill>
          <a:blip r:embed="rId2" cstate="print"/>
          <a:srcRect/>
          <a:stretch>
            <a:fillRect/>
          </a:stretch>
        </p:blipFill>
        <p:spPr bwMode="auto">
          <a:xfrm>
            <a:off x="3923928" y="908720"/>
            <a:ext cx="1946138" cy="1943882"/>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6660232" y="4653136"/>
            <a:ext cx="2016224" cy="203740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539552" y="476672"/>
            <a:ext cx="7992888" cy="6048672"/>
          </a:xfrm>
        </p:spPr>
        <p:txBody>
          <a:bodyPr>
            <a:normAutofit/>
          </a:bodyPr>
          <a:lstStyle/>
          <a:p>
            <a:pPr>
              <a:lnSpc>
                <a:spcPts val="2800"/>
              </a:lnSpc>
              <a:spcBef>
                <a:spcPts val="1800"/>
              </a:spcBef>
              <a:buNone/>
            </a:pPr>
            <a:r>
              <a:rPr lang="en-US" altLang="zh-TW" sz="1800" dirty="0" smtClean="0"/>
              <a:t>7</a:t>
            </a:r>
            <a:r>
              <a:rPr lang="en-US" altLang="zh-TW" sz="1800" dirty="0" smtClean="0"/>
              <a:t>. </a:t>
            </a:r>
            <a:r>
              <a:rPr lang="zh-TW" altLang="en-US" sz="1800" dirty="0" smtClean="0"/>
              <a:t>涉及政府機關、公立學校以外之機關團體編制內人員之進用、任用、聘任：五十萬元。 </a:t>
            </a:r>
            <a:endParaRPr lang="zh-TW" altLang="en-US" sz="1800" dirty="0" smtClean="0"/>
          </a:p>
          <a:p>
            <a:pPr>
              <a:lnSpc>
                <a:spcPts val="2800"/>
              </a:lnSpc>
              <a:spcBef>
                <a:spcPts val="1800"/>
              </a:spcBef>
              <a:buNone/>
            </a:pPr>
            <a:r>
              <a:rPr lang="en-US" altLang="zh-TW" sz="1800" dirty="0" smtClean="0"/>
              <a:t>8. </a:t>
            </a:r>
            <a:r>
              <a:rPr lang="zh-TW" altLang="en-US" sz="1800" dirty="0" smtClean="0"/>
              <a:t>涉及政府機關、公立學校編制內人員之進用、任用、聘任：六十萬元。 </a:t>
            </a:r>
          </a:p>
          <a:p>
            <a:pPr>
              <a:lnSpc>
                <a:spcPts val="2800"/>
              </a:lnSpc>
              <a:spcBef>
                <a:spcPts val="1800"/>
              </a:spcBef>
              <a:buNone/>
            </a:pPr>
            <a:r>
              <a:rPr lang="en-US" altLang="zh-TW" sz="1800" dirty="0" smtClean="0"/>
              <a:t>9</a:t>
            </a:r>
            <a:r>
              <a:rPr lang="en-US" altLang="zh-TW" sz="1800" dirty="0" smtClean="0"/>
              <a:t>. </a:t>
            </a:r>
            <a:r>
              <a:rPr lang="zh-TW" altLang="en-US" sz="1800" dirty="0" smtClean="0"/>
              <a:t>涉及政府機關、公立學校以外之機關團體主管人員、董事、監察人之進用、任用、聘任：七十萬元。 </a:t>
            </a:r>
          </a:p>
          <a:p>
            <a:pPr>
              <a:lnSpc>
                <a:spcPts val="2800"/>
              </a:lnSpc>
              <a:spcBef>
                <a:spcPts val="1800"/>
              </a:spcBef>
              <a:buNone/>
            </a:pPr>
            <a:r>
              <a:rPr lang="en-US" altLang="zh-TW" sz="1800" dirty="0" smtClean="0"/>
              <a:t>10. </a:t>
            </a:r>
            <a:r>
              <a:rPr lang="zh-TW" altLang="en-US" sz="1800" dirty="0" smtClean="0"/>
              <a:t>涉及政府機關、公立學校主管人員之進用、任用、聘任：八十萬元。 </a:t>
            </a:r>
          </a:p>
          <a:p>
            <a:pPr>
              <a:lnSpc>
                <a:spcPts val="2800"/>
              </a:lnSpc>
              <a:spcBef>
                <a:spcPts val="1800"/>
              </a:spcBef>
              <a:buNone/>
            </a:pPr>
            <a:r>
              <a:rPr lang="en-US" altLang="zh-TW" sz="1800" dirty="0" smtClean="0"/>
              <a:t>11. </a:t>
            </a:r>
            <a:r>
              <a:rPr lang="zh-TW" altLang="en-US" sz="1800" dirty="0" smtClean="0"/>
              <a:t>涉及機關團體幕僚長、副幕僚長、執行長或相類似職務之進用、任用、聘任：九十萬元。 </a:t>
            </a:r>
          </a:p>
          <a:p>
            <a:pPr>
              <a:lnSpc>
                <a:spcPts val="2800"/>
              </a:lnSpc>
              <a:spcBef>
                <a:spcPts val="1800"/>
              </a:spcBef>
              <a:buNone/>
            </a:pPr>
            <a:r>
              <a:rPr lang="en-US" altLang="zh-TW" sz="1800" dirty="0" smtClean="0"/>
              <a:t>12. </a:t>
            </a:r>
            <a:r>
              <a:rPr lang="zh-TW" altLang="en-US" sz="1800" dirty="0" smtClean="0"/>
              <a:t>涉及機關團體首長、副首長、政務人員之進用、任用、聘任：一百萬元。 </a:t>
            </a:r>
            <a:endParaRPr lang="en-US" altLang="zh-TW" sz="1800" dirty="0" smtClean="0"/>
          </a:p>
          <a:p>
            <a:pPr>
              <a:lnSpc>
                <a:spcPts val="2800"/>
              </a:lnSpc>
              <a:spcBef>
                <a:spcPts val="1800"/>
              </a:spcBef>
            </a:pPr>
            <a:r>
              <a:rPr lang="zh-TW" altLang="en-US" sz="1800" dirty="0" smtClean="0">
                <a:solidFill>
                  <a:srgbClr val="0070C0"/>
                </a:solidFill>
              </a:rPr>
              <a:t>違反本法規定應裁處罰鍰者，經審酌其違反義務行為應受責難程度、所生影響及所得利益，並考量受處罰者之資力，認依前六點所定罰鍰金額仍屬過重或過輕，得在法定罰鍰額度內酌定罰鍰金額。</a:t>
            </a:r>
            <a:r>
              <a:rPr lang="zh-TW" altLang="en-US" sz="1800" dirty="0" smtClean="0"/>
              <a:t> </a:t>
            </a:r>
          </a:p>
          <a:p>
            <a:pPr>
              <a:lnSpc>
                <a:spcPts val="2800"/>
              </a:lnSpc>
              <a:spcBef>
                <a:spcPts val="1800"/>
              </a:spcBef>
            </a:pPr>
            <a:endParaRPr lang="zh-TW" alt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7164288" y="332656"/>
            <a:ext cx="1584176" cy="1869483"/>
          </a:xfrm>
          <a:prstGeom prst="rect">
            <a:avLst/>
          </a:prstGeom>
          <a:noFill/>
          <a:ln w="9525">
            <a:noFill/>
            <a:miter lim="800000"/>
            <a:headEnd/>
            <a:tailEnd/>
          </a:ln>
        </p:spPr>
      </p:pic>
      <p:sp>
        <p:nvSpPr>
          <p:cNvPr id="2" name="標題 1"/>
          <p:cNvSpPr>
            <a:spLocks noGrp="1"/>
          </p:cNvSpPr>
          <p:nvPr>
            <p:ph type="title"/>
          </p:nvPr>
        </p:nvSpPr>
        <p:spPr>
          <a:xfrm>
            <a:off x="683568" y="476672"/>
            <a:ext cx="7467600" cy="576064"/>
          </a:xfrm>
        </p:spPr>
        <p:txBody>
          <a:bodyPr>
            <a:normAutofit/>
          </a:bodyPr>
          <a:lstStyle/>
          <a:p>
            <a:pPr algn="ctr"/>
            <a:r>
              <a:rPr lang="zh-TW" altLang="en-US" b="1" dirty="0" smtClean="0">
                <a:solidFill>
                  <a:srgbClr val="0070C0"/>
                </a:solidFill>
                <a:latin typeface="標楷體" pitchFamily="65" charset="-120"/>
                <a:ea typeface="標楷體" pitchFamily="65" charset="-120"/>
              </a:rPr>
              <a:t>利衝法新修</a:t>
            </a:r>
            <a:r>
              <a:rPr lang="zh-TW" altLang="en-US" b="1" dirty="0" smtClean="0">
                <a:solidFill>
                  <a:srgbClr val="0070C0"/>
                </a:solidFill>
                <a:latin typeface="標楷體" pitchFamily="65" charset="-120"/>
                <a:ea typeface="標楷體" pitchFamily="65" charset="-120"/>
              </a:rPr>
              <a:t>法重點</a:t>
            </a:r>
            <a:r>
              <a:rPr lang="en-US" altLang="zh-TW" b="1" dirty="0" smtClean="0">
                <a:solidFill>
                  <a:srgbClr val="0070C0"/>
                </a:solidFill>
                <a:latin typeface="標楷體" pitchFamily="65" charset="-120"/>
                <a:ea typeface="標楷體" pitchFamily="65" charset="-120"/>
              </a:rPr>
              <a:t>—</a:t>
            </a:r>
            <a:r>
              <a:rPr lang="zh-TW" altLang="en-US" b="1" dirty="0" smtClean="0">
                <a:solidFill>
                  <a:srgbClr val="0070C0"/>
                </a:solidFill>
                <a:latin typeface="標楷體" pitchFamily="65" charset="-120"/>
                <a:ea typeface="標楷體" pitchFamily="65" charset="-120"/>
              </a:rPr>
              <a:t>增訂違反義務者的裁罰</a:t>
            </a:r>
            <a:endParaRPr lang="zh-TW" altLang="en-US" b="1" dirty="0">
              <a:solidFill>
                <a:srgbClr val="0070C0"/>
              </a:solidFill>
            </a:endParaRPr>
          </a:p>
        </p:txBody>
      </p:sp>
      <p:sp>
        <p:nvSpPr>
          <p:cNvPr id="3" name="內容版面配置區 2"/>
          <p:cNvSpPr>
            <a:spLocks noGrp="1"/>
          </p:cNvSpPr>
          <p:nvPr>
            <p:ph sz="quarter" idx="1"/>
          </p:nvPr>
        </p:nvSpPr>
        <p:spPr>
          <a:xfrm>
            <a:off x="457200" y="1600200"/>
            <a:ext cx="7859216" cy="4997152"/>
          </a:xfrm>
        </p:spPr>
        <p:txBody>
          <a:bodyPr/>
          <a:lstStyle/>
          <a:p>
            <a:pPr>
              <a:buFont typeface="Wingdings" pitchFamily="2" charset="2"/>
              <a:buChar char="u"/>
            </a:pPr>
            <a:r>
              <a:rPr lang="zh-TW" altLang="en-US" b="1" dirty="0" smtClean="0">
                <a:latin typeface="標楷體" pitchFamily="65" charset="-120"/>
                <a:ea typeface="標楷體" pitchFamily="65" charset="-120"/>
              </a:rPr>
              <a:t>違反義務者之裁罰：</a:t>
            </a:r>
            <a:endParaRPr lang="en-US" altLang="zh-TW" b="1" dirty="0" smtClean="0">
              <a:latin typeface="標楷體" pitchFamily="65" charset="-120"/>
              <a:ea typeface="標楷體" pitchFamily="65" charset="-120"/>
            </a:endParaRPr>
          </a:p>
          <a:p>
            <a:pPr>
              <a:buNone/>
            </a:pPr>
            <a:endParaRPr lang="en-US" altLang="zh-TW" dirty="0" smtClean="0"/>
          </a:p>
          <a:p>
            <a:endParaRPr lang="zh-TW" altLang="en-US" dirty="0"/>
          </a:p>
        </p:txBody>
      </p:sp>
      <p:graphicFrame>
        <p:nvGraphicFramePr>
          <p:cNvPr id="4" name="表格 3"/>
          <p:cNvGraphicFramePr>
            <a:graphicFrameLocks noGrp="1"/>
          </p:cNvGraphicFramePr>
          <p:nvPr/>
        </p:nvGraphicFramePr>
        <p:xfrm>
          <a:off x="899592" y="2276874"/>
          <a:ext cx="7344816" cy="3928470"/>
        </p:xfrm>
        <a:graphic>
          <a:graphicData uri="http://schemas.openxmlformats.org/drawingml/2006/table">
            <a:tbl>
              <a:tblPr firstRow="1" bandRow="1">
                <a:tableStyleId>{C4B1156A-380E-4F78-BDF5-A606A8083BF9}</a:tableStyleId>
              </a:tblPr>
              <a:tblGrid>
                <a:gridCol w="2108908"/>
                <a:gridCol w="5235908"/>
              </a:tblGrid>
              <a:tr h="561210">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自行迴避 </a:t>
                      </a:r>
                    </a:p>
                  </a:txBody>
                  <a:tcPr/>
                </a:tc>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處</a:t>
                      </a:r>
                      <a:r>
                        <a:rPr kumimoji="0" lang="en-US" altLang="zh-TW" sz="1800" b="0" kern="1200" baseline="0" dirty="0" smtClean="0">
                          <a:solidFill>
                            <a:schemeClr val="dk1"/>
                          </a:solidFill>
                          <a:latin typeface="標楷體" pitchFamily="65" charset="-120"/>
                          <a:ea typeface="標楷體" pitchFamily="65" charset="-120"/>
                          <a:cs typeface="+mn-cs"/>
                        </a:rPr>
                        <a:t>10</a:t>
                      </a:r>
                      <a:r>
                        <a:rPr kumimoji="0" lang="zh-TW" altLang="en-US" sz="1800" b="0" kern="1200" baseline="0" dirty="0" smtClean="0">
                          <a:solidFill>
                            <a:schemeClr val="dk1"/>
                          </a:solidFill>
                          <a:latin typeface="標楷體" pitchFamily="65" charset="-120"/>
                          <a:ea typeface="標楷體" pitchFamily="65" charset="-120"/>
                          <a:cs typeface="+mn-cs"/>
                        </a:rPr>
                        <a:t>萬元以上</a:t>
                      </a:r>
                      <a:r>
                        <a:rPr kumimoji="0" lang="en-US" altLang="zh-TW" sz="1800" b="0" kern="1200" baseline="0" dirty="0" smtClean="0">
                          <a:solidFill>
                            <a:schemeClr val="dk1"/>
                          </a:solidFill>
                          <a:latin typeface="標楷體" pitchFamily="65" charset="-120"/>
                          <a:ea typeface="標楷體" pitchFamily="65" charset="-120"/>
                          <a:cs typeface="+mn-cs"/>
                        </a:rPr>
                        <a:t>200</a:t>
                      </a:r>
                      <a:r>
                        <a:rPr kumimoji="0" lang="zh-TW" altLang="en-US" sz="1800" b="0" kern="1200" baseline="0" dirty="0" smtClean="0">
                          <a:solidFill>
                            <a:schemeClr val="dk1"/>
                          </a:solidFill>
                          <a:latin typeface="標楷體" pitchFamily="65" charset="-120"/>
                          <a:ea typeface="標楷體" pitchFamily="65" charset="-120"/>
                          <a:cs typeface="+mn-cs"/>
                        </a:rPr>
                        <a:t>萬元以下罰鍰 </a:t>
                      </a:r>
                      <a:endParaRPr lang="zh-TW" altLang="en-US" b="0" dirty="0">
                        <a:latin typeface="標楷體" pitchFamily="65" charset="-120"/>
                        <a:ea typeface="標楷體" pitchFamily="65" charset="-120"/>
                      </a:endParaRPr>
                    </a:p>
                  </a:txBody>
                  <a:tcPr/>
                </a:tc>
              </a:tr>
              <a:tr h="561210">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職權迴避 </a:t>
                      </a:r>
                    </a:p>
                  </a:txBody>
                  <a:tcPr/>
                </a:tc>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處</a:t>
                      </a:r>
                      <a:r>
                        <a:rPr kumimoji="0" lang="en-US" altLang="zh-TW" sz="1800" b="0" kern="1200" baseline="0" dirty="0" smtClean="0">
                          <a:solidFill>
                            <a:schemeClr val="dk1"/>
                          </a:solidFill>
                          <a:latin typeface="標楷體" pitchFamily="65" charset="-120"/>
                          <a:ea typeface="標楷體" pitchFamily="65" charset="-120"/>
                          <a:cs typeface="+mn-cs"/>
                        </a:rPr>
                        <a:t>15</a:t>
                      </a:r>
                      <a:r>
                        <a:rPr kumimoji="0" lang="zh-TW" altLang="en-US" sz="1800" b="0" kern="1200" baseline="0" dirty="0" smtClean="0">
                          <a:solidFill>
                            <a:schemeClr val="dk1"/>
                          </a:solidFill>
                          <a:latin typeface="標楷體" pitchFamily="65" charset="-120"/>
                          <a:ea typeface="標楷體" pitchFamily="65" charset="-120"/>
                          <a:cs typeface="+mn-cs"/>
                        </a:rPr>
                        <a:t>萬元以上</a:t>
                      </a:r>
                      <a:r>
                        <a:rPr kumimoji="0" lang="en-US" altLang="zh-TW" sz="1800" b="0" kern="1200" baseline="0" dirty="0" smtClean="0">
                          <a:solidFill>
                            <a:schemeClr val="dk1"/>
                          </a:solidFill>
                          <a:latin typeface="標楷體" pitchFamily="65" charset="-120"/>
                          <a:ea typeface="標楷體" pitchFamily="65" charset="-120"/>
                          <a:cs typeface="+mn-cs"/>
                        </a:rPr>
                        <a:t>300</a:t>
                      </a:r>
                      <a:r>
                        <a:rPr kumimoji="0" lang="zh-TW" altLang="en-US" sz="1800" b="0" kern="1200" baseline="0" dirty="0" smtClean="0">
                          <a:solidFill>
                            <a:schemeClr val="dk1"/>
                          </a:solidFill>
                          <a:latin typeface="標楷體" pitchFamily="65" charset="-120"/>
                          <a:ea typeface="標楷體" pitchFamily="65" charset="-120"/>
                          <a:cs typeface="+mn-cs"/>
                        </a:rPr>
                        <a:t>萬元以下罰鍰，並得按次處罰 </a:t>
                      </a:r>
                      <a:endParaRPr lang="zh-TW" altLang="en-US" b="0" dirty="0">
                        <a:latin typeface="標楷體" pitchFamily="65" charset="-120"/>
                        <a:ea typeface="標楷體" pitchFamily="65" charset="-120"/>
                      </a:endParaRPr>
                    </a:p>
                  </a:txBody>
                  <a:tcPr/>
                </a:tc>
              </a:tr>
              <a:tr h="561210">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假借職權圖利 </a:t>
                      </a:r>
                      <a:endParaRPr lang="zh-TW" altLang="en-US" b="0" dirty="0">
                        <a:latin typeface="標楷體" pitchFamily="65" charset="-120"/>
                        <a:ea typeface="標楷體" pitchFamily="65" charset="-120"/>
                      </a:endParaRPr>
                    </a:p>
                  </a:txBody>
                  <a:tcPr/>
                </a:tc>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處</a:t>
                      </a:r>
                      <a:r>
                        <a:rPr kumimoji="0" lang="en-US" altLang="zh-TW" sz="1800" b="0" kern="1200" baseline="0" dirty="0" smtClean="0">
                          <a:solidFill>
                            <a:schemeClr val="dk1"/>
                          </a:solidFill>
                          <a:latin typeface="標楷體" pitchFamily="65" charset="-120"/>
                          <a:ea typeface="標楷體" pitchFamily="65" charset="-120"/>
                          <a:cs typeface="+mn-cs"/>
                        </a:rPr>
                        <a:t>30</a:t>
                      </a:r>
                      <a:r>
                        <a:rPr kumimoji="0" lang="zh-TW" altLang="en-US" sz="1800" b="0" kern="1200" baseline="0" dirty="0" smtClean="0">
                          <a:solidFill>
                            <a:schemeClr val="dk1"/>
                          </a:solidFill>
                          <a:latin typeface="標楷體" pitchFamily="65" charset="-120"/>
                          <a:ea typeface="標楷體" pitchFamily="65" charset="-120"/>
                          <a:cs typeface="+mn-cs"/>
                        </a:rPr>
                        <a:t>萬元以上</a:t>
                      </a:r>
                      <a:r>
                        <a:rPr kumimoji="0" lang="en-US" altLang="zh-TW" sz="1800" b="0" kern="1200" baseline="0" dirty="0" smtClean="0">
                          <a:solidFill>
                            <a:schemeClr val="dk1"/>
                          </a:solidFill>
                          <a:latin typeface="標楷體" pitchFamily="65" charset="-120"/>
                          <a:ea typeface="標楷體" pitchFamily="65" charset="-120"/>
                          <a:cs typeface="+mn-cs"/>
                        </a:rPr>
                        <a:t>600</a:t>
                      </a:r>
                      <a:r>
                        <a:rPr kumimoji="0" lang="zh-TW" altLang="en-US" sz="1800" b="0" kern="1200" baseline="0" dirty="0" smtClean="0">
                          <a:solidFill>
                            <a:schemeClr val="dk1"/>
                          </a:solidFill>
                          <a:latin typeface="標楷體" pitchFamily="65" charset="-120"/>
                          <a:ea typeface="標楷體" pitchFamily="65" charset="-120"/>
                          <a:cs typeface="+mn-cs"/>
                        </a:rPr>
                        <a:t>萬元以下罰鍰 </a:t>
                      </a:r>
                      <a:endParaRPr lang="zh-TW" altLang="en-US" b="0" dirty="0">
                        <a:latin typeface="標楷體" pitchFamily="65" charset="-120"/>
                        <a:ea typeface="標楷體" pitchFamily="65" charset="-120"/>
                      </a:endParaRPr>
                    </a:p>
                  </a:txBody>
                  <a:tcPr/>
                </a:tc>
              </a:tr>
              <a:tr h="561210">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請託關說 </a:t>
                      </a:r>
                      <a:endParaRPr lang="zh-TW" altLang="en-US" b="0" dirty="0">
                        <a:latin typeface="標楷體" pitchFamily="65" charset="-120"/>
                        <a:ea typeface="標楷體" pitchFamily="65" charset="-120"/>
                      </a:endParaRPr>
                    </a:p>
                  </a:txBody>
                  <a:tcPr/>
                </a:tc>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處</a:t>
                      </a:r>
                      <a:r>
                        <a:rPr kumimoji="0" lang="en-US" altLang="zh-TW" sz="1800" b="0" kern="1200" baseline="0" dirty="0" smtClean="0">
                          <a:solidFill>
                            <a:schemeClr val="dk1"/>
                          </a:solidFill>
                          <a:latin typeface="標楷體" pitchFamily="65" charset="-120"/>
                          <a:ea typeface="標楷體" pitchFamily="65" charset="-120"/>
                          <a:cs typeface="+mn-cs"/>
                        </a:rPr>
                        <a:t>30</a:t>
                      </a:r>
                      <a:r>
                        <a:rPr kumimoji="0" lang="zh-TW" altLang="en-US" sz="1800" b="0" kern="1200" baseline="0" dirty="0" smtClean="0">
                          <a:solidFill>
                            <a:schemeClr val="dk1"/>
                          </a:solidFill>
                          <a:latin typeface="標楷體" pitchFamily="65" charset="-120"/>
                          <a:ea typeface="標楷體" pitchFamily="65" charset="-120"/>
                          <a:cs typeface="+mn-cs"/>
                        </a:rPr>
                        <a:t>萬元以上</a:t>
                      </a:r>
                      <a:r>
                        <a:rPr kumimoji="0" lang="en-US" altLang="zh-TW" sz="1800" b="0" kern="1200" baseline="0" dirty="0" smtClean="0">
                          <a:solidFill>
                            <a:schemeClr val="dk1"/>
                          </a:solidFill>
                          <a:latin typeface="標楷體" pitchFamily="65" charset="-120"/>
                          <a:ea typeface="標楷體" pitchFamily="65" charset="-120"/>
                          <a:cs typeface="+mn-cs"/>
                        </a:rPr>
                        <a:t>600</a:t>
                      </a:r>
                      <a:r>
                        <a:rPr kumimoji="0" lang="zh-TW" altLang="en-US" sz="1800" b="0" kern="1200" baseline="0" dirty="0" smtClean="0">
                          <a:solidFill>
                            <a:schemeClr val="dk1"/>
                          </a:solidFill>
                          <a:latin typeface="標楷體" pitchFamily="65" charset="-120"/>
                          <a:ea typeface="標楷體" pitchFamily="65" charset="-120"/>
                          <a:cs typeface="+mn-cs"/>
                        </a:rPr>
                        <a:t>萬元以下罰鍰 </a:t>
                      </a:r>
                      <a:endParaRPr lang="zh-TW" altLang="en-US" b="0" dirty="0">
                        <a:latin typeface="標楷體" pitchFamily="65" charset="-120"/>
                        <a:ea typeface="標楷體" pitchFamily="65" charset="-120"/>
                      </a:endParaRPr>
                    </a:p>
                  </a:txBody>
                  <a:tcPr/>
                </a:tc>
              </a:tr>
              <a:tr h="561210">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補助或交易行為 </a:t>
                      </a:r>
                      <a:endParaRPr lang="zh-TW" altLang="en-US" b="0" dirty="0">
                        <a:latin typeface="標楷體" pitchFamily="65" charset="-120"/>
                        <a:ea typeface="標楷體" pitchFamily="65" charset="-120"/>
                      </a:endParaRPr>
                    </a:p>
                  </a:txBody>
                  <a:tcPr/>
                </a:tc>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依其補助或交易金額級距處罰 </a:t>
                      </a:r>
                      <a:endParaRPr lang="zh-TW" altLang="en-US" b="0" dirty="0">
                        <a:latin typeface="標楷體" pitchFamily="65" charset="-120"/>
                        <a:ea typeface="標楷體" pitchFamily="65" charset="-120"/>
                      </a:endParaRPr>
                    </a:p>
                  </a:txBody>
                  <a:tcPr/>
                </a:tc>
              </a:tr>
              <a:tr h="561210">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揭露及公開義務 </a:t>
                      </a:r>
                      <a:endParaRPr lang="zh-TW" altLang="en-US" b="0" dirty="0">
                        <a:latin typeface="標楷體" pitchFamily="65" charset="-120"/>
                        <a:ea typeface="標楷體" pitchFamily="65" charset="-120"/>
                      </a:endParaRPr>
                    </a:p>
                  </a:txBody>
                  <a:tcPr/>
                </a:tc>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處</a:t>
                      </a:r>
                      <a:r>
                        <a:rPr kumimoji="0" lang="en-US" altLang="zh-TW" sz="1800" b="0" kern="1200" baseline="0" dirty="0" smtClean="0">
                          <a:solidFill>
                            <a:schemeClr val="dk1"/>
                          </a:solidFill>
                          <a:latin typeface="標楷體" pitchFamily="65" charset="-120"/>
                          <a:ea typeface="標楷體" pitchFamily="65" charset="-120"/>
                          <a:cs typeface="+mn-cs"/>
                        </a:rPr>
                        <a:t>5</a:t>
                      </a:r>
                      <a:r>
                        <a:rPr kumimoji="0" lang="zh-TW" altLang="en-US" sz="1800" b="0" kern="1200" baseline="0" dirty="0" smtClean="0">
                          <a:solidFill>
                            <a:schemeClr val="dk1"/>
                          </a:solidFill>
                          <a:latin typeface="標楷體" pitchFamily="65" charset="-120"/>
                          <a:ea typeface="標楷體" pitchFamily="65" charset="-120"/>
                          <a:cs typeface="+mn-cs"/>
                        </a:rPr>
                        <a:t>萬元以上</a:t>
                      </a:r>
                      <a:r>
                        <a:rPr kumimoji="0" lang="en-US" altLang="zh-TW" sz="1800" b="0" kern="1200" baseline="0" dirty="0" smtClean="0">
                          <a:solidFill>
                            <a:schemeClr val="dk1"/>
                          </a:solidFill>
                          <a:latin typeface="標楷體" pitchFamily="65" charset="-120"/>
                          <a:ea typeface="標楷體" pitchFamily="65" charset="-120"/>
                          <a:cs typeface="+mn-cs"/>
                        </a:rPr>
                        <a:t>50</a:t>
                      </a:r>
                      <a:r>
                        <a:rPr kumimoji="0" lang="zh-TW" altLang="en-US" sz="1800" b="0" kern="1200" baseline="0" dirty="0" smtClean="0">
                          <a:solidFill>
                            <a:schemeClr val="dk1"/>
                          </a:solidFill>
                          <a:latin typeface="標楷體" pitchFamily="65" charset="-120"/>
                          <a:ea typeface="標楷體" pitchFamily="65" charset="-120"/>
                          <a:cs typeface="+mn-cs"/>
                        </a:rPr>
                        <a:t>萬元以下罰鍰，並得按次處罰 </a:t>
                      </a:r>
                      <a:endParaRPr lang="zh-TW" altLang="en-US" b="0" dirty="0">
                        <a:latin typeface="標楷體" pitchFamily="65" charset="-120"/>
                        <a:ea typeface="標楷體" pitchFamily="65" charset="-120"/>
                      </a:endParaRPr>
                    </a:p>
                  </a:txBody>
                  <a:tcPr/>
                </a:tc>
              </a:tr>
              <a:tr h="561210">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受調查義務 </a:t>
                      </a:r>
                      <a:endParaRPr lang="zh-TW" altLang="en-US" b="0" dirty="0">
                        <a:latin typeface="標楷體" pitchFamily="65" charset="-120"/>
                        <a:ea typeface="標楷體" pitchFamily="65" charset="-120"/>
                      </a:endParaRPr>
                    </a:p>
                  </a:txBody>
                  <a:tcPr/>
                </a:tc>
                <a:tc>
                  <a:txBody>
                    <a:bodyPr/>
                    <a:lstStyle/>
                    <a:p>
                      <a:pPr algn="l"/>
                      <a:r>
                        <a:rPr kumimoji="0" lang="zh-TW" altLang="en-US" sz="1800" b="0" kern="1200" baseline="0" dirty="0" smtClean="0">
                          <a:solidFill>
                            <a:schemeClr val="dk1"/>
                          </a:solidFill>
                          <a:latin typeface="標楷體" pitchFamily="65" charset="-120"/>
                          <a:ea typeface="標楷體" pitchFamily="65" charset="-120"/>
                          <a:cs typeface="+mn-cs"/>
                        </a:rPr>
                        <a:t>處</a:t>
                      </a:r>
                      <a:r>
                        <a:rPr kumimoji="0" lang="en-US" altLang="zh-TW" sz="1800" b="0" kern="1200" baseline="0" dirty="0" smtClean="0">
                          <a:solidFill>
                            <a:schemeClr val="dk1"/>
                          </a:solidFill>
                          <a:latin typeface="標楷體" pitchFamily="65" charset="-120"/>
                          <a:ea typeface="標楷體" pitchFamily="65" charset="-120"/>
                          <a:cs typeface="+mn-cs"/>
                        </a:rPr>
                        <a:t>2</a:t>
                      </a:r>
                      <a:r>
                        <a:rPr kumimoji="0" lang="zh-TW" altLang="en-US" sz="1800" b="0" kern="1200" baseline="0" dirty="0" smtClean="0">
                          <a:solidFill>
                            <a:schemeClr val="dk1"/>
                          </a:solidFill>
                          <a:latin typeface="標楷體" pitchFamily="65" charset="-120"/>
                          <a:ea typeface="標楷體" pitchFamily="65" charset="-120"/>
                          <a:cs typeface="+mn-cs"/>
                        </a:rPr>
                        <a:t>萬元以上</a:t>
                      </a:r>
                      <a:r>
                        <a:rPr kumimoji="0" lang="en-US" altLang="zh-TW" sz="1800" b="0" kern="1200" baseline="0" dirty="0" smtClean="0">
                          <a:solidFill>
                            <a:schemeClr val="dk1"/>
                          </a:solidFill>
                          <a:latin typeface="標楷體" pitchFamily="65" charset="-120"/>
                          <a:ea typeface="標楷體" pitchFamily="65" charset="-120"/>
                          <a:cs typeface="+mn-cs"/>
                        </a:rPr>
                        <a:t>20</a:t>
                      </a:r>
                      <a:r>
                        <a:rPr kumimoji="0" lang="zh-TW" altLang="en-US" sz="1800" b="0" kern="1200" baseline="0" dirty="0" smtClean="0">
                          <a:solidFill>
                            <a:schemeClr val="dk1"/>
                          </a:solidFill>
                          <a:latin typeface="標楷體" pitchFamily="65" charset="-120"/>
                          <a:ea typeface="標楷體" pitchFamily="65" charset="-120"/>
                          <a:cs typeface="+mn-cs"/>
                        </a:rPr>
                        <a:t>萬元以下罰鍰，並得按次處罰 </a:t>
                      </a:r>
                      <a:endParaRPr lang="zh-TW" altLang="en-US" b="0" dirty="0">
                        <a:latin typeface="標楷體" pitchFamily="65" charset="-120"/>
                        <a:ea typeface="標楷體" pitchFamily="65" charset="-12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內容版面配置區 2"/>
          <p:cNvSpPr>
            <a:spLocks noGrp="1"/>
          </p:cNvSpPr>
          <p:nvPr>
            <p:ph idx="1"/>
          </p:nvPr>
        </p:nvSpPr>
        <p:spPr>
          <a:xfrm>
            <a:off x="1259632" y="4653136"/>
            <a:ext cx="7056784" cy="936104"/>
          </a:xfrm>
        </p:spPr>
        <p:txBody>
          <a:bodyPr/>
          <a:lstStyle/>
          <a:p>
            <a:pPr eaLnBrk="1" hangingPunct="1"/>
            <a:r>
              <a:rPr lang="zh-TW" altLang="en-US" dirty="0" smtClean="0"/>
              <a:t>法務部廉政署檢舉服務專線：</a:t>
            </a:r>
            <a:r>
              <a:rPr lang="en-US" altLang="zh-TW" dirty="0" smtClean="0"/>
              <a:t>0800-286-586</a:t>
            </a:r>
          </a:p>
          <a:p>
            <a:pPr eaLnBrk="1" hangingPunct="1"/>
            <a:r>
              <a:rPr lang="zh-TW" altLang="en-US" dirty="0" smtClean="0"/>
              <a:t>苗栗縣政府政風處廉政專線：</a:t>
            </a:r>
            <a:r>
              <a:rPr lang="en-US" altLang="zh-TW" dirty="0" smtClean="0"/>
              <a:t>037-356639</a:t>
            </a:r>
          </a:p>
          <a:p>
            <a:pPr eaLnBrk="1" hangingPunct="1"/>
            <a:endParaRPr lang="zh-TW" altLang="en-US" dirty="0" smtClean="0"/>
          </a:p>
        </p:txBody>
      </p:sp>
      <p:sp>
        <p:nvSpPr>
          <p:cNvPr id="19459" name="矩形 3"/>
          <p:cNvSpPr>
            <a:spLocks noChangeArrowheads="1"/>
          </p:cNvSpPr>
          <p:nvPr/>
        </p:nvSpPr>
        <p:spPr bwMode="auto">
          <a:xfrm>
            <a:off x="1475656" y="5661248"/>
            <a:ext cx="6135687" cy="723900"/>
          </a:xfrm>
          <a:prstGeom prst="rect">
            <a:avLst/>
          </a:prstGeom>
          <a:noFill/>
          <a:ln w="9525">
            <a:noFill/>
            <a:miter lim="800000"/>
            <a:headEnd/>
            <a:tailEnd/>
          </a:ln>
        </p:spPr>
        <p:txBody>
          <a:bodyPr wrap="none">
            <a:spAutoFit/>
          </a:bodyPr>
          <a:lstStyle/>
          <a:p>
            <a:pPr fontAlgn="auto">
              <a:spcBef>
                <a:spcPts val="0"/>
              </a:spcBef>
              <a:spcAft>
                <a:spcPts val="0"/>
              </a:spcAft>
              <a:defRPr/>
            </a:pPr>
            <a:r>
              <a:rPr kumimoji="0" lang="zh-TW" altLang="en-US" sz="4100" b="1" dirty="0">
                <a:solidFill>
                  <a:srgbClr val="0070C0"/>
                </a:solidFill>
                <a:effectLst>
                  <a:outerShdw blurRad="31750" dist="25400" dir="5400000" algn="tl" rotWithShape="0">
                    <a:srgbClr val="000000">
                      <a:alpha val="25000"/>
                    </a:srgbClr>
                  </a:outerShdw>
                </a:effectLst>
                <a:latin typeface="+mj-lt"/>
                <a:ea typeface="+mj-ea"/>
                <a:cs typeface="+mj-cs"/>
              </a:rPr>
              <a:t>苗栗縣政府政風處 關心您</a:t>
            </a:r>
          </a:p>
        </p:txBody>
      </p:sp>
      <p:sp>
        <p:nvSpPr>
          <p:cNvPr id="25603" name="AutoShape 2" descr="「苗栗縣徽」的圖片搜尋結果"/>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kumimoji="0" lang="zh-TW" altLang="en-US">
              <a:latin typeface="Calibri" pitchFamily="34" charset="0"/>
              <a:ea typeface="微軟正黑體" pitchFamily="34" charset="-120"/>
            </a:endParaRPr>
          </a:p>
        </p:txBody>
      </p:sp>
      <p:sp>
        <p:nvSpPr>
          <p:cNvPr id="25604" name="AutoShape 4" descr="「苗栗縣徽」的圖片搜尋結果"/>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kumimoji="0" lang="zh-TW" altLang="en-US">
              <a:latin typeface="Calibri" pitchFamily="34" charset="0"/>
              <a:ea typeface="微軟正黑體" pitchFamily="34" charset="-120"/>
            </a:endParaRPr>
          </a:p>
        </p:txBody>
      </p:sp>
      <p:sp>
        <p:nvSpPr>
          <p:cNvPr id="25605" name="AutoShape 6" descr="「苗栗縣徽」的圖片搜尋結果"/>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kumimoji="0" lang="zh-TW" altLang="en-US">
              <a:latin typeface="Calibri" pitchFamily="34" charset="0"/>
              <a:ea typeface="微軟正黑體" pitchFamily="34" charset="-120"/>
            </a:endParaRPr>
          </a:p>
        </p:txBody>
      </p:sp>
      <p:sp>
        <p:nvSpPr>
          <p:cNvPr id="25606" name="AutoShape 8" descr="「苗栗縣政府」的圖片搜尋結果"/>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kumimoji="0" lang="zh-TW" altLang="en-US">
              <a:latin typeface="Calibri" pitchFamily="34" charset="0"/>
              <a:ea typeface="微軟正黑體" pitchFamily="34" charset="-120"/>
            </a:endParaRPr>
          </a:p>
        </p:txBody>
      </p:sp>
      <p:sp>
        <p:nvSpPr>
          <p:cNvPr id="25607" name="AutoShape 10" descr="「苗栗縣政府」的圖片搜尋結果"/>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kumimoji="0" lang="zh-TW" altLang="en-US">
              <a:latin typeface="Calibri" pitchFamily="34" charset="0"/>
              <a:ea typeface="微軟正黑體" pitchFamily="34" charset="-120"/>
            </a:endParaRPr>
          </a:p>
        </p:txBody>
      </p:sp>
      <p:pic>
        <p:nvPicPr>
          <p:cNvPr id="25608" name="Picture 11"/>
          <p:cNvPicPr>
            <a:picLocks noChangeAspect="1" noChangeArrowheads="1"/>
          </p:cNvPicPr>
          <p:nvPr/>
        </p:nvPicPr>
        <p:blipFill>
          <a:blip r:embed="rId2" cstate="print"/>
          <a:srcRect/>
          <a:stretch>
            <a:fillRect/>
          </a:stretch>
        </p:blipFill>
        <p:spPr bwMode="auto">
          <a:xfrm>
            <a:off x="3635896" y="2492896"/>
            <a:ext cx="1873250" cy="1874838"/>
          </a:xfrm>
          <a:prstGeom prst="rect">
            <a:avLst/>
          </a:prstGeom>
          <a:noFill/>
          <a:ln w="9525">
            <a:noFill/>
            <a:miter lim="800000"/>
            <a:headEnd/>
            <a:tailEnd/>
          </a:ln>
        </p:spPr>
      </p:pic>
      <p:sp>
        <p:nvSpPr>
          <p:cNvPr id="10" name="文字方塊 9"/>
          <p:cNvSpPr txBox="1"/>
          <p:nvPr/>
        </p:nvSpPr>
        <p:spPr>
          <a:xfrm>
            <a:off x="683568" y="404664"/>
            <a:ext cx="7704856" cy="1505990"/>
          </a:xfrm>
          <a:prstGeom prst="rect">
            <a:avLst/>
          </a:prstGeom>
          <a:noFill/>
        </p:spPr>
        <p:txBody>
          <a:bodyPr wrap="square">
            <a:spAutoFit/>
          </a:bodyPr>
          <a:lstStyle/>
          <a:p>
            <a:pPr algn="just">
              <a:lnSpc>
                <a:spcPts val="3800"/>
              </a:lnSpc>
              <a:defRPr/>
            </a:pPr>
            <a:r>
              <a:rPr lang="zh-TW" altLang="en-US" sz="2400" b="1" dirty="0">
                <a:solidFill>
                  <a:srgbClr val="0070C0"/>
                </a:solidFill>
                <a:latin typeface="+mn-ea"/>
                <a:ea typeface="+mn-ea"/>
              </a:rPr>
              <a:t>公務員行使公權力應依法行政，維護公平合理及公共利益，提升人民福祉，並增益本縣清廉施政、廉能服務形象，促進國家廉能與進步。</a:t>
            </a:r>
          </a:p>
        </p:txBody>
      </p:sp>
      <p:pic>
        <p:nvPicPr>
          <p:cNvPr id="11" name="Picture 2"/>
          <p:cNvPicPr>
            <a:picLocks noChangeAspect="1" noChangeArrowheads="1"/>
          </p:cNvPicPr>
          <p:nvPr/>
        </p:nvPicPr>
        <p:blipFill>
          <a:blip r:embed="rId3" cstate="print"/>
          <a:srcRect l="8000" t="7567" r="8000" b="4156"/>
          <a:stretch>
            <a:fillRect/>
          </a:stretch>
        </p:blipFill>
        <p:spPr bwMode="auto">
          <a:xfrm>
            <a:off x="7596336" y="4653136"/>
            <a:ext cx="1185046" cy="17281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259632" y="0"/>
            <a:ext cx="7488832" cy="3546613"/>
          </a:xfrm>
          <a:prstGeom prst="rect">
            <a:avLst/>
          </a:prstGeom>
          <a:noFill/>
          <a:ln w="9525">
            <a:noFill/>
            <a:miter lim="800000"/>
            <a:headEnd/>
            <a:tailEnd/>
          </a:ln>
        </p:spPr>
      </p:pic>
      <p:sp>
        <p:nvSpPr>
          <p:cNvPr id="2" name="標題 1"/>
          <p:cNvSpPr>
            <a:spLocks noGrp="1"/>
          </p:cNvSpPr>
          <p:nvPr>
            <p:ph type="title"/>
          </p:nvPr>
        </p:nvSpPr>
        <p:spPr>
          <a:xfrm>
            <a:off x="539552" y="332656"/>
            <a:ext cx="7467600" cy="720080"/>
          </a:xfrm>
        </p:spPr>
        <p:txBody>
          <a:bodyPr anchor="ctr">
            <a:normAutofit/>
          </a:bodyPr>
          <a:lstStyle/>
          <a:p>
            <a:pPr algn="ctr"/>
            <a:r>
              <a:rPr lang="zh-TW" altLang="en-US" b="1" dirty="0" smtClean="0">
                <a:solidFill>
                  <a:srgbClr val="0070C0"/>
                </a:solidFill>
              </a:rPr>
              <a:t>侵占納骨櫃規費</a:t>
            </a:r>
            <a:r>
              <a:rPr lang="zh-TW" altLang="en-US" b="1" dirty="0" smtClean="0">
                <a:solidFill>
                  <a:srgbClr val="0070C0"/>
                </a:solidFill>
              </a:rPr>
              <a:t>案</a:t>
            </a:r>
            <a:endParaRPr lang="zh-TW" altLang="en-US" dirty="0">
              <a:solidFill>
                <a:srgbClr val="0070C0"/>
              </a:solidFill>
            </a:endParaRPr>
          </a:p>
        </p:txBody>
      </p:sp>
      <p:sp>
        <p:nvSpPr>
          <p:cNvPr id="3" name="內容版面配置區 2"/>
          <p:cNvSpPr>
            <a:spLocks noGrp="1"/>
          </p:cNvSpPr>
          <p:nvPr>
            <p:ph sz="quarter" idx="1"/>
          </p:nvPr>
        </p:nvSpPr>
        <p:spPr>
          <a:xfrm>
            <a:off x="539552" y="1268760"/>
            <a:ext cx="7992888" cy="5328592"/>
          </a:xfrm>
        </p:spPr>
        <p:txBody>
          <a:bodyPr>
            <a:normAutofit/>
          </a:bodyPr>
          <a:lstStyle/>
          <a:p>
            <a:pPr>
              <a:lnSpc>
                <a:spcPts val="2600"/>
              </a:lnSpc>
              <a:spcBef>
                <a:spcPts val="1200"/>
              </a:spcBef>
            </a:pPr>
            <a:r>
              <a:rPr lang="zh-TW" altLang="en-US" sz="1800" dirty="0" smtClean="0"/>
              <a:t>廉政署資料發布日期</a:t>
            </a:r>
            <a:r>
              <a:rPr lang="en-US" altLang="zh-TW" sz="1800" dirty="0" smtClean="0"/>
              <a:t>:</a:t>
            </a:r>
            <a:r>
              <a:rPr lang="en-US" altLang="zh-TW" sz="1800" dirty="0" smtClean="0"/>
              <a:t>107/12/5</a:t>
            </a:r>
            <a:endParaRPr lang="zh-TW" altLang="en-US" sz="1800" dirty="0" smtClean="0"/>
          </a:p>
          <a:p>
            <a:pPr algn="just">
              <a:lnSpc>
                <a:spcPts val="2600"/>
              </a:lnSpc>
              <a:spcBef>
                <a:spcPts val="1200"/>
              </a:spcBef>
            </a:pPr>
            <a:r>
              <a:rPr lang="zh-TW" altLang="en-US" sz="1800" dirty="0" smtClean="0"/>
              <a:t>黃陳○○係臺東市公所僱用之臨時人員，自民國</a:t>
            </a:r>
            <a:r>
              <a:rPr lang="en-US" altLang="zh-TW" sz="1800" dirty="0" smtClean="0"/>
              <a:t>103</a:t>
            </a:r>
            <a:r>
              <a:rPr lang="zh-TW" altLang="en-US" sz="1800" dirty="0" smtClean="0"/>
              <a:t>年</a:t>
            </a:r>
            <a:r>
              <a:rPr lang="en-US" altLang="zh-TW" sz="1800" dirty="0" smtClean="0"/>
              <a:t>3</a:t>
            </a:r>
            <a:r>
              <a:rPr lang="zh-TW" altLang="en-US" sz="1800" dirty="0" smtClean="0"/>
              <a:t>月</a:t>
            </a:r>
            <a:r>
              <a:rPr lang="en-US" altLang="zh-TW" sz="1800" dirty="0" smtClean="0"/>
              <a:t>1</a:t>
            </a:r>
            <a:r>
              <a:rPr lang="zh-TW" altLang="en-US" sz="1800" dirty="0" smtClean="0"/>
              <a:t>日起任職於臺東市殯葬管理所</a:t>
            </a:r>
            <a:r>
              <a:rPr lang="en-US" altLang="zh-TW" sz="1800" dirty="0" smtClean="0"/>
              <a:t>(</a:t>
            </a:r>
            <a:r>
              <a:rPr lang="zh-TW" altLang="en-US" sz="1800" dirty="0" smtClean="0"/>
              <a:t>下稱殯葬所</a:t>
            </a:r>
            <a:r>
              <a:rPr lang="en-US" altLang="zh-TW" sz="1800" dirty="0" smtClean="0"/>
              <a:t>)</a:t>
            </a:r>
            <a:r>
              <a:rPr lang="zh-TW" altLang="en-US" sz="1800" dirty="0" smtClean="0"/>
              <a:t>櫃檯人員，負責受理民眾使用殯葬設施之申請、審核、許可及收取使用規費，並填發設施使用收據予申請人或代辦葬儀社收執，以及製作收入憑證日報表等業務</a:t>
            </a:r>
            <a:r>
              <a:rPr lang="zh-TW" altLang="en-US" sz="1800" dirty="0" smtClean="0"/>
              <a:t>。</a:t>
            </a:r>
            <a:endParaRPr lang="en-US" altLang="zh-TW" sz="1800" dirty="0" smtClean="0"/>
          </a:p>
          <a:p>
            <a:pPr algn="just">
              <a:lnSpc>
                <a:spcPts val="2600"/>
              </a:lnSpc>
              <a:spcBef>
                <a:spcPts val="1200"/>
              </a:spcBef>
            </a:pPr>
            <a:r>
              <a:rPr lang="zh-TW" altLang="en-US" sz="1800" dirty="0" smtClean="0"/>
              <a:t>詎</a:t>
            </a:r>
            <a:r>
              <a:rPr lang="zh-TW" altLang="en-US" sz="1800" dirty="0" smtClean="0"/>
              <a:t>黃陳○○為負擔家庭開銷及個人花費，致入不敷出，竟利用其擔任櫃檯人員，每日收取使用規費之業務機會，意圖為自己不法之所有，基於業務侵占及行使業務登載不實文書之概括犯意，自</a:t>
            </a:r>
            <a:r>
              <a:rPr lang="en-US" altLang="zh-TW" sz="1800" dirty="0" smtClean="0"/>
              <a:t>105</a:t>
            </a:r>
            <a:r>
              <a:rPr lang="zh-TW" altLang="en-US" sz="1800" dirty="0" smtClean="0"/>
              <a:t>年</a:t>
            </a:r>
            <a:r>
              <a:rPr lang="en-US" altLang="zh-TW" sz="1800" dirty="0" smtClean="0"/>
              <a:t>11</a:t>
            </a:r>
            <a:r>
              <a:rPr lang="zh-TW" altLang="en-US" sz="1800" dirty="0" smtClean="0"/>
              <a:t>月</a:t>
            </a:r>
            <a:r>
              <a:rPr lang="en-US" altLang="zh-TW" sz="1800" dirty="0" smtClean="0"/>
              <a:t>17</a:t>
            </a:r>
            <a:r>
              <a:rPr lang="zh-TW" altLang="en-US" sz="1800" dirty="0" smtClean="0"/>
              <a:t>日起至</a:t>
            </a:r>
            <a:r>
              <a:rPr lang="en-US" altLang="zh-TW" sz="1800" dirty="0" smtClean="0"/>
              <a:t>106</a:t>
            </a:r>
            <a:r>
              <a:rPr lang="zh-TW" altLang="en-US" sz="1800" dirty="0" smtClean="0"/>
              <a:t>年</a:t>
            </a:r>
            <a:r>
              <a:rPr lang="en-US" altLang="zh-TW" sz="1800" dirty="0" smtClean="0"/>
              <a:t>5</a:t>
            </a:r>
            <a:r>
              <a:rPr lang="zh-TW" altLang="en-US" sz="1800" dirty="0" smtClean="0"/>
              <a:t>月</a:t>
            </a:r>
            <a:r>
              <a:rPr lang="en-US" altLang="zh-TW" sz="1800" dirty="0" smtClean="0"/>
              <a:t>15</a:t>
            </a:r>
            <a:r>
              <a:rPr lang="zh-TW" altLang="en-US" sz="1800" dirty="0" smtClean="0"/>
              <a:t>日止，接續多次挪用侵占其向申請人或代辦葬儀社收取之新臺幣</a:t>
            </a:r>
            <a:r>
              <a:rPr lang="en-US" altLang="zh-TW" sz="1800" dirty="0" smtClean="0"/>
              <a:t>(</a:t>
            </a:r>
            <a:r>
              <a:rPr lang="zh-TW" altLang="en-US" sz="1800" dirty="0" smtClean="0"/>
              <a:t>下同</a:t>
            </a:r>
            <a:r>
              <a:rPr lang="en-US" altLang="zh-TW" sz="1800" dirty="0" smtClean="0"/>
              <a:t>)</a:t>
            </a:r>
            <a:r>
              <a:rPr lang="zh-TW" altLang="en-US" sz="1800" dirty="0" smtClean="0"/>
              <a:t>數千元至數萬元不等之納骨櫃使用規費，嗣再以其後續收取之納骨櫃使用規費或個人薪資，湊足遲延繳庫之使用規費金額，並製作與實際收款日期不符之日報表、收據聯單，以此方式彌補帳面平衡，再持之向臺東市公所財政課出納人員申報而行使之，足以生損害臺東市公所對殯葬設施規費查核、管理之正確性</a:t>
            </a:r>
            <a:r>
              <a:rPr lang="zh-TW" altLang="en-US" sz="1800" dirty="0" smtClean="0"/>
              <a:t>。</a:t>
            </a:r>
            <a:endParaRPr lang="en-US" altLang="zh-TW" sz="1800" dirty="0" smtClean="0"/>
          </a:p>
          <a:p>
            <a:pPr>
              <a:lnSpc>
                <a:spcPts val="2600"/>
              </a:lnSpc>
              <a:spcBef>
                <a:spcPts val="1200"/>
              </a:spcBef>
            </a:pPr>
            <a:endParaRPr lang="zh-TW" alt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115616" y="0"/>
            <a:ext cx="7488832" cy="3546613"/>
          </a:xfrm>
          <a:prstGeom prst="rect">
            <a:avLst/>
          </a:prstGeom>
          <a:noFill/>
          <a:ln w="9525">
            <a:noFill/>
            <a:miter lim="800000"/>
            <a:headEnd/>
            <a:tailEnd/>
          </a:ln>
        </p:spPr>
      </p:pic>
      <p:sp>
        <p:nvSpPr>
          <p:cNvPr id="2" name="標題 1"/>
          <p:cNvSpPr>
            <a:spLocks noGrp="1"/>
          </p:cNvSpPr>
          <p:nvPr>
            <p:ph type="title"/>
          </p:nvPr>
        </p:nvSpPr>
        <p:spPr>
          <a:xfrm>
            <a:off x="457200" y="274638"/>
            <a:ext cx="7467600" cy="778098"/>
          </a:xfrm>
        </p:spPr>
        <p:txBody>
          <a:bodyPr/>
          <a:lstStyle/>
          <a:p>
            <a:pPr algn="ctr"/>
            <a:r>
              <a:rPr lang="zh-TW" altLang="en-US" b="1" dirty="0" smtClean="0">
                <a:solidFill>
                  <a:srgbClr val="0070C0"/>
                </a:solidFill>
              </a:rPr>
              <a:t>侵占納骨櫃規費案</a:t>
            </a:r>
            <a:endParaRPr lang="zh-TW" altLang="en-US" dirty="0"/>
          </a:p>
        </p:txBody>
      </p:sp>
      <p:sp>
        <p:nvSpPr>
          <p:cNvPr id="3" name="內容版面配置區 2"/>
          <p:cNvSpPr>
            <a:spLocks noGrp="1"/>
          </p:cNvSpPr>
          <p:nvPr>
            <p:ph sz="quarter" idx="1"/>
          </p:nvPr>
        </p:nvSpPr>
        <p:spPr>
          <a:xfrm>
            <a:off x="827584" y="1268760"/>
            <a:ext cx="7416824" cy="4873752"/>
          </a:xfrm>
        </p:spPr>
        <p:txBody>
          <a:bodyPr>
            <a:normAutofit/>
          </a:bodyPr>
          <a:lstStyle/>
          <a:p>
            <a:pPr algn="just">
              <a:lnSpc>
                <a:spcPts val="2600"/>
              </a:lnSpc>
              <a:spcBef>
                <a:spcPts val="1200"/>
              </a:spcBef>
            </a:pPr>
            <a:r>
              <a:rPr lang="zh-TW" altLang="en-US" sz="1800" dirty="0" smtClean="0"/>
              <a:t>後於</a:t>
            </a:r>
            <a:r>
              <a:rPr lang="en-US" altLang="zh-TW" sz="1800" dirty="0" smtClean="0"/>
              <a:t>106</a:t>
            </a:r>
            <a:r>
              <a:rPr lang="zh-TW" altLang="en-US" sz="1800" dirty="0" smtClean="0"/>
              <a:t>年</a:t>
            </a:r>
            <a:r>
              <a:rPr lang="en-US" altLang="zh-TW" sz="1800" dirty="0" smtClean="0"/>
              <a:t>5</a:t>
            </a:r>
            <a:r>
              <a:rPr lang="zh-TW" altLang="en-US" sz="1800" dirty="0" smtClean="0"/>
              <a:t>月</a:t>
            </a:r>
            <a:r>
              <a:rPr lang="en-US" altLang="zh-TW" sz="1800" dirty="0" smtClean="0"/>
              <a:t>17</a:t>
            </a:r>
            <a:r>
              <a:rPr lang="zh-TW" altLang="en-US" sz="1800" dirty="0" smtClean="0"/>
              <a:t>日臺東市公所財政課辦理領用收據盤點業務時，始發覺黃陳○○尚有使用規費累計</a:t>
            </a:r>
            <a:r>
              <a:rPr lang="en-US" altLang="zh-TW" sz="1800" dirty="0" smtClean="0"/>
              <a:t>34</a:t>
            </a:r>
            <a:r>
              <a:rPr lang="zh-TW" altLang="en-US" sz="1800" dirty="0" smtClean="0"/>
              <a:t>萬</a:t>
            </a:r>
            <a:r>
              <a:rPr lang="en-US" altLang="zh-TW" sz="1800" dirty="0" smtClean="0"/>
              <a:t>5000</a:t>
            </a:r>
            <a:r>
              <a:rPr lang="zh-TW" altLang="en-US" sz="1800" dirty="0" smtClean="0"/>
              <a:t>元未依規定繳庫，遂要求黃陳○○補繳回該筆款項，因黃陳○○已將上述分次侵占入己之規費，合計</a:t>
            </a:r>
            <a:r>
              <a:rPr lang="en-US" altLang="zh-TW" sz="1800" dirty="0" smtClean="0"/>
              <a:t>20</a:t>
            </a:r>
            <a:r>
              <a:rPr lang="zh-TW" altLang="en-US" sz="1800" dirty="0" smtClean="0"/>
              <a:t>萬元花費殆盡，遂向其胞妹緊急借款</a:t>
            </a:r>
            <a:r>
              <a:rPr lang="en-US" altLang="zh-TW" sz="1800" dirty="0" smtClean="0"/>
              <a:t>20</a:t>
            </a:r>
            <a:r>
              <a:rPr lang="zh-TW" altLang="en-US" sz="1800" dirty="0" smtClean="0"/>
              <a:t>萬元，再加上原本即存放於殯葬所保險櫃內</a:t>
            </a:r>
            <a:r>
              <a:rPr lang="en-US" altLang="zh-TW" sz="1800" dirty="0" smtClean="0"/>
              <a:t>14</a:t>
            </a:r>
            <a:r>
              <a:rPr lang="zh-TW" altLang="en-US" sz="1800" dirty="0" smtClean="0"/>
              <a:t>萬</a:t>
            </a:r>
            <a:r>
              <a:rPr lang="en-US" altLang="zh-TW" sz="1800" dirty="0" smtClean="0"/>
              <a:t>5000</a:t>
            </a:r>
            <a:r>
              <a:rPr lang="zh-TW" altLang="en-US" sz="1800" dirty="0" smtClean="0"/>
              <a:t>元未繳庫之使用規費，於</a:t>
            </a:r>
            <a:r>
              <a:rPr lang="en-US" altLang="zh-TW" sz="1800" dirty="0" smtClean="0"/>
              <a:t>105</a:t>
            </a:r>
            <a:r>
              <a:rPr lang="zh-TW" altLang="en-US" sz="1800" dirty="0" smtClean="0"/>
              <a:t>年</a:t>
            </a:r>
            <a:r>
              <a:rPr lang="en-US" altLang="zh-TW" sz="1800" dirty="0" smtClean="0"/>
              <a:t>5</a:t>
            </a:r>
            <a:r>
              <a:rPr lang="zh-TW" altLang="en-US" sz="1800" dirty="0" smtClean="0"/>
              <a:t>月</a:t>
            </a:r>
            <a:r>
              <a:rPr lang="en-US" altLang="zh-TW" sz="1800" dirty="0" smtClean="0"/>
              <a:t>22</a:t>
            </a:r>
            <a:r>
              <a:rPr lang="zh-TW" altLang="en-US" sz="1800" dirty="0" smtClean="0"/>
              <a:t>日全數解繳臺東市公所公庫。嗣黃陳○○於翌（</a:t>
            </a:r>
            <a:r>
              <a:rPr lang="en-US" altLang="zh-TW" sz="1800" dirty="0" smtClean="0"/>
              <a:t>23</a:t>
            </a:r>
            <a:r>
              <a:rPr lang="zh-TW" altLang="en-US" sz="1800" dirty="0" smtClean="0"/>
              <a:t>）日至臺灣臺東地方檢察署（下稱臺東地檢署）自首侵占犯行，始循線查獲上情</a:t>
            </a:r>
            <a:r>
              <a:rPr lang="zh-TW" altLang="en-US" sz="1800" dirty="0" smtClean="0"/>
              <a:t>。</a:t>
            </a:r>
            <a:endParaRPr lang="en-US" altLang="zh-TW" sz="1800" dirty="0" smtClean="0"/>
          </a:p>
          <a:p>
            <a:pPr algn="just">
              <a:lnSpc>
                <a:spcPts val="2600"/>
              </a:lnSpc>
              <a:spcBef>
                <a:spcPts val="1200"/>
              </a:spcBef>
            </a:pPr>
            <a:r>
              <a:rPr lang="zh-TW" altLang="en-US" sz="1800" dirty="0" smtClean="0"/>
              <a:t>全</a:t>
            </a:r>
            <a:r>
              <a:rPr lang="zh-TW" altLang="en-US" sz="1800" dirty="0" smtClean="0"/>
              <a:t>案經本署調查後，移送臺東地檢署偵查起訴，嗣經臺灣臺東地方法院以</a:t>
            </a:r>
            <a:r>
              <a:rPr lang="en-US" altLang="zh-TW" sz="1800" dirty="0" smtClean="0"/>
              <a:t>107</a:t>
            </a:r>
            <a:r>
              <a:rPr lang="zh-TW" altLang="en-US" sz="1800" dirty="0" smtClean="0"/>
              <a:t>年度原訴字第</a:t>
            </a:r>
            <a:r>
              <a:rPr lang="en-US" altLang="zh-TW" sz="1800" dirty="0" smtClean="0"/>
              <a:t>31</a:t>
            </a:r>
            <a:r>
              <a:rPr lang="zh-TW" altLang="en-US" sz="1800" dirty="0" smtClean="0"/>
              <a:t>號判決，黃陳○○犯業務侵占罪，處有期徒刑</a:t>
            </a:r>
            <a:r>
              <a:rPr lang="en-US" altLang="zh-TW" sz="1800" dirty="0" smtClean="0"/>
              <a:t>5</a:t>
            </a:r>
            <a:r>
              <a:rPr lang="zh-TW" altLang="en-US" sz="1800" dirty="0" smtClean="0"/>
              <a:t>個月。</a:t>
            </a:r>
          </a:p>
          <a:p>
            <a:pPr algn="just">
              <a:lnSpc>
                <a:spcPts val="2600"/>
              </a:lnSpc>
              <a:spcBef>
                <a:spcPts val="1200"/>
              </a:spcBef>
            </a:pPr>
            <a:endParaRPr lang="zh-TW" altLang="en-US" sz="1800" dirty="0"/>
          </a:p>
        </p:txBody>
      </p:sp>
      <p:pic>
        <p:nvPicPr>
          <p:cNvPr id="2050" name="Picture 2"/>
          <p:cNvPicPr>
            <a:picLocks noChangeAspect="1" noChangeArrowheads="1"/>
          </p:cNvPicPr>
          <p:nvPr/>
        </p:nvPicPr>
        <p:blipFill>
          <a:blip r:embed="rId3" cstate="print"/>
          <a:srcRect/>
          <a:stretch>
            <a:fillRect/>
          </a:stretch>
        </p:blipFill>
        <p:spPr bwMode="auto">
          <a:xfrm>
            <a:off x="5364089" y="4509119"/>
            <a:ext cx="2231380" cy="225481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1187624" y="5157192"/>
            <a:ext cx="1411287" cy="1527175"/>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107504" y="3717032"/>
            <a:ext cx="1175347" cy="2896493"/>
          </a:xfrm>
          <a:prstGeom prst="rect">
            <a:avLst/>
          </a:prstGeom>
          <a:noFill/>
          <a:ln w="9525">
            <a:noFill/>
            <a:miter lim="800000"/>
            <a:headEnd/>
            <a:tailEnd/>
          </a:ln>
        </p:spPr>
      </p:pic>
      <p:pic>
        <p:nvPicPr>
          <p:cNvPr id="4" name="Picture 2"/>
          <p:cNvPicPr>
            <a:picLocks noChangeAspect="1" noChangeArrowheads="1"/>
          </p:cNvPicPr>
          <p:nvPr/>
        </p:nvPicPr>
        <p:blipFill>
          <a:blip r:embed="rId4" cstate="print"/>
          <a:srcRect/>
          <a:stretch>
            <a:fillRect/>
          </a:stretch>
        </p:blipFill>
        <p:spPr bwMode="auto">
          <a:xfrm>
            <a:off x="1259632" y="0"/>
            <a:ext cx="7488832" cy="3546613"/>
          </a:xfrm>
          <a:prstGeom prst="rect">
            <a:avLst/>
          </a:prstGeom>
          <a:noFill/>
          <a:ln w="9525">
            <a:noFill/>
            <a:miter lim="800000"/>
            <a:headEnd/>
            <a:tailEnd/>
          </a:ln>
        </p:spPr>
      </p:pic>
      <p:sp>
        <p:nvSpPr>
          <p:cNvPr id="2" name="標題 1"/>
          <p:cNvSpPr>
            <a:spLocks noGrp="1"/>
          </p:cNvSpPr>
          <p:nvPr>
            <p:ph type="title"/>
          </p:nvPr>
        </p:nvSpPr>
        <p:spPr>
          <a:xfrm>
            <a:off x="683568" y="620688"/>
            <a:ext cx="7467600" cy="720080"/>
          </a:xfrm>
        </p:spPr>
        <p:txBody>
          <a:bodyPr anchor="ctr">
            <a:normAutofit fontScale="90000"/>
          </a:bodyPr>
          <a:lstStyle/>
          <a:p>
            <a:pPr algn="ctr"/>
            <a:r>
              <a:rPr lang="zh-TW" altLang="en-US" b="1" dirty="0" smtClean="0">
                <a:solidFill>
                  <a:srgbClr val="0070C0"/>
                </a:solidFill>
              </a:rPr>
              <a:t>不違背職務收受賄賂、利用職務上機會詐取財物、</a:t>
            </a:r>
            <a:r>
              <a:rPr lang="zh-TW" altLang="en-US" b="1" dirty="0" smtClean="0">
                <a:solidFill>
                  <a:srgbClr val="0070C0"/>
                </a:solidFill>
              </a:rPr>
              <a:t>偽造文書</a:t>
            </a:r>
            <a:r>
              <a:rPr lang="zh-TW" altLang="en-US" b="1" dirty="0" smtClean="0">
                <a:solidFill>
                  <a:srgbClr val="0070C0"/>
                </a:solidFill>
              </a:rPr>
              <a:t>案</a:t>
            </a:r>
            <a:endParaRPr lang="zh-TW" altLang="en-US" dirty="0">
              <a:solidFill>
                <a:srgbClr val="0070C0"/>
              </a:solidFill>
            </a:endParaRPr>
          </a:p>
        </p:txBody>
      </p:sp>
      <p:sp>
        <p:nvSpPr>
          <p:cNvPr id="3" name="內容版面配置區 2"/>
          <p:cNvSpPr>
            <a:spLocks noGrp="1"/>
          </p:cNvSpPr>
          <p:nvPr>
            <p:ph sz="quarter" idx="1"/>
          </p:nvPr>
        </p:nvSpPr>
        <p:spPr>
          <a:xfrm>
            <a:off x="899592" y="1700808"/>
            <a:ext cx="7416824" cy="4896544"/>
          </a:xfrm>
        </p:spPr>
        <p:txBody>
          <a:bodyPr>
            <a:normAutofit/>
          </a:bodyPr>
          <a:lstStyle/>
          <a:p>
            <a:pPr algn="just">
              <a:lnSpc>
                <a:spcPts val="2600"/>
              </a:lnSpc>
              <a:spcBef>
                <a:spcPts val="1200"/>
              </a:spcBef>
            </a:pPr>
            <a:r>
              <a:rPr lang="zh-TW" altLang="en-US" sz="2000" dirty="0" smtClean="0"/>
              <a:t>廉政署資料發布日期</a:t>
            </a:r>
            <a:r>
              <a:rPr lang="en-US" altLang="zh-TW" sz="2000" dirty="0" smtClean="0"/>
              <a:t>:</a:t>
            </a:r>
            <a:r>
              <a:rPr lang="zh-TW" altLang="en-US" sz="2000" dirty="0" smtClean="0"/>
              <a:t> </a:t>
            </a:r>
            <a:r>
              <a:rPr lang="en-US" altLang="zh-TW" sz="2000" dirty="0" smtClean="0"/>
              <a:t>107</a:t>
            </a:r>
            <a:r>
              <a:rPr lang="zh-TW" altLang="en-US" sz="2000" dirty="0" smtClean="0"/>
              <a:t>年</a:t>
            </a:r>
            <a:r>
              <a:rPr lang="en-US" altLang="zh-TW" sz="2000" dirty="0" smtClean="0"/>
              <a:t>11</a:t>
            </a:r>
            <a:r>
              <a:rPr lang="zh-TW" altLang="en-US" sz="2000" dirty="0" smtClean="0"/>
              <a:t>月</a:t>
            </a:r>
            <a:r>
              <a:rPr lang="en-US" altLang="zh-TW" sz="2000" dirty="0" smtClean="0"/>
              <a:t>23</a:t>
            </a:r>
            <a:r>
              <a:rPr lang="zh-TW" altLang="en-US" sz="2000" dirty="0" smtClean="0"/>
              <a:t>日</a:t>
            </a:r>
            <a:endParaRPr lang="zh-TW" altLang="en-US" sz="2000" dirty="0" smtClean="0"/>
          </a:p>
          <a:p>
            <a:pPr>
              <a:lnSpc>
                <a:spcPts val="2600"/>
              </a:lnSpc>
              <a:spcBef>
                <a:spcPts val="1200"/>
              </a:spcBef>
            </a:pPr>
            <a:r>
              <a:rPr lang="zh-TW" altLang="en-US" sz="1800" dirty="0" smtClean="0"/>
              <a:t>陳○○係受新竹縣五峰鄉公所農業經濟課約聘之臨時人員，為協助非法伐木集團李○○、陳○○及黃○○等</a:t>
            </a:r>
            <a:r>
              <a:rPr lang="en-US" altLang="zh-TW" sz="1800" dirty="0" smtClean="0"/>
              <a:t>3</a:t>
            </a:r>
            <a:r>
              <a:rPr lang="zh-TW" altLang="en-US" sz="1800" dirty="0" smtClean="0"/>
              <a:t>人取得新竹縣五峰鄉境內之原住民保留地上的杉木，竟收受賄賂新臺幣</a:t>
            </a:r>
            <a:r>
              <a:rPr lang="en-US" altLang="zh-TW" sz="1800" dirty="0" smtClean="0"/>
              <a:t>58</a:t>
            </a:r>
            <a:r>
              <a:rPr lang="zh-TW" altLang="en-US" sz="1800" dirty="0" smtClean="0"/>
              <a:t>萬</a:t>
            </a:r>
            <a:r>
              <a:rPr lang="en-US" altLang="zh-TW" sz="1800" dirty="0" smtClean="0"/>
              <a:t>3,000</a:t>
            </a:r>
            <a:r>
              <a:rPr lang="zh-TW" altLang="en-US" sz="1800" dirty="0" smtClean="0"/>
              <a:t>元，另又觸犯偽造文書及詐欺罪等罪。</a:t>
            </a:r>
          </a:p>
          <a:p>
            <a:pPr>
              <a:lnSpc>
                <a:spcPts val="2600"/>
              </a:lnSpc>
              <a:spcBef>
                <a:spcPts val="1200"/>
              </a:spcBef>
            </a:pPr>
            <a:r>
              <a:rPr lang="zh-TW" altLang="en-US" sz="1800" dirty="0" smtClean="0"/>
              <a:t>全</a:t>
            </a:r>
            <a:r>
              <a:rPr lang="zh-TW" altLang="en-US" sz="1800" dirty="0" smtClean="0"/>
              <a:t>案經本署調查後移送臺灣新竹地方檢察署偵查起訴，嗣經臺灣新竹地方法院判處主嫌陳○○等</a:t>
            </a:r>
            <a:r>
              <a:rPr lang="en-US" altLang="zh-TW" sz="1800" dirty="0" smtClean="0"/>
              <a:t>5</a:t>
            </a:r>
            <a:r>
              <a:rPr lang="zh-TW" altLang="en-US" sz="1800" dirty="0" smtClean="0"/>
              <a:t>人違反貪污治罪條例，最重處以有期徒刑</a:t>
            </a:r>
            <a:r>
              <a:rPr lang="en-US" altLang="zh-TW" sz="1800" dirty="0" smtClean="0"/>
              <a:t>8</a:t>
            </a:r>
            <a:r>
              <a:rPr lang="zh-TW" altLang="en-US" sz="1800" dirty="0" smtClean="0"/>
              <a:t>年，並褫奪公權</a:t>
            </a:r>
            <a:r>
              <a:rPr lang="en-US" altLang="zh-TW" sz="1800" dirty="0" smtClean="0"/>
              <a:t>7</a:t>
            </a:r>
            <a:r>
              <a:rPr lang="zh-TW" altLang="en-US" sz="1800" dirty="0" smtClean="0"/>
              <a:t>年。</a:t>
            </a:r>
          </a:p>
          <a:p>
            <a:pPr algn="just">
              <a:lnSpc>
                <a:spcPts val="2600"/>
              </a:lnSpc>
              <a:spcBef>
                <a:spcPts val="1200"/>
              </a:spcBef>
            </a:pPr>
            <a:endParaRPr lang="zh-TW" altLang="en-US" sz="2000" dirty="0"/>
          </a:p>
        </p:txBody>
      </p:sp>
      <p:pic>
        <p:nvPicPr>
          <p:cNvPr id="1029" name="Picture 5"/>
          <p:cNvPicPr>
            <a:picLocks noChangeAspect="1" noChangeArrowheads="1"/>
          </p:cNvPicPr>
          <p:nvPr/>
        </p:nvPicPr>
        <p:blipFill>
          <a:blip r:embed="rId5" cstate="print"/>
          <a:srcRect/>
          <a:stretch>
            <a:fillRect/>
          </a:stretch>
        </p:blipFill>
        <p:spPr bwMode="auto">
          <a:xfrm>
            <a:off x="5508104" y="5157192"/>
            <a:ext cx="1683128" cy="170080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rot="1104144">
            <a:off x="6997039" y="151624"/>
            <a:ext cx="1341437" cy="2351087"/>
          </a:xfrm>
          <a:prstGeom prst="rect">
            <a:avLst/>
          </a:prstGeom>
          <a:noFill/>
          <a:ln w="9525">
            <a:noFill/>
            <a:miter lim="800000"/>
            <a:headEnd/>
            <a:tailEnd/>
          </a:ln>
        </p:spPr>
      </p:pic>
      <p:sp>
        <p:nvSpPr>
          <p:cNvPr id="13314" name="標題 1"/>
          <p:cNvSpPr>
            <a:spLocks noGrp="1"/>
          </p:cNvSpPr>
          <p:nvPr>
            <p:ph type="title"/>
          </p:nvPr>
        </p:nvSpPr>
        <p:spPr>
          <a:xfrm>
            <a:off x="251520" y="908720"/>
            <a:ext cx="8892480" cy="465162"/>
          </a:xfrm>
        </p:spPr>
        <p:txBody>
          <a:bodyPr/>
          <a:lstStyle/>
          <a:p>
            <a:pPr eaLnBrk="1" hangingPunct="1"/>
            <a:r>
              <a:rPr lang="zh-TW" altLang="en-US" sz="2400" dirty="0" smtClean="0">
                <a:solidFill>
                  <a:srgbClr val="0070C0"/>
                </a:solidFill>
                <a:latin typeface="標楷體" pitchFamily="65" charset="-120"/>
                <a:ea typeface="標楷體" pitchFamily="65" charset="-120"/>
                <a:cs typeface="Arial" charset="0"/>
              </a:rPr>
              <a:t>提醒重點</a:t>
            </a:r>
            <a:r>
              <a:rPr lang="en-US" altLang="zh-TW" sz="2400" dirty="0" smtClean="0">
                <a:solidFill>
                  <a:srgbClr val="0070C0"/>
                </a:solidFill>
                <a:latin typeface="標楷體" pitchFamily="65" charset="-120"/>
                <a:ea typeface="標楷體" pitchFamily="65" charset="-120"/>
                <a:cs typeface="Arial" charset="0"/>
              </a:rPr>
              <a:t>-</a:t>
            </a:r>
            <a:r>
              <a:rPr lang="zh-TW" altLang="en-US" sz="2400" dirty="0" smtClean="0">
                <a:solidFill>
                  <a:srgbClr val="0070C0"/>
                </a:solidFill>
                <a:latin typeface="標楷體" pitchFamily="65" charset="-120"/>
                <a:ea typeface="標楷體" pitchFamily="65" charset="-120"/>
                <a:cs typeface="Arial" charset="0"/>
              </a:rPr>
              <a:t>申報類別、期間及申報日：</a:t>
            </a:r>
            <a:endParaRPr lang="en-US" altLang="zh-TW" sz="2400" dirty="0" smtClean="0">
              <a:solidFill>
                <a:srgbClr val="0070C0"/>
              </a:solidFill>
              <a:latin typeface="標楷體" pitchFamily="65" charset="-120"/>
              <a:ea typeface="標楷體" pitchFamily="65" charset="-120"/>
              <a:cs typeface="Arial" charset="0"/>
            </a:endParaRPr>
          </a:p>
        </p:txBody>
      </p:sp>
      <p:graphicFrame>
        <p:nvGraphicFramePr>
          <p:cNvPr id="9" name="資料庫圖表 8"/>
          <p:cNvGraphicFramePr/>
          <p:nvPr/>
        </p:nvGraphicFramePr>
        <p:xfrm>
          <a:off x="323528" y="1484784"/>
          <a:ext cx="8424936"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標題 1"/>
          <p:cNvSpPr txBox="1">
            <a:spLocks/>
          </p:cNvSpPr>
          <p:nvPr/>
        </p:nvSpPr>
        <p:spPr>
          <a:xfrm>
            <a:off x="611560" y="188640"/>
            <a:ext cx="7560840" cy="609178"/>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zh-TW" altLang="en-US" sz="3600" b="1" cap="small" dirty="0" smtClean="0">
                <a:solidFill>
                  <a:srgbClr val="0070C0"/>
                </a:solidFill>
                <a:latin typeface="標楷體" pitchFamily="65" charset="-120"/>
                <a:ea typeface="標楷體" pitchFamily="65" charset="-120"/>
                <a:cs typeface="Arial" charset="0"/>
              </a:rPr>
              <a:t>公職人員財產申報法</a:t>
            </a:r>
            <a:endParaRPr kumimoji="0" lang="en-US" altLang="zh-TW" sz="3600" b="1" i="0" u="none" strike="noStrike" kern="1200" cap="small" spc="0" normalizeH="0" baseline="0" noProof="0" dirty="0" smtClean="0">
              <a:ln>
                <a:noFill/>
              </a:ln>
              <a:solidFill>
                <a:srgbClr val="0070C0"/>
              </a:solidFill>
              <a:effectLst/>
              <a:uLnTx/>
              <a:uFillTx/>
              <a:latin typeface="標楷體" pitchFamily="65" charset="-120"/>
              <a:ea typeface="標楷體" pitchFamily="65" charset="-12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3563888" y="5373216"/>
            <a:ext cx="2882900" cy="884237"/>
          </a:xfrm>
          <a:prstGeom prst="rect">
            <a:avLst/>
          </a:prstGeom>
          <a:noFill/>
          <a:ln w="9525">
            <a:noFill/>
            <a:miter lim="800000"/>
            <a:headEnd/>
            <a:tailEnd/>
          </a:ln>
        </p:spPr>
      </p:pic>
      <p:sp>
        <p:nvSpPr>
          <p:cNvPr id="2" name="標題 1"/>
          <p:cNvSpPr>
            <a:spLocks noGrp="1"/>
          </p:cNvSpPr>
          <p:nvPr>
            <p:ph type="title"/>
          </p:nvPr>
        </p:nvSpPr>
        <p:spPr>
          <a:xfrm>
            <a:off x="467544" y="404664"/>
            <a:ext cx="7467600" cy="576064"/>
          </a:xfrm>
        </p:spPr>
        <p:txBody>
          <a:bodyPr>
            <a:noAutofit/>
          </a:bodyPr>
          <a:lstStyle/>
          <a:p>
            <a:pPr algn="ctr"/>
            <a:r>
              <a:rPr lang="zh-TW" altLang="en-US" sz="3600" b="1" dirty="0" smtClean="0">
                <a:solidFill>
                  <a:srgbClr val="0070C0"/>
                </a:solidFill>
                <a:latin typeface="標楷體" pitchFamily="65" charset="-120"/>
                <a:ea typeface="標楷體" pitchFamily="65" charset="-120"/>
              </a:rPr>
              <a:t>公職人員利益衝突迴避法</a:t>
            </a:r>
            <a:endParaRPr lang="zh-TW" altLang="en-US" sz="3600" b="1" dirty="0">
              <a:solidFill>
                <a:srgbClr val="0070C0"/>
              </a:solidFill>
            </a:endParaRPr>
          </a:p>
        </p:txBody>
      </p:sp>
      <p:sp>
        <p:nvSpPr>
          <p:cNvPr id="3" name="內容版面配置區 2"/>
          <p:cNvSpPr>
            <a:spLocks noGrp="1"/>
          </p:cNvSpPr>
          <p:nvPr>
            <p:ph sz="quarter" idx="1"/>
          </p:nvPr>
        </p:nvSpPr>
        <p:spPr>
          <a:xfrm>
            <a:off x="457200" y="1916832"/>
            <a:ext cx="7715200" cy="4557120"/>
          </a:xfrm>
        </p:spPr>
        <p:txBody>
          <a:bodyPr/>
          <a:lstStyle/>
          <a:p>
            <a:pPr marL="623888" indent="-514350">
              <a:buFont typeface="Lucida Sans Unicode" pitchFamily="34" charset="0"/>
              <a:buAutoNum type="arabicPeriod"/>
            </a:pPr>
            <a:r>
              <a:rPr lang="zh-TW" altLang="en-US" dirty="0" smtClean="0">
                <a:latin typeface="標楷體" pitchFamily="65" charset="-120"/>
                <a:ea typeface="標楷體" pitchFamily="65" charset="-120"/>
              </a:rPr>
              <a:t>修正公職人員範圍</a:t>
            </a:r>
            <a:endParaRPr lang="en-US" altLang="zh-TW" dirty="0" smtClean="0">
              <a:latin typeface="標楷體" pitchFamily="65" charset="-120"/>
              <a:ea typeface="標楷體" pitchFamily="65" charset="-120"/>
            </a:endParaRPr>
          </a:p>
          <a:p>
            <a:pPr marL="623888" indent="-514350">
              <a:buFont typeface="Lucida Sans Unicode" pitchFamily="34" charset="0"/>
              <a:buAutoNum type="arabicPeriod"/>
            </a:pPr>
            <a:r>
              <a:rPr lang="zh-TW" altLang="en-US" dirty="0" smtClean="0">
                <a:latin typeface="標楷體" pitchFamily="65" charset="-120"/>
                <a:ea typeface="標楷體" pitchFamily="65" charset="-120"/>
              </a:rPr>
              <a:t>擴大公職人員關係人範圍</a:t>
            </a:r>
            <a:endParaRPr lang="en-US" altLang="zh-TW" dirty="0" smtClean="0">
              <a:latin typeface="標楷體" pitchFamily="65" charset="-120"/>
              <a:ea typeface="標楷體" pitchFamily="65" charset="-120"/>
            </a:endParaRPr>
          </a:p>
          <a:p>
            <a:pPr marL="623888" indent="-514350">
              <a:buFont typeface="Lucida Sans Unicode" pitchFamily="34" charset="0"/>
              <a:buAutoNum type="arabicPeriod"/>
            </a:pPr>
            <a:r>
              <a:rPr lang="zh-TW" altLang="en-US" dirty="0" smtClean="0">
                <a:latin typeface="標楷體" pitchFamily="65" charset="-120"/>
                <a:ea typeface="標楷體" pitchFamily="65" charset="-120"/>
              </a:rPr>
              <a:t>明訂非財產上利益的定義</a:t>
            </a:r>
            <a:endParaRPr lang="en-US" altLang="zh-TW" dirty="0" smtClean="0">
              <a:latin typeface="標楷體" pitchFamily="65" charset="-120"/>
              <a:ea typeface="標楷體" pitchFamily="65" charset="-120"/>
            </a:endParaRPr>
          </a:p>
          <a:p>
            <a:pPr marL="623888" indent="-514350">
              <a:buFont typeface="Lucida Sans Unicode" pitchFamily="34" charset="0"/>
              <a:buAutoNum type="arabicPeriod"/>
            </a:pPr>
            <a:r>
              <a:rPr lang="zh-TW" altLang="en-US" dirty="0" smtClean="0">
                <a:latin typeface="標楷體" pitchFamily="65" charset="-120"/>
                <a:ea typeface="標楷體" pitchFamily="65" charset="-120"/>
              </a:rPr>
              <a:t>修正迴避之規定，增列應將迴避情形定期彙報</a:t>
            </a:r>
          </a:p>
          <a:p>
            <a:pPr marL="623888" indent="-514350">
              <a:buFont typeface="Lucida Sans Unicode" pitchFamily="34" charset="0"/>
              <a:buAutoNum type="arabicPeriod" startAt="5"/>
            </a:pPr>
            <a:r>
              <a:rPr lang="zh-TW" altLang="en-US" dirty="0" smtClean="0">
                <a:latin typeface="標楷體" pitchFamily="65" charset="-120"/>
                <a:ea typeface="標楷體" pitchFamily="65" charset="-120"/>
              </a:rPr>
              <a:t>明確公職人員之關係人請託、關說的禁止規範</a:t>
            </a:r>
            <a:endParaRPr lang="en-US" altLang="zh-TW" dirty="0" smtClean="0">
              <a:latin typeface="標楷體" pitchFamily="65" charset="-120"/>
              <a:ea typeface="標楷體" pitchFamily="65" charset="-120"/>
            </a:endParaRPr>
          </a:p>
          <a:p>
            <a:pPr marL="623888" indent="-514350">
              <a:buFont typeface="Lucida Sans Unicode" pitchFamily="34" charset="0"/>
              <a:buAutoNum type="arabicPeriod" startAt="5"/>
            </a:pPr>
            <a:r>
              <a:rPr lang="zh-TW" altLang="en-US" dirty="0" smtClean="0">
                <a:latin typeface="標楷體" pitchFamily="65" charset="-120"/>
                <a:ea typeface="標楷體" pitchFamily="65" charset="-120"/>
              </a:rPr>
              <a:t>增訂公職人員或其關係人與公職人員服務之機關，或受其監督機關為補助或交易行為禁止之例外規定</a:t>
            </a:r>
            <a:endParaRPr lang="en-US" altLang="zh-TW" dirty="0" smtClean="0">
              <a:latin typeface="標楷體" pitchFamily="65" charset="-120"/>
              <a:ea typeface="標楷體" pitchFamily="65" charset="-120"/>
            </a:endParaRPr>
          </a:p>
          <a:p>
            <a:pPr marL="623888" indent="-514350">
              <a:buFont typeface="Lucida Sans Unicode" pitchFamily="34" charset="0"/>
              <a:buAutoNum type="arabicPeriod" startAt="5"/>
            </a:pPr>
            <a:r>
              <a:rPr lang="zh-TW" altLang="en-US" dirty="0" smtClean="0">
                <a:latin typeface="標楷體" pitchFamily="65" charset="-120"/>
                <a:ea typeface="標楷體" pitchFamily="65" charset="-120"/>
              </a:rPr>
              <a:t>增訂受調查機關之配合義務及違反義務者的裁罰</a:t>
            </a:r>
          </a:p>
          <a:p>
            <a:endParaRPr lang="zh-TW" altLang="en-US" dirty="0"/>
          </a:p>
        </p:txBody>
      </p:sp>
      <p:sp>
        <p:nvSpPr>
          <p:cNvPr id="4" name="標題 1"/>
          <p:cNvSpPr txBox="1">
            <a:spLocks/>
          </p:cNvSpPr>
          <p:nvPr/>
        </p:nvSpPr>
        <p:spPr>
          <a:xfrm>
            <a:off x="611560" y="1196752"/>
            <a:ext cx="7467600" cy="580926"/>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2800" b="0" i="0" u="none" strike="noStrike" kern="1200" cap="small" spc="0" normalizeH="0" baseline="0" noProof="0" dirty="0" smtClean="0">
                <a:ln>
                  <a:noFill/>
                </a:ln>
                <a:solidFill>
                  <a:srgbClr val="0070C0"/>
                </a:solidFill>
                <a:effectLst/>
                <a:uLnTx/>
                <a:uFillTx/>
                <a:latin typeface="標楷體" pitchFamily="65" charset="-120"/>
                <a:ea typeface="標楷體" pitchFamily="65" charset="-120"/>
                <a:cs typeface="+mj-cs"/>
              </a:rPr>
              <a:t>107</a:t>
            </a:r>
            <a:r>
              <a:rPr kumimoji="0" lang="zh-TW" altLang="en-US" sz="2800" b="0" i="0" u="none" strike="noStrike" kern="1200" cap="small" spc="0" normalizeH="0" baseline="0" noProof="0" dirty="0" smtClean="0">
                <a:ln>
                  <a:noFill/>
                </a:ln>
                <a:solidFill>
                  <a:srgbClr val="0070C0"/>
                </a:solidFill>
                <a:effectLst/>
                <a:uLnTx/>
                <a:uFillTx/>
                <a:latin typeface="標楷體" pitchFamily="65" charset="-120"/>
                <a:ea typeface="標楷體" pitchFamily="65" charset="-120"/>
                <a:cs typeface="+mj-cs"/>
              </a:rPr>
              <a:t>年</a:t>
            </a:r>
            <a:r>
              <a:rPr kumimoji="0" lang="en-US" altLang="zh-TW" sz="2800" b="0" i="0" u="none" strike="noStrike" kern="1200" cap="small" spc="0" normalizeH="0" baseline="0" noProof="0" dirty="0" smtClean="0">
                <a:ln>
                  <a:noFill/>
                </a:ln>
                <a:solidFill>
                  <a:srgbClr val="0070C0"/>
                </a:solidFill>
                <a:effectLst/>
                <a:uLnTx/>
                <a:uFillTx/>
                <a:latin typeface="標楷體" pitchFamily="65" charset="-120"/>
                <a:ea typeface="標楷體" pitchFamily="65" charset="-120"/>
                <a:cs typeface="+mj-cs"/>
              </a:rPr>
              <a:t>6</a:t>
            </a:r>
            <a:r>
              <a:rPr kumimoji="0" lang="zh-TW" altLang="en-US" sz="2800" b="0" i="0" u="none" strike="noStrike" kern="1200" cap="small" spc="0" normalizeH="0" baseline="0" noProof="0" dirty="0" smtClean="0">
                <a:ln>
                  <a:noFill/>
                </a:ln>
                <a:solidFill>
                  <a:srgbClr val="0070C0"/>
                </a:solidFill>
                <a:effectLst/>
                <a:uLnTx/>
                <a:uFillTx/>
                <a:latin typeface="標楷體" pitchFamily="65" charset="-120"/>
                <a:ea typeface="標楷體" pitchFamily="65" charset="-120"/>
                <a:cs typeface="+mj-cs"/>
              </a:rPr>
              <a:t>月</a:t>
            </a:r>
            <a:r>
              <a:rPr kumimoji="0" lang="en-US" altLang="zh-TW" sz="2800" b="0" i="0" u="none" strike="noStrike" kern="1200" cap="small" spc="0" normalizeH="0" baseline="0" noProof="0" dirty="0" smtClean="0">
                <a:ln>
                  <a:noFill/>
                </a:ln>
                <a:solidFill>
                  <a:srgbClr val="0070C0"/>
                </a:solidFill>
                <a:effectLst/>
                <a:uLnTx/>
                <a:uFillTx/>
                <a:latin typeface="標楷體" pitchFamily="65" charset="-120"/>
                <a:ea typeface="標楷體" pitchFamily="65" charset="-120"/>
                <a:cs typeface="+mj-cs"/>
              </a:rPr>
              <a:t>13</a:t>
            </a:r>
            <a:r>
              <a:rPr kumimoji="0" lang="zh-TW" altLang="en-US" sz="2800" b="0" i="0" u="none" strike="noStrike" kern="1200" cap="small" spc="0" normalizeH="0" baseline="0" noProof="0" dirty="0" smtClean="0">
                <a:ln>
                  <a:noFill/>
                </a:ln>
                <a:solidFill>
                  <a:srgbClr val="0070C0"/>
                </a:solidFill>
                <a:effectLst/>
                <a:uLnTx/>
                <a:uFillTx/>
                <a:latin typeface="標楷體" pitchFamily="65" charset="-120"/>
                <a:ea typeface="標楷體" pitchFamily="65" charset="-120"/>
                <a:cs typeface="+mj-cs"/>
              </a:rPr>
              <a:t>日修法</a:t>
            </a:r>
            <a:r>
              <a:rPr kumimoji="0" lang="en-US" altLang="zh-TW" sz="2800" b="0" i="0" u="none" strike="noStrike" kern="1200" cap="small" spc="0" normalizeH="0" baseline="0" noProof="0" dirty="0" smtClean="0">
                <a:ln>
                  <a:noFill/>
                </a:ln>
                <a:solidFill>
                  <a:srgbClr val="0070C0"/>
                </a:solidFill>
                <a:effectLst/>
                <a:uLnTx/>
                <a:uFillTx/>
                <a:latin typeface="標楷體" pitchFamily="65" charset="-120"/>
                <a:ea typeface="標楷體" pitchFamily="65" charset="-120"/>
                <a:cs typeface="+mj-cs"/>
              </a:rPr>
              <a:t>7</a:t>
            </a:r>
            <a:r>
              <a:rPr kumimoji="0" lang="zh-TW" altLang="en-US" sz="2800" b="0" i="0" u="none" strike="noStrike" kern="1200" cap="small" spc="0" normalizeH="0" baseline="0" noProof="0" dirty="0" smtClean="0">
                <a:ln>
                  <a:noFill/>
                </a:ln>
                <a:solidFill>
                  <a:srgbClr val="0070C0"/>
                </a:solidFill>
                <a:effectLst/>
                <a:uLnTx/>
                <a:uFillTx/>
                <a:latin typeface="標楷體" pitchFamily="65" charset="-120"/>
                <a:ea typeface="標楷體" pitchFamily="65" charset="-120"/>
                <a:cs typeface="+mj-cs"/>
              </a:rPr>
              <a:t>大重點：</a:t>
            </a:r>
            <a:endParaRPr kumimoji="0" lang="zh-TW" altLang="en-US" sz="2800" b="0" i="0" u="none" strike="noStrike" kern="1200" cap="small" spc="0" normalizeH="0" baseline="0" noProof="0" dirty="0">
              <a:ln>
                <a:noFill/>
              </a:ln>
              <a:solidFill>
                <a:srgbClr val="0070C0"/>
              </a:solidFill>
              <a:effectLst/>
              <a:uLnTx/>
              <a:uFillTx/>
              <a:latin typeface="+mj-lt"/>
              <a:ea typeface="+mj-ea"/>
              <a:cs typeface="+mj-cs"/>
            </a:endParaRPr>
          </a:p>
        </p:txBody>
      </p:sp>
      <p:pic>
        <p:nvPicPr>
          <p:cNvPr id="1026" name="Picture 2"/>
          <p:cNvPicPr>
            <a:picLocks noChangeAspect="1" noChangeArrowheads="1"/>
          </p:cNvPicPr>
          <p:nvPr/>
        </p:nvPicPr>
        <p:blipFill>
          <a:blip r:embed="rId3" cstate="print"/>
          <a:srcRect/>
          <a:stretch>
            <a:fillRect/>
          </a:stretch>
        </p:blipFill>
        <p:spPr bwMode="auto">
          <a:xfrm rot="731457">
            <a:off x="5542282" y="1175035"/>
            <a:ext cx="2733675" cy="1979613"/>
          </a:xfrm>
          <a:prstGeom prst="rect">
            <a:avLst/>
          </a:prstGeom>
          <a:noFill/>
          <a:ln w="9525">
            <a:noFill/>
            <a:miter lim="800000"/>
            <a:headEnd/>
            <a:tailEnd/>
          </a:ln>
        </p:spPr>
      </p:pic>
      <p:pic>
        <p:nvPicPr>
          <p:cNvPr id="5" name="Picture 2"/>
          <p:cNvPicPr>
            <a:picLocks noChangeAspect="1" noChangeArrowheads="1"/>
          </p:cNvPicPr>
          <p:nvPr/>
        </p:nvPicPr>
        <p:blipFill>
          <a:blip r:embed="rId2" cstate="print"/>
          <a:srcRect/>
          <a:stretch>
            <a:fillRect/>
          </a:stretch>
        </p:blipFill>
        <p:spPr bwMode="auto">
          <a:xfrm>
            <a:off x="755576" y="5589240"/>
            <a:ext cx="2882900" cy="88423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srcRect/>
          <a:stretch>
            <a:fillRect/>
          </a:stretch>
        </p:blipFill>
        <p:spPr bwMode="auto">
          <a:xfrm rot="20251954">
            <a:off x="5850556" y="1309937"/>
            <a:ext cx="2715114" cy="1200916"/>
          </a:xfrm>
          <a:prstGeom prst="rect">
            <a:avLst/>
          </a:prstGeom>
          <a:noFill/>
          <a:ln w="9525">
            <a:noFill/>
            <a:miter lim="800000"/>
            <a:headEnd/>
            <a:tailEnd/>
          </a:ln>
        </p:spPr>
      </p:pic>
      <p:sp>
        <p:nvSpPr>
          <p:cNvPr id="2" name="標題 1"/>
          <p:cNvSpPr>
            <a:spLocks noGrp="1"/>
          </p:cNvSpPr>
          <p:nvPr>
            <p:ph type="title"/>
          </p:nvPr>
        </p:nvSpPr>
        <p:spPr>
          <a:xfrm>
            <a:off x="467544" y="404664"/>
            <a:ext cx="8003232" cy="1143000"/>
          </a:xfrm>
        </p:spPr>
        <p:txBody>
          <a:bodyPr>
            <a:normAutofit fontScale="90000"/>
          </a:bodyPr>
          <a:lstStyle/>
          <a:p>
            <a:r>
              <a:rPr lang="zh-TW" altLang="en-US" b="1" dirty="0" smtClean="0">
                <a:solidFill>
                  <a:srgbClr val="0070C0"/>
                </a:solidFill>
                <a:latin typeface="標楷體" pitchFamily="65" charset="-120"/>
                <a:ea typeface="標楷體" pitchFamily="65" charset="-120"/>
              </a:rPr>
              <a:t>利衝法新修</a:t>
            </a:r>
            <a:r>
              <a:rPr lang="zh-TW" altLang="en-US" b="1" dirty="0" smtClean="0">
                <a:solidFill>
                  <a:srgbClr val="0070C0"/>
                </a:solidFill>
                <a:latin typeface="標楷體" pitchFamily="65" charset="-120"/>
                <a:ea typeface="標楷體" pitchFamily="65" charset="-120"/>
              </a:rPr>
              <a:t>法</a:t>
            </a:r>
            <a:r>
              <a:rPr lang="zh-TW" altLang="en-US" b="1" dirty="0" smtClean="0">
                <a:solidFill>
                  <a:srgbClr val="0070C0"/>
                </a:solidFill>
                <a:latin typeface="標楷體" pitchFamily="65" charset="-120"/>
                <a:ea typeface="標楷體" pitchFamily="65" charset="-120"/>
              </a:rPr>
              <a:t>重點</a:t>
            </a:r>
            <a:r>
              <a:rPr lang="en-US" altLang="zh-TW" b="1" dirty="0" smtClean="0">
                <a:solidFill>
                  <a:srgbClr val="0070C0"/>
                </a:solidFill>
                <a:latin typeface="標楷體" pitchFamily="65" charset="-120"/>
                <a:ea typeface="標楷體" pitchFamily="65" charset="-120"/>
              </a:rPr>
              <a:t/>
            </a:r>
            <a:br>
              <a:rPr lang="en-US" altLang="zh-TW" b="1" dirty="0" smtClean="0">
                <a:solidFill>
                  <a:srgbClr val="0070C0"/>
                </a:solidFill>
                <a:latin typeface="標楷體" pitchFamily="65" charset="-120"/>
                <a:ea typeface="標楷體" pitchFamily="65" charset="-120"/>
              </a:rPr>
            </a:br>
            <a:r>
              <a:rPr lang="en-US" altLang="zh-TW" b="1" dirty="0" smtClean="0">
                <a:solidFill>
                  <a:srgbClr val="0070C0"/>
                </a:solidFill>
                <a:latin typeface="標楷體" pitchFamily="65" charset="-120"/>
                <a:ea typeface="標楷體" pitchFamily="65" charset="-120"/>
              </a:rPr>
              <a:t>—</a:t>
            </a:r>
            <a:r>
              <a:rPr lang="zh-TW" altLang="en-US" b="1" dirty="0" smtClean="0">
                <a:solidFill>
                  <a:srgbClr val="0070C0"/>
                </a:solidFill>
                <a:latin typeface="標楷體" pitchFamily="65" charset="-120"/>
                <a:ea typeface="標楷體" pitchFamily="65" charset="-120"/>
              </a:rPr>
              <a:t>增訂公職人員或其關係人與公職人員服務之機關或受其監督機關為補助或交易行為禁止的例外規定</a:t>
            </a:r>
            <a:endParaRPr lang="zh-TW" altLang="en-US" b="1" dirty="0">
              <a:solidFill>
                <a:srgbClr val="0070C0"/>
              </a:solidFill>
              <a:latin typeface="標楷體" pitchFamily="65" charset="-120"/>
              <a:ea typeface="標楷體" pitchFamily="65" charset="-120"/>
            </a:endParaRPr>
          </a:p>
        </p:txBody>
      </p:sp>
      <p:sp>
        <p:nvSpPr>
          <p:cNvPr id="3" name="直排文字版面配置區 2"/>
          <p:cNvSpPr>
            <a:spLocks noGrp="1"/>
          </p:cNvSpPr>
          <p:nvPr>
            <p:ph type="body" orient="vert" idx="4294967295"/>
          </p:nvPr>
        </p:nvSpPr>
        <p:spPr>
          <a:xfrm>
            <a:off x="0" y="1600200"/>
            <a:ext cx="7467600" cy="4873625"/>
          </a:xfrm>
        </p:spPr>
        <p:txBody>
          <a:bodyPr/>
          <a:lstStyle/>
          <a:p>
            <a:r>
              <a:rPr lang="zh-TW" altLang="en-US" dirty="0" smtClean="0"/>
              <a:t>　　　　</a:t>
            </a:r>
            <a:endParaRPr lang="zh-TW" altLang="en-US" dirty="0"/>
          </a:p>
        </p:txBody>
      </p:sp>
      <p:sp>
        <p:nvSpPr>
          <p:cNvPr id="5" name="書卷 (水平) 4"/>
          <p:cNvSpPr/>
          <p:nvPr/>
        </p:nvSpPr>
        <p:spPr>
          <a:xfrm>
            <a:off x="1187624" y="1628800"/>
            <a:ext cx="5544616" cy="648072"/>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r>
              <a:rPr lang="zh-TW" altLang="en-US" b="1" dirty="0" smtClean="0"/>
              <a:t>原則禁止</a:t>
            </a:r>
            <a:r>
              <a:rPr lang="zh-TW" altLang="en-US" dirty="0" smtClean="0"/>
              <a:t>，</a:t>
            </a:r>
            <a:r>
              <a:rPr lang="zh-TW" altLang="en-US" b="1" dirty="0" smtClean="0"/>
              <a:t>但下列</a:t>
            </a:r>
            <a:r>
              <a:rPr lang="en-US" altLang="zh-TW" b="1" dirty="0"/>
              <a:t>6</a:t>
            </a:r>
            <a:r>
              <a:rPr lang="zh-TW" altLang="en-US" b="1" dirty="0"/>
              <a:t>種情形之一者，不受禁止規範 </a:t>
            </a:r>
            <a:endParaRPr lang="zh-TW" altLang="en-US" dirty="0"/>
          </a:p>
        </p:txBody>
      </p:sp>
      <p:graphicFrame>
        <p:nvGraphicFramePr>
          <p:cNvPr id="7" name="表格 6"/>
          <p:cNvGraphicFramePr>
            <a:graphicFrameLocks noGrp="1"/>
          </p:cNvGraphicFramePr>
          <p:nvPr/>
        </p:nvGraphicFramePr>
        <p:xfrm>
          <a:off x="1115616" y="2420888"/>
          <a:ext cx="5688632" cy="3240359"/>
        </p:xfrm>
        <a:graphic>
          <a:graphicData uri="http://schemas.openxmlformats.org/drawingml/2006/table">
            <a:tbl>
              <a:tblPr firstRow="1" bandRow="1">
                <a:tableStyleId>{69CF1AB2-1976-4502-BF36-3FF5EA218861}</a:tableStyleId>
              </a:tblPr>
              <a:tblGrid>
                <a:gridCol w="425259"/>
                <a:gridCol w="5263373"/>
              </a:tblGrid>
              <a:tr h="396890">
                <a:tc>
                  <a:txBody>
                    <a:bodyPr/>
                    <a:lstStyle/>
                    <a:p>
                      <a:r>
                        <a:rPr lang="zh-TW" altLang="en-US" sz="1400" b="0" dirty="0" smtClean="0"/>
                        <a:t>１</a:t>
                      </a:r>
                      <a:endParaRPr lang="zh-TW" altLang="en-US" sz="1400" b="0" dirty="0"/>
                    </a:p>
                  </a:txBody>
                  <a:tcPr/>
                </a:tc>
                <a:tc>
                  <a:txBody>
                    <a:bodyPr/>
                    <a:lstStyle/>
                    <a:p>
                      <a:r>
                        <a:rPr lang="zh-TW" altLang="en-US" sz="1400" b="0" u="sng" dirty="0" smtClean="0"/>
                        <a:t>依政府採購法以公告程序或同法第１０５條辦理之採購</a:t>
                      </a:r>
                    </a:p>
                  </a:txBody>
                  <a:tcPr/>
                </a:tc>
              </a:tr>
              <a:tr h="554558">
                <a:tc>
                  <a:txBody>
                    <a:bodyPr/>
                    <a:lstStyle/>
                    <a:p>
                      <a:r>
                        <a:rPr lang="zh-TW" altLang="en-US" sz="1400" b="0" dirty="0" smtClean="0"/>
                        <a:t>２</a:t>
                      </a:r>
                      <a:endParaRPr lang="zh-TW" altLang="en-US" sz="1400" b="0" dirty="0"/>
                    </a:p>
                  </a:txBody>
                  <a:tcPr/>
                </a:tc>
                <a:tc>
                  <a:txBody>
                    <a:bodyPr/>
                    <a:lstStyle/>
                    <a:p>
                      <a:r>
                        <a:rPr lang="zh-TW" altLang="en-US" sz="1400" b="0" u="sng" dirty="0" smtClean="0"/>
                        <a:t>依法令規定經由公平競爭方式，以公告程序辦理之採購、標售、標租或招標設定用益物權</a:t>
                      </a:r>
                      <a:endParaRPr lang="zh-TW" altLang="en-US" sz="1400" b="0" u="sng" dirty="0"/>
                    </a:p>
                  </a:txBody>
                  <a:tcPr/>
                </a:tc>
              </a:tr>
              <a:tr h="782905">
                <a:tc>
                  <a:txBody>
                    <a:bodyPr/>
                    <a:lstStyle/>
                    <a:p>
                      <a:r>
                        <a:rPr lang="zh-TW" altLang="en-US" sz="1400" b="0" dirty="0" smtClean="0"/>
                        <a:t>３</a:t>
                      </a:r>
                      <a:endParaRPr lang="zh-TW" altLang="en-US" sz="1400" b="0" dirty="0"/>
                    </a:p>
                  </a:txBody>
                  <a:tcPr/>
                </a:tc>
                <a:tc>
                  <a:txBody>
                    <a:bodyPr/>
                    <a:lstStyle/>
                    <a:p>
                      <a:r>
                        <a:rPr lang="zh-TW" altLang="en-US" sz="1400" b="0" u="none" dirty="0" smtClean="0"/>
                        <a:t>基於法定身分依法令規定申請之補助；</a:t>
                      </a:r>
                      <a:r>
                        <a:rPr lang="zh-TW" altLang="en-US" sz="1400" b="0" u="sng" dirty="0" smtClean="0"/>
                        <a:t>或對公職人員之關係人依法令規定以公開公平方式辦理之補助，或禁止補助反不利於公共利益且經補助法令主管機關核定同意之補助</a:t>
                      </a:r>
                      <a:endParaRPr lang="zh-TW" altLang="en-US" sz="1400" b="0" u="sng" dirty="0"/>
                    </a:p>
                  </a:txBody>
                  <a:tcPr/>
                </a:tc>
              </a:tr>
              <a:tr h="554558">
                <a:tc>
                  <a:txBody>
                    <a:bodyPr/>
                    <a:lstStyle/>
                    <a:p>
                      <a:r>
                        <a:rPr lang="zh-TW" altLang="en-US" sz="1400" b="0" dirty="0" smtClean="0"/>
                        <a:t>４</a:t>
                      </a:r>
                      <a:endParaRPr lang="zh-TW" altLang="en-US" sz="1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400" b="0" dirty="0" smtClean="0"/>
                        <a:t>交易標的為公職人員服務之機關或受其監督之機關所提供，並以公定價格交易者</a:t>
                      </a:r>
                      <a:endParaRPr lang="zh-TW" altLang="en-US" sz="1400" b="0" dirty="0"/>
                    </a:p>
                  </a:txBody>
                  <a:tcPr/>
                </a:tc>
              </a:tr>
              <a:tr h="554558">
                <a:tc>
                  <a:txBody>
                    <a:bodyPr/>
                    <a:lstStyle/>
                    <a:p>
                      <a:r>
                        <a:rPr lang="zh-TW" altLang="en-US" sz="1400" b="0" dirty="0" smtClean="0"/>
                        <a:t>５</a:t>
                      </a:r>
                      <a:endParaRPr lang="zh-TW" altLang="en-US" sz="1400" b="0" dirty="0"/>
                    </a:p>
                  </a:txBody>
                  <a:tcPr/>
                </a:tc>
                <a:tc>
                  <a:txBody>
                    <a:bodyPr/>
                    <a:lstStyle/>
                    <a:p>
                      <a:r>
                        <a:rPr lang="zh-TW" altLang="en-US" sz="1400" b="0" dirty="0" smtClean="0"/>
                        <a:t>公營事業機構執行國家建設、公共政策或為公益用途申請承租、承購、委託經營、改良利用國有非公用不動產</a:t>
                      </a:r>
                      <a:endParaRPr lang="zh-TW" altLang="en-US" sz="1400" b="0" dirty="0"/>
                    </a:p>
                  </a:txBody>
                  <a:tcPr/>
                </a:tc>
              </a:tr>
              <a:tr h="396890">
                <a:tc>
                  <a:txBody>
                    <a:bodyPr/>
                    <a:lstStyle/>
                    <a:p>
                      <a:r>
                        <a:rPr lang="zh-TW" altLang="en-US" sz="1400" b="0" dirty="0" smtClean="0"/>
                        <a:t>６</a:t>
                      </a:r>
                      <a:endParaRPr lang="zh-TW" altLang="en-US" sz="1400" b="0" dirty="0"/>
                    </a:p>
                  </a:txBody>
                  <a:tcPr/>
                </a:tc>
                <a:tc>
                  <a:txBody>
                    <a:bodyPr/>
                    <a:lstStyle/>
                    <a:p>
                      <a:r>
                        <a:rPr lang="zh-TW" altLang="en-US" sz="1400" b="0" dirty="0" smtClean="0"/>
                        <a:t>一定金額以下補助及交易</a:t>
                      </a:r>
                      <a:endParaRPr lang="zh-TW" altLang="en-US" sz="1400" b="0" dirty="0"/>
                    </a:p>
                  </a:txBody>
                  <a:tcPr/>
                </a:tc>
              </a:tr>
            </a:tbl>
          </a:graphicData>
        </a:graphic>
      </p:graphicFrame>
      <p:sp>
        <p:nvSpPr>
          <p:cNvPr id="8" name="右大括弧 7"/>
          <p:cNvSpPr/>
          <p:nvPr/>
        </p:nvSpPr>
        <p:spPr>
          <a:xfrm>
            <a:off x="6804248" y="2708920"/>
            <a:ext cx="648072"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9" name="文字方塊 8"/>
          <p:cNvSpPr txBox="1"/>
          <p:nvPr/>
        </p:nvSpPr>
        <p:spPr>
          <a:xfrm>
            <a:off x="7452320" y="2348880"/>
            <a:ext cx="738664" cy="2520280"/>
          </a:xfrm>
          <a:prstGeom prst="rect">
            <a:avLst/>
          </a:prstGeom>
          <a:noFill/>
        </p:spPr>
        <p:txBody>
          <a:bodyPr vert="eaVert" wrap="square" rtlCol="0">
            <a:spAutoFit/>
          </a:bodyPr>
          <a:lstStyle/>
          <a:p>
            <a:r>
              <a:rPr lang="zh-TW" altLang="en-US" dirty="0" smtClean="0">
                <a:latin typeface="標楷體" pitchFamily="65" charset="-120"/>
                <a:ea typeface="標楷體" pitchFamily="65" charset="-120"/>
              </a:rPr>
              <a:t>底線文字另有</a:t>
            </a:r>
            <a:r>
              <a:rPr lang="zh-TW" altLang="en-US" dirty="0" smtClean="0">
                <a:solidFill>
                  <a:srgbClr val="FF0000"/>
                </a:solidFill>
                <a:latin typeface="標楷體" pitchFamily="65" charset="-120"/>
                <a:ea typeface="標楷體" pitchFamily="65" charset="-120"/>
              </a:rPr>
              <a:t>身分揭露、主動公開義務</a:t>
            </a:r>
            <a:endParaRPr lang="zh-TW" altLang="en-US" dirty="0">
              <a:solidFill>
                <a:srgbClr val="FF0000"/>
              </a:solidFill>
              <a:latin typeface="標楷體" pitchFamily="65" charset="-120"/>
              <a:ea typeface="標楷體" pitchFamily="65" charset="-120"/>
            </a:endParaRPr>
          </a:p>
        </p:txBody>
      </p:sp>
      <p:sp>
        <p:nvSpPr>
          <p:cNvPr id="16" name="左-右雙向箭號 15"/>
          <p:cNvSpPr/>
          <p:nvPr/>
        </p:nvSpPr>
        <p:spPr>
          <a:xfrm flipV="1">
            <a:off x="3419872" y="6093296"/>
            <a:ext cx="1656184" cy="21602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文字方塊 17"/>
          <p:cNvSpPr txBox="1"/>
          <p:nvPr/>
        </p:nvSpPr>
        <p:spPr>
          <a:xfrm>
            <a:off x="827584" y="5877272"/>
            <a:ext cx="2448272" cy="738664"/>
          </a:xfrm>
          <a:prstGeom prst="rect">
            <a:avLst/>
          </a:prstGeom>
          <a:noFill/>
        </p:spPr>
        <p:txBody>
          <a:bodyPr wrap="square" rtlCol="0">
            <a:spAutoFit/>
          </a:bodyPr>
          <a:lstStyle/>
          <a:p>
            <a:r>
              <a:rPr lang="zh-TW" altLang="en-US" sz="1400" b="1" dirty="0" smtClean="0"/>
              <a:t>前：應</a:t>
            </a:r>
            <a:r>
              <a:rPr lang="zh-TW" altLang="en-US" sz="1400" b="1" dirty="0"/>
              <a:t>主動於申請或投標文件內據實表明其身分</a:t>
            </a:r>
            <a:r>
              <a:rPr lang="zh-TW" altLang="en-US" sz="1400" b="1" dirty="0" smtClean="0"/>
              <a:t>關係補助</a:t>
            </a:r>
            <a:endParaRPr lang="zh-TW" altLang="en-US" sz="1400" dirty="0"/>
          </a:p>
        </p:txBody>
      </p:sp>
      <p:sp>
        <p:nvSpPr>
          <p:cNvPr id="19" name="文字方塊 18"/>
          <p:cNvSpPr txBox="1"/>
          <p:nvPr/>
        </p:nvSpPr>
        <p:spPr>
          <a:xfrm>
            <a:off x="5220072" y="5877272"/>
            <a:ext cx="2016224" cy="523220"/>
          </a:xfrm>
          <a:prstGeom prst="rect">
            <a:avLst/>
          </a:prstGeom>
          <a:noFill/>
        </p:spPr>
        <p:txBody>
          <a:bodyPr wrap="square" rtlCol="0">
            <a:spAutoFit/>
          </a:bodyPr>
          <a:lstStyle/>
          <a:p>
            <a:r>
              <a:rPr lang="zh-TW" altLang="en-US" sz="1400" b="1" dirty="0" smtClean="0"/>
              <a:t>後：該</a:t>
            </a:r>
            <a:r>
              <a:rPr lang="zh-TW" altLang="en-US" sz="1400" b="1" dirty="0"/>
              <a:t>機關團體應連同其身分關係主動公開 </a:t>
            </a:r>
            <a:endParaRPr lang="zh-TW" altLang="en-US" sz="1400" dirty="0"/>
          </a:p>
        </p:txBody>
      </p:sp>
      <p:sp>
        <p:nvSpPr>
          <p:cNvPr id="20" name="文字方塊 19"/>
          <p:cNvSpPr txBox="1"/>
          <p:nvPr/>
        </p:nvSpPr>
        <p:spPr>
          <a:xfrm>
            <a:off x="3419872" y="5733256"/>
            <a:ext cx="1728192" cy="307777"/>
          </a:xfrm>
          <a:prstGeom prst="rect">
            <a:avLst/>
          </a:prstGeom>
          <a:noFill/>
        </p:spPr>
        <p:txBody>
          <a:bodyPr wrap="square" rtlCol="0">
            <a:spAutoFit/>
          </a:bodyPr>
          <a:lstStyle/>
          <a:p>
            <a:r>
              <a:rPr lang="zh-TW" altLang="en-US" sz="1400" dirty="0" smtClean="0">
                <a:latin typeface="標楷體" pitchFamily="65" charset="-120"/>
                <a:ea typeface="標楷體" pitchFamily="65" charset="-120"/>
              </a:rPr>
              <a:t>為補助或交易行為</a:t>
            </a:r>
            <a:endParaRPr lang="zh-TW" altLang="en-US" sz="14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39552" y="5085184"/>
            <a:ext cx="2358207" cy="1671541"/>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1979712" y="5805264"/>
            <a:ext cx="2882900" cy="884237"/>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4860032" y="5589240"/>
            <a:ext cx="2882900" cy="884237"/>
          </a:xfrm>
          <a:prstGeom prst="rect">
            <a:avLst/>
          </a:prstGeom>
          <a:noFill/>
          <a:ln w="9525">
            <a:noFill/>
            <a:miter lim="800000"/>
            <a:headEnd/>
            <a:tailEnd/>
          </a:ln>
        </p:spPr>
      </p:pic>
      <p:sp>
        <p:nvSpPr>
          <p:cNvPr id="2" name="標題 1"/>
          <p:cNvSpPr>
            <a:spLocks noGrp="1"/>
          </p:cNvSpPr>
          <p:nvPr>
            <p:ph type="title"/>
          </p:nvPr>
        </p:nvSpPr>
        <p:spPr>
          <a:xfrm>
            <a:off x="457200" y="274638"/>
            <a:ext cx="7931224" cy="922114"/>
          </a:xfrm>
        </p:spPr>
        <p:txBody>
          <a:bodyPr>
            <a:normAutofit fontScale="90000"/>
          </a:bodyPr>
          <a:lstStyle/>
          <a:p>
            <a:pPr algn="ctr"/>
            <a:r>
              <a:rPr lang="zh-TW" altLang="en-US" dirty="0" smtClean="0">
                <a:solidFill>
                  <a:srgbClr val="0070C0"/>
                </a:solidFill>
              </a:rPr>
              <a:t/>
            </a:r>
            <a:br>
              <a:rPr lang="zh-TW" altLang="en-US" dirty="0" smtClean="0">
                <a:solidFill>
                  <a:srgbClr val="0070C0"/>
                </a:solidFill>
              </a:rPr>
            </a:br>
            <a:r>
              <a:rPr lang="zh-TW" altLang="en-US" dirty="0" smtClean="0">
                <a:solidFill>
                  <a:srgbClr val="0070C0"/>
                </a:solidFill>
              </a:rPr>
              <a:t> 法務部公職人員利益衝突迴避案件處罰鍰額度</a:t>
            </a:r>
            <a:r>
              <a:rPr lang="zh-TW" altLang="en-US" dirty="0" smtClean="0">
                <a:solidFill>
                  <a:srgbClr val="0070C0"/>
                </a:solidFill>
              </a:rPr>
              <a:t>基準（未自行迴避部分） </a:t>
            </a:r>
            <a:endParaRPr lang="zh-TW" altLang="en-US" dirty="0">
              <a:solidFill>
                <a:srgbClr val="0070C0"/>
              </a:solidFill>
            </a:endParaRPr>
          </a:p>
        </p:txBody>
      </p:sp>
      <p:sp>
        <p:nvSpPr>
          <p:cNvPr id="3" name="內容版面配置區 2"/>
          <p:cNvSpPr>
            <a:spLocks noGrp="1"/>
          </p:cNvSpPr>
          <p:nvPr>
            <p:ph sz="quarter" idx="1"/>
          </p:nvPr>
        </p:nvSpPr>
        <p:spPr>
          <a:xfrm>
            <a:off x="457200" y="1412776"/>
            <a:ext cx="7931224" cy="5061176"/>
          </a:xfrm>
        </p:spPr>
        <p:txBody>
          <a:bodyPr>
            <a:normAutofit/>
          </a:bodyPr>
          <a:lstStyle/>
          <a:p>
            <a:pPr marL="0" indent="0" algn="just">
              <a:lnSpc>
                <a:spcPts val="2800"/>
              </a:lnSpc>
              <a:spcBef>
                <a:spcPts val="1800"/>
              </a:spcBef>
              <a:buNone/>
            </a:pPr>
            <a:r>
              <a:rPr lang="zh-TW" altLang="en-US" sz="1800" dirty="0" smtClean="0"/>
              <a:t> 違反</a:t>
            </a:r>
            <a:r>
              <a:rPr lang="zh-TW" altLang="en-US" sz="1800" dirty="0" smtClean="0"/>
              <a:t>公職人員利益衝突迴避法（以下簡稱本法）第六</a:t>
            </a:r>
            <a:r>
              <a:rPr lang="zh-TW" altLang="en-US" sz="1800" dirty="0" smtClean="0"/>
              <a:t>條第一</a:t>
            </a:r>
            <a:r>
              <a:rPr lang="zh-TW" altLang="en-US" sz="1800" dirty="0" smtClean="0"/>
              <a:t>項規定，知有利益衝突之情事未自行迴避者，依本法第十六條第一項規定裁罰之罰鍰基準如下： </a:t>
            </a:r>
          </a:p>
          <a:p>
            <a:pPr algn="just">
              <a:lnSpc>
                <a:spcPts val="2800"/>
              </a:lnSpc>
              <a:spcBef>
                <a:spcPts val="1800"/>
              </a:spcBef>
              <a:buNone/>
            </a:pPr>
            <a:r>
              <a:rPr lang="zh-TW" altLang="en-US" sz="1800" dirty="0" smtClean="0"/>
              <a:t>（</a:t>
            </a:r>
            <a:r>
              <a:rPr lang="zh-TW" altLang="en-US" sz="1800" dirty="0" smtClean="0"/>
              <a:t>一）</a:t>
            </a:r>
            <a:r>
              <a:rPr lang="zh-TW" altLang="en-US" sz="1800" dirty="0" smtClean="0">
                <a:solidFill>
                  <a:srgbClr val="0070C0"/>
                </a:solidFill>
              </a:rPr>
              <a:t>財產上利益：</a:t>
            </a:r>
            <a:r>
              <a:rPr lang="zh-TW" altLang="en-US" sz="1800" dirty="0" smtClean="0"/>
              <a:t> </a:t>
            </a:r>
          </a:p>
          <a:p>
            <a:pPr algn="just">
              <a:lnSpc>
                <a:spcPts val="2800"/>
              </a:lnSpc>
              <a:spcBef>
                <a:spcPts val="1800"/>
              </a:spcBef>
              <a:buNone/>
            </a:pPr>
            <a:r>
              <a:rPr lang="en-US" altLang="zh-TW" sz="1800" dirty="0" smtClean="0"/>
              <a:t>1. </a:t>
            </a:r>
            <a:r>
              <a:rPr lang="zh-TW" altLang="en-US" sz="1800" dirty="0" smtClean="0"/>
              <a:t>可得財產上利益新臺幣（下同）一百萬元以下：十萬元。 </a:t>
            </a:r>
          </a:p>
          <a:p>
            <a:pPr algn="just">
              <a:lnSpc>
                <a:spcPts val="2800"/>
              </a:lnSpc>
              <a:spcBef>
                <a:spcPts val="1800"/>
              </a:spcBef>
              <a:buNone/>
            </a:pPr>
            <a:r>
              <a:rPr lang="en-US" altLang="zh-TW" sz="1800" dirty="0" smtClean="0"/>
              <a:t>2. </a:t>
            </a:r>
            <a:r>
              <a:rPr lang="zh-TW" altLang="en-US" sz="1800" dirty="0" smtClean="0"/>
              <a:t>可得財產上利益逾一百萬元，以罰鍰金額十萬元為基準，可得財產上利益每增加十萬元，提高罰鍰金額一萬元。增加價額未達十萬元，以十萬元論。 </a:t>
            </a:r>
          </a:p>
          <a:p>
            <a:pPr algn="just">
              <a:lnSpc>
                <a:spcPts val="2800"/>
              </a:lnSpc>
              <a:spcBef>
                <a:spcPts val="1800"/>
              </a:spcBef>
              <a:buNone/>
            </a:pPr>
            <a:r>
              <a:rPr lang="en-US" altLang="zh-TW" sz="1800" dirty="0" smtClean="0"/>
              <a:t>3. </a:t>
            </a:r>
            <a:r>
              <a:rPr lang="zh-TW" altLang="en-US" sz="1800" dirty="0" smtClean="0"/>
              <a:t>可得財產上利益二千萬元以上：二百萬元。 </a:t>
            </a:r>
          </a:p>
          <a:p>
            <a:pPr algn="just">
              <a:lnSpc>
                <a:spcPts val="2800"/>
              </a:lnSpc>
              <a:spcBef>
                <a:spcPts val="1800"/>
              </a:spcBef>
            </a:pPr>
            <a:endParaRPr lang="zh-TW" altLang="en-US" sz="1800" dirty="0"/>
          </a:p>
        </p:txBody>
      </p:sp>
      <p:pic>
        <p:nvPicPr>
          <p:cNvPr id="7" name="Picture 2"/>
          <p:cNvPicPr>
            <a:picLocks noChangeAspect="1" noChangeArrowheads="1"/>
          </p:cNvPicPr>
          <p:nvPr/>
        </p:nvPicPr>
        <p:blipFill>
          <a:blip r:embed="rId4" cstate="print"/>
          <a:srcRect/>
          <a:stretch>
            <a:fillRect/>
          </a:stretch>
        </p:blipFill>
        <p:spPr bwMode="auto">
          <a:xfrm>
            <a:off x="6732240" y="2348880"/>
            <a:ext cx="1511300" cy="100488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7452320" y="188640"/>
            <a:ext cx="1523529" cy="1772816"/>
          </a:xfrm>
          <a:prstGeom prst="rect">
            <a:avLst/>
          </a:prstGeom>
          <a:noFill/>
          <a:ln w="9525">
            <a:noFill/>
            <a:miter lim="800000"/>
            <a:headEnd/>
            <a:tailEnd/>
          </a:ln>
        </p:spPr>
      </p:pic>
      <p:sp>
        <p:nvSpPr>
          <p:cNvPr id="3" name="內容版面配置區 2"/>
          <p:cNvSpPr>
            <a:spLocks noGrp="1"/>
          </p:cNvSpPr>
          <p:nvPr>
            <p:ph sz="quarter" idx="1"/>
          </p:nvPr>
        </p:nvSpPr>
        <p:spPr>
          <a:xfrm>
            <a:off x="539552" y="620688"/>
            <a:ext cx="7848872" cy="5853264"/>
          </a:xfrm>
        </p:spPr>
        <p:txBody>
          <a:bodyPr>
            <a:normAutofit/>
          </a:bodyPr>
          <a:lstStyle/>
          <a:p>
            <a:pPr algn="just">
              <a:lnSpc>
                <a:spcPts val="2800"/>
              </a:lnSpc>
              <a:spcBef>
                <a:spcPts val="1800"/>
              </a:spcBef>
              <a:buNone/>
            </a:pPr>
            <a:r>
              <a:rPr lang="zh-TW" altLang="en-US" sz="1800" dirty="0" smtClean="0"/>
              <a:t>（</a:t>
            </a:r>
            <a:r>
              <a:rPr lang="zh-TW" altLang="en-US" sz="1800" dirty="0" smtClean="0"/>
              <a:t>二）</a:t>
            </a:r>
            <a:r>
              <a:rPr lang="zh-TW" altLang="en-US" sz="1800" dirty="0" smtClean="0">
                <a:solidFill>
                  <a:srgbClr val="0070C0"/>
                </a:solidFill>
              </a:rPr>
              <a:t>非財產上利益： </a:t>
            </a:r>
          </a:p>
          <a:p>
            <a:pPr algn="just">
              <a:lnSpc>
                <a:spcPts val="2800"/>
              </a:lnSpc>
              <a:spcBef>
                <a:spcPts val="1800"/>
              </a:spcBef>
              <a:buNone/>
            </a:pPr>
            <a:r>
              <a:rPr lang="en-US" altLang="zh-TW" sz="1800" dirty="0" smtClean="0"/>
              <a:t>1. </a:t>
            </a:r>
            <a:r>
              <a:rPr lang="zh-TW" altLang="en-US" sz="1800" dirty="0" smtClean="0"/>
              <a:t>涉及機關團體人員考績、考核、獎懲及相類似之人事措施：十萬元。 </a:t>
            </a:r>
          </a:p>
          <a:p>
            <a:pPr algn="just">
              <a:lnSpc>
                <a:spcPts val="2800"/>
              </a:lnSpc>
              <a:spcBef>
                <a:spcPts val="1800"/>
              </a:spcBef>
              <a:buNone/>
            </a:pPr>
            <a:r>
              <a:rPr lang="en-US" altLang="zh-TW" sz="1800" dirty="0" smtClean="0"/>
              <a:t>2. </a:t>
            </a:r>
            <a:r>
              <a:rPr lang="zh-TW" altLang="en-US" sz="1800" dirty="0" smtClean="0"/>
              <a:t>涉及同一機關團體內之調動及相類似之人事措施：二十萬元。 </a:t>
            </a:r>
          </a:p>
          <a:p>
            <a:pPr algn="just">
              <a:lnSpc>
                <a:spcPts val="2800"/>
              </a:lnSpc>
              <a:spcBef>
                <a:spcPts val="1800"/>
              </a:spcBef>
              <a:buNone/>
            </a:pPr>
            <a:r>
              <a:rPr lang="en-US" altLang="zh-TW" sz="1800" dirty="0" smtClean="0"/>
              <a:t>3. </a:t>
            </a:r>
            <a:r>
              <a:rPr lang="zh-TW" altLang="en-US" sz="1800" dirty="0" smtClean="0"/>
              <a:t>涉及同一機關團體內之陞遷及相類似之人事措施：二十萬元。 </a:t>
            </a:r>
          </a:p>
          <a:p>
            <a:pPr algn="just">
              <a:lnSpc>
                <a:spcPts val="2800"/>
              </a:lnSpc>
              <a:spcBef>
                <a:spcPts val="1800"/>
              </a:spcBef>
              <a:buNone/>
            </a:pPr>
            <a:r>
              <a:rPr lang="en-US" altLang="zh-TW" sz="1800" dirty="0" smtClean="0"/>
              <a:t>4. </a:t>
            </a:r>
            <a:r>
              <a:rPr lang="zh-TW" altLang="en-US" sz="1800" dirty="0" smtClean="0"/>
              <a:t>涉及機關團體依據或準用行政院及所屬各機關學校臨時人員進用及運用要點之進用，或其他屬臨時性、短期性、季節性工作性質之進用：二十萬元。 </a:t>
            </a:r>
          </a:p>
          <a:p>
            <a:pPr algn="just">
              <a:lnSpc>
                <a:spcPts val="2800"/>
              </a:lnSpc>
              <a:spcBef>
                <a:spcPts val="1800"/>
              </a:spcBef>
              <a:buNone/>
            </a:pPr>
            <a:r>
              <a:rPr lang="en-US" altLang="zh-TW" sz="1800" dirty="0" smtClean="0"/>
              <a:t>5. </a:t>
            </a:r>
            <a:r>
              <a:rPr lang="zh-TW" altLang="en-US" sz="1800" dirty="0" smtClean="0"/>
              <a:t>涉及機關團體約聘、約僱人員之聘用、約僱：三十萬元。 </a:t>
            </a:r>
          </a:p>
          <a:p>
            <a:pPr algn="just">
              <a:lnSpc>
                <a:spcPts val="2800"/>
              </a:lnSpc>
              <a:spcBef>
                <a:spcPts val="1800"/>
              </a:spcBef>
              <a:buNone/>
            </a:pPr>
            <a:r>
              <a:rPr lang="en-US" altLang="zh-TW" sz="1800" dirty="0" smtClean="0"/>
              <a:t>6. </a:t>
            </a:r>
            <a:r>
              <a:rPr lang="zh-TW" altLang="en-US" sz="1800" dirty="0" smtClean="0"/>
              <a:t>涉及機關團體之勞動派遣、依法規以不定期契約方式之進用或其他有繼續性工作性質之進用：四十萬元。 </a:t>
            </a:r>
          </a:p>
          <a:p>
            <a:pPr algn="just">
              <a:lnSpc>
                <a:spcPts val="2800"/>
              </a:lnSpc>
              <a:spcBef>
                <a:spcPts val="1800"/>
              </a:spcBef>
            </a:pPr>
            <a:endParaRPr lang="zh-TW" altLang="en-US" sz="1800" dirty="0"/>
          </a:p>
        </p:txBody>
      </p:sp>
      <p:pic>
        <p:nvPicPr>
          <p:cNvPr id="3077" name="Picture 5"/>
          <p:cNvPicPr>
            <a:picLocks noChangeAspect="1" noChangeArrowheads="1"/>
          </p:cNvPicPr>
          <p:nvPr/>
        </p:nvPicPr>
        <p:blipFill>
          <a:blip r:embed="rId3" cstate="print"/>
          <a:srcRect/>
          <a:stretch>
            <a:fillRect/>
          </a:stretch>
        </p:blipFill>
        <p:spPr bwMode="auto">
          <a:xfrm>
            <a:off x="5436096" y="4869160"/>
            <a:ext cx="1585412" cy="184482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952</TotalTime>
  <Words>1792</Words>
  <Application>Microsoft Office PowerPoint</Application>
  <PresentationFormat>如螢幕大小 (4:3)</PresentationFormat>
  <Paragraphs>94</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壁窗</vt:lpstr>
      <vt:lpstr>苗栗縣政府政風處  2月份廉政宣導   </vt:lpstr>
      <vt:lpstr>侵占納骨櫃規費案</vt:lpstr>
      <vt:lpstr>侵占納骨櫃規費案</vt:lpstr>
      <vt:lpstr>不違背職務收受賄賂、利用職務上機會詐取財物、偽造文書案</vt:lpstr>
      <vt:lpstr>提醒重點-申報類別、期間及申報日：</vt:lpstr>
      <vt:lpstr>公職人員利益衝突迴避法</vt:lpstr>
      <vt:lpstr>利衝法新修法重點 —增訂公職人員或其關係人與公職人員服務之機關或受其監督機關為補助或交易行為禁止的例外規定</vt:lpstr>
      <vt:lpstr>  法務部公職人員利益衝突迴避案件處罰鍰額度基準（未自行迴避部分） </vt:lpstr>
      <vt:lpstr>投影片 9</vt:lpstr>
      <vt:lpstr>投影片 10</vt:lpstr>
      <vt:lpstr>利衝法新修法重點—增訂違反義務者的裁罰</vt:lpstr>
      <vt:lpstr>投影片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246298</dc:creator>
  <cp:lastModifiedBy>244920</cp:lastModifiedBy>
  <cp:revision>94</cp:revision>
  <dcterms:created xsi:type="dcterms:W3CDTF">2019-01-15T06:18:51Z</dcterms:created>
  <dcterms:modified xsi:type="dcterms:W3CDTF">2019-02-27T05:58:12Z</dcterms:modified>
</cp:coreProperties>
</file>