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Default Extension="doc" ContentType="application/msword"/>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49"/>
  </p:notesMasterIdLst>
  <p:handoutMasterIdLst>
    <p:handoutMasterId r:id="rId50"/>
  </p:handoutMasterIdLst>
  <p:sldIdLst>
    <p:sldId id="256" r:id="rId2"/>
    <p:sldId id="257" r:id="rId3"/>
    <p:sldId id="302" r:id="rId4"/>
    <p:sldId id="303" r:id="rId5"/>
    <p:sldId id="305" r:id="rId6"/>
    <p:sldId id="299" r:id="rId7"/>
    <p:sldId id="314" r:id="rId8"/>
    <p:sldId id="306" r:id="rId9"/>
    <p:sldId id="309" r:id="rId10"/>
    <p:sldId id="311" r:id="rId11"/>
    <p:sldId id="312" r:id="rId12"/>
    <p:sldId id="310" r:id="rId13"/>
    <p:sldId id="315" r:id="rId14"/>
    <p:sldId id="316" r:id="rId15"/>
    <p:sldId id="317" r:id="rId16"/>
    <p:sldId id="273" r:id="rId17"/>
    <p:sldId id="274" r:id="rId18"/>
    <p:sldId id="276" r:id="rId19"/>
    <p:sldId id="318" r:id="rId20"/>
    <p:sldId id="319" r:id="rId21"/>
    <p:sldId id="320" r:id="rId22"/>
    <p:sldId id="321" r:id="rId23"/>
    <p:sldId id="322" r:id="rId24"/>
    <p:sldId id="323" r:id="rId25"/>
    <p:sldId id="324" r:id="rId26"/>
    <p:sldId id="329" r:id="rId27"/>
    <p:sldId id="330" r:id="rId28"/>
    <p:sldId id="333" r:id="rId29"/>
    <p:sldId id="336" r:id="rId30"/>
    <p:sldId id="332" r:id="rId31"/>
    <p:sldId id="334" r:id="rId32"/>
    <p:sldId id="337" r:id="rId33"/>
    <p:sldId id="338" r:id="rId34"/>
    <p:sldId id="340" r:id="rId35"/>
    <p:sldId id="342" r:id="rId36"/>
    <p:sldId id="343" r:id="rId37"/>
    <p:sldId id="344" r:id="rId38"/>
    <p:sldId id="345" r:id="rId39"/>
    <p:sldId id="352" r:id="rId40"/>
    <p:sldId id="346" r:id="rId41"/>
    <p:sldId id="348" r:id="rId42"/>
    <p:sldId id="349" r:id="rId43"/>
    <p:sldId id="347" r:id="rId44"/>
    <p:sldId id="350" r:id="rId45"/>
    <p:sldId id="325" r:id="rId46"/>
    <p:sldId id="351" r:id="rId47"/>
    <p:sldId id="328" r:id="rId4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558" autoAdjust="0"/>
  </p:normalViewPr>
  <p:slideViewPr>
    <p:cSldViewPr>
      <p:cViewPr varScale="1">
        <p:scale>
          <a:sx n="77" d="100"/>
          <a:sy n="77" d="100"/>
        </p:scale>
        <p:origin x="-55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41353-BAA3-4A2A-A76B-EB136C0BFDD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zh-TW" altLang="en-US"/>
        </a:p>
      </dgm:t>
    </dgm:pt>
    <dgm:pt modelId="{9DC983CB-2B4A-45B3-B4D2-8313EEFF0937}">
      <dgm:prSet phldrT="[文字]"/>
      <dgm:spPr/>
      <dgm:t>
        <a:bodyPr/>
        <a:lstStyle/>
        <a:p>
          <a:r>
            <a:rPr lang="zh-TW" altLang="en-US" dirty="0" smtClean="0">
              <a:latin typeface="標楷體" pitchFamily="65" charset="-120"/>
              <a:ea typeface="標楷體" pitchFamily="65" charset="-120"/>
            </a:rPr>
            <a:t>確認查核對象</a:t>
          </a:r>
          <a:endParaRPr lang="zh-TW" altLang="en-US" dirty="0">
            <a:latin typeface="標楷體" pitchFamily="65" charset="-120"/>
            <a:ea typeface="標楷體" pitchFamily="65" charset="-120"/>
          </a:endParaRPr>
        </a:p>
      </dgm:t>
    </dgm:pt>
    <dgm:pt modelId="{00DEB513-60AA-4F55-9797-AC4460C13833}" type="parTrans" cxnId="{089161E4-9267-4571-AB0C-51D92D268840}">
      <dgm:prSet/>
      <dgm:spPr/>
      <dgm:t>
        <a:bodyPr/>
        <a:lstStyle/>
        <a:p>
          <a:endParaRPr lang="zh-TW" altLang="en-US"/>
        </a:p>
      </dgm:t>
    </dgm:pt>
    <dgm:pt modelId="{EAAFC629-761F-4BF4-93DF-6137603C0FBD}" type="sibTrans" cxnId="{089161E4-9267-4571-AB0C-51D92D268840}">
      <dgm:prSet/>
      <dgm:spPr/>
      <dgm:t>
        <a:bodyPr/>
        <a:lstStyle/>
        <a:p>
          <a:endParaRPr lang="zh-TW" altLang="en-US"/>
        </a:p>
      </dgm:t>
    </dgm:pt>
    <dgm:pt modelId="{26CD80B1-FCFE-4916-BABF-14A5AB801EFD}">
      <dgm:prSet phldrT="[文字]" custT="1"/>
      <dgm:spPr/>
      <dgm:t>
        <a:bodyPr/>
        <a:lstStyle/>
        <a:p>
          <a:pPr algn="l">
            <a:buNone/>
          </a:pPr>
          <a:r>
            <a:rPr lang="zh-TW" sz="2400" dirty="0" smtClean="0">
              <a:latin typeface="標楷體" pitchFamily="65" charset="-120"/>
              <a:ea typeface="標楷體" pitchFamily="65" charset="-120"/>
            </a:rPr>
            <a:t>申報人本人</a:t>
          </a:r>
          <a:endParaRPr lang="zh-TW" altLang="en-US" sz="2400" dirty="0">
            <a:latin typeface="標楷體" pitchFamily="65" charset="-120"/>
            <a:ea typeface="標楷體" pitchFamily="65" charset="-120"/>
          </a:endParaRPr>
        </a:p>
      </dgm:t>
    </dgm:pt>
    <dgm:pt modelId="{3BCB66BC-32E4-4D23-A062-7B941666E992}" type="parTrans" cxnId="{C806E62D-9815-4645-BE54-03C98294188D}">
      <dgm:prSet/>
      <dgm:spPr/>
      <dgm:t>
        <a:bodyPr/>
        <a:lstStyle/>
        <a:p>
          <a:endParaRPr lang="zh-TW" altLang="en-US"/>
        </a:p>
      </dgm:t>
    </dgm:pt>
    <dgm:pt modelId="{3FAF7264-E375-4060-9A97-68DE64C02036}" type="sibTrans" cxnId="{C806E62D-9815-4645-BE54-03C98294188D}">
      <dgm:prSet/>
      <dgm:spPr/>
      <dgm:t>
        <a:bodyPr/>
        <a:lstStyle/>
        <a:p>
          <a:endParaRPr lang="zh-TW" altLang="en-US"/>
        </a:p>
      </dgm:t>
    </dgm:pt>
    <dgm:pt modelId="{81939884-1907-45D6-AB11-896CD5565B4C}">
      <dgm:prSet phldrT="[文字]"/>
      <dgm:spPr/>
      <dgm:t>
        <a:bodyPr/>
        <a:lstStyle/>
        <a:p>
          <a:r>
            <a:rPr lang="zh-TW" altLang="en-US" dirty="0" smtClean="0">
              <a:latin typeface="標楷體" pitchFamily="65" charset="-120"/>
              <a:ea typeface="標楷體" pitchFamily="65" charset="-120"/>
            </a:rPr>
            <a:t>建立查詢資料</a:t>
          </a:r>
          <a:endParaRPr lang="zh-TW" altLang="en-US" dirty="0">
            <a:latin typeface="標楷體" pitchFamily="65" charset="-120"/>
            <a:ea typeface="標楷體" pitchFamily="65" charset="-120"/>
          </a:endParaRPr>
        </a:p>
      </dgm:t>
    </dgm:pt>
    <dgm:pt modelId="{D23F15A3-A1BC-4A1C-B644-441FDDC32A86}" type="parTrans" cxnId="{3ACB36D4-851B-4A1E-96AA-79ADA9E2F57E}">
      <dgm:prSet/>
      <dgm:spPr/>
      <dgm:t>
        <a:bodyPr/>
        <a:lstStyle/>
        <a:p>
          <a:endParaRPr lang="zh-TW" altLang="en-US"/>
        </a:p>
      </dgm:t>
    </dgm:pt>
    <dgm:pt modelId="{C077757E-FB15-4108-A11D-E8FA715628E7}" type="sibTrans" cxnId="{3ACB36D4-851B-4A1E-96AA-79ADA9E2F57E}">
      <dgm:prSet/>
      <dgm:spPr/>
      <dgm:t>
        <a:bodyPr/>
        <a:lstStyle/>
        <a:p>
          <a:endParaRPr lang="zh-TW" altLang="en-US"/>
        </a:p>
      </dgm:t>
    </dgm:pt>
    <dgm:pt modelId="{8DA4BF2D-B81A-4387-A519-588F1C01391C}">
      <dgm:prSet phldrT="[文字]" custT="1"/>
      <dgm:spPr/>
      <dgm:t>
        <a:bodyPr/>
        <a:lstStyle/>
        <a:p>
          <a:pPr algn="l">
            <a:buNone/>
          </a:pPr>
          <a:r>
            <a:rPr lang="zh-TW" sz="2400" dirty="0" smtClean="0">
              <a:latin typeface="標楷體" pitchFamily="65" charset="-120"/>
              <a:ea typeface="標楷體" pitchFamily="65" charset="-120"/>
            </a:rPr>
            <a:t>配偶</a:t>
          </a:r>
          <a:endParaRPr lang="zh-TW" altLang="en-US" sz="2400" dirty="0">
            <a:latin typeface="標楷體" pitchFamily="65" charset="-120"/>
            <a:ea typeface="標楷體" pitchFamily="65" charset="-120"/>
          </a:endParaRPr>
        </a:p>
      </dgm:t>
    </dgm:pt>
    <dgm:pt modelId="{516F9126-6A02-4F08-AA30-906747197255}" type="parTrans" cxnId="{57D07FE1-44CE-4A75-AFCC-81836F2C6BE8}">
      <dgm:prSet/>
      <dgm:spPr/>
      <dgm:t>
        <a:bodyPr/>
        <a:lstStyle/>
        <a:p>
          <a:endParaRPr lang="zh-TW" altLang="en-US"/>
        </a:p>
      </dgm:t>
    </dgm:pt>
    <dgm:pt modelId="{837DC5BB-51B4-42D9-9970-8E263678C913}" type="sibTrans" cxnId="{57D07FE1-44CE-4A75-AFCC-81836F2C6BE8}">
      <dgm:prSet/>
      <dgm:spPr/>
      <dgm:t>
        <a:bodyPr/>
        <a:lstStyle/>
        <a:p>
          <a:endParaRPr lang="zh-TW" altLang="en-US"/>
        </a:p>
      </dgm:t>
    </dgm:pt>
    <dgm:pt modelId="{3CC04EEE-3817-4A03-A8EE-7F6855F26C44}">
      <dgm:prSet phldrT="[文字]" custT="1"/>
      <dgm:spPr/>
      <dgm:t>
        <a:bodyPr/>
        <a:lstStyle/>
        <a:p>
          <a:pPr algn="l">
            <a:buNone/>
          </a:pPr>
          <a:r>
            <a:rPr lang="zh-TW" sz="2400" dirty="0" smtClean="0">
              <a:latin typeface="標楷體" pitchFamily="65" charset="-120"/>
              <a:ea typeface="標楷體" pitchFamily="65" charset="-120"/>
            </a:rPr>
            <a:t>未成年子女</a:t>
          </a:r>
          <a:endParaRPr lang="zh-TW" altLang="en-US" sz="2400" dirty="0">
            <a:latin typeface="標楷體" pitchFamily="65" charset="-120"/>
            <a:ea typeface="標楷體" pitchFamily="65" charset="-120"/>
          </a:endParaRPr>
        </a:p>
      </dgm:t>
    </dgm:pt>
    <dgm:pt modelId="{2DC8BD74-8F26-4688-9B9B-3F236F018D05}" type="parTrans" cxnId="{62CA1926-0C53-4363-8A9B-C4DEFD88754E}">
      <dgm:prSet/>
      <dgm:spPr/>
      <dgm:t>
        <a:bodyPr/>
        <a:lstStyle/>
        <a:p>
          <a:endParaRPr lang="zh-TW" altLang="en-US"/>
        </a:p>
      </dgm:t>
    </dgm:pt>
    <dgm:pt modelId="{511C5FE4-4161-488F-A964-B8E66B3FC255}" type="sibTrans" cxnId="{62CA1926-0C53-4363-8A9B-C4DEFD88754E}">
      <dgm:prSet/>
      <dgm:spPr/>
      <dgm:t>
        <a:bodyPr/>
        <a:lstStyle/>
        <a:p>
          <a:endParaRPr lang="zh-TW" altLang="en-US"/>
        </a:p>
      </dgm:t>
    </dgm:pt>
    <dgm:pt modelId="{CB7F764C-1094-49D9-B94D-F711F617A365}">
      <dgm:prSet phldrT="[文字]" custT="1"/>
      <dgm:spPr/>
      <dgm:t>
        <a:bodyPr/>
        <a:lstStyle/>
        <a:p>
          <a:pPr algn="l">
            <a:buNone/>
          </a:pPr>
          <a:r>
            <a:rPr lang="zh-TW" altLang="en-US" sz="2000" dirty="0" smtClean="0">
              <a:latin typeface="標楷體" pitchFamily="65" charset="-120"/>
              <a:ea typeface="標楷體" pitchFamily="65" charset="-120"/>
            </a:rPr>
            <a:t>姓名、身分證字號、申報日（查詢基準日）</a:t>
          </a:r>
        </a:p>
      </dgm:t>
    </dgm:pt>
    <dgm:pt modelId="{B52CC088-FAE1-4AC1-8A09-56BF82D1C9A2}" type="parTrans" cxnId="{17C0DD62-B397-40EA-9AD4-33B879230060}">
      <dgm:prSet/>
      <dgm:spPr/>
      <dgm:t>
        <a:bodyPr/>
        <a:lstStyle/>
        <a:p>
          <a:endParaRPr lang="zh-TW" altLang="en-US"/>
        </a:p>
      </dgm:t>
    </dgm:pt>
    <dgm:pt modelId="{A5093045-C227-49D6-A59D-99467AC1657F}" type="sibTrans" cxnId="{17C0DD62-B397-40EA-9AD4-33B879230060}">
      <dgm:prSet/>
      <dgm:spPr/>
      <dgm:t>
        <a:bodyPr/>
        <a:lstStyle/>
        <a:p>
          <a:endParaRPr lang="zh-TW" altLang="en-US"/>
        </a:p>
      </dgm:t>
    </dgm:pt>
    <dgm:pt modelId="{F607B1E2-425D-4C94-A896-6DC0004CD348}">
      <dgm:prSet phldrT="[文字]" custT="1"/>
      <dgm:spPr/>
      <dgm:t>
        <a:bodyPr/>
        <a:lstStyle/>
        <a:p>
          <a:pPr algn="l">
            <a:buNone/>
          </a:pPr>
          <a:endParaRPr lang="zh-TW" altLang="en-US" sz="2000" dirty="0" smtClean="0">
            <a:latin typeface="標楷體" pitchFamily="65" charset="-120"/>
            <a:ea typeface="標楷體" pitchFamily="65" charset="-120"/>
          </a:endParaRPr>
        </a:p>
      </dgm:t>
    </dgm:pt>
    <dgm:pt modelId="{65F7B275-4989-4526-9E44-BF2421D8B54F}" type="parTrans" cxnId="{FCF9EF1B-29B0-4BE1-B389-7F8D99DA6EEC}">
      <dgm:prSet/>
      <dgm:spPr/>
      <dgm:t>
        <a:bodyPr/>
        <a:lstStyle/>
        <a:p>
          <a:endParaRPr lang="zh-TW" altLang="en-US"/>
        </a:p>
      </dgm:t>
    </dgm:pt>
    <dgm:pt modelId="{214DBD47-A78D-4E02-9C7E-2C06999FB864}" type="sibTrans" cxnId="{FCF9EF1B-29B0-4BE1-B389-7F8D99DA6EEC}">
      <dgm:prSet/>
      <dgm:spPr/>
      <dgm:t>
        <a:bodyPr/>
        <a:lstStyle/>
        <a:p>
          <a:endParaRPr lang="zh-TW" altLang="en-US"/>
        </a:p>
      </dgm:t>
    </dgm:pt>
    <dgm:pt modelId="{23D34E0C-560B-420C-B2C7-4E06A7887F6D}">
      <dgm:prSet phldrT="[文字]" custT="1"/>
      <dgm:spPr/>
      <dgm:t>
        <a:bodyPr/>
        <a:lstStyle/>
        <a:p>
          <a:pPr algn="l">
            <a:buNone/>
          </a:pPr>
          <a:r>
            <a:rPr lang="zh-TW" altLang="en-US" sz="2000" dirty="0" smtClean="0">
              <a:latin typeface="標楷體" pitchFamily="65" charset="-120"/>
              <a:ea typeface="標楷體" pitchFamily="65" charset="-120"/>
            </a:rPr>
            <a:t>網路申報之申報人可以網路申報系統產生前開資料之</a:t>
          </a:r>
          <a:r>
            <a:rPr lang="en-US" altLang="zh-TW" sz="2000" dirty="0" smtClean="0">
              <a:latin typeface="標楷體" pitchFamily="65" charset="-120"/>
              <a:ea typeface="標楷體" pitchFamily="65" charset="-120"/>
            </a:rPr>
            <a:t>EXCEL</a:t>
          </a:r>
          <a:r>
            <a:rPr lang="zh-TW" altLang="en-US" sz="2000" dirty="0" smtClean="0">
              <a:latin typeface="標楷體" pitchFamily="65" charset="-120"/>
              <a:ea typeface="標楷體" pitchFamily="65" charset="-120"/>
            </a:rPr>
            <a:t>檔</a:t>
          </a:r>
        </a:p>
      </dgm:t>
    </dgm:pt>
    <dgm:pt modelId="{35F976C1-F811-46EE-A0E9-E43FEC58D8C7}" type="parTrans" cxnId="{819183C4-EDF6-4238-8334-983A3E36B4FB}">
      <dgm:prSet/>
      <dgm:spPr/>
      <dgm:t>
        <a:bodyPr/>
        <a:lstStyle/>
        <a:p>
          <a:endParaRPr lang="zh-TW" altLang="en-US"/>
        </a:p>
      </dgm:t>
    </dgm:pt>
    <dgm:pt modelId="{9B9DE3AB-889A-4C6D-9018-538EAEE24776}" type="sibTrans" cxnId="{819183C4-EDF6-4238-8334-983A3E36B4FB}">
      <dgm:prSet/>
      <dgm:spPr/>
      <dgm:t>
        <a:bodyPr/>
        <a:lstStyle/>
        <a:p>
          <a:endParaRPr lang="zh-TW" altLang="en-US"/>
        </a:p>
      </dgm:t>
    </dgm:pt>
    <dgm:pt modelId="{65388F5D-A0FC-40ED-BC22-96ED19F438EA}" type="pres">
      <dgm:prSet presAssocID="{71841353-BAA3-4A2A-A76B-EB136C0BFDDB}" presName="Name0" presStyleCnt="0">
        <dgm:presLayoutVars>
          <dgm:dir/>
          <dgm:animLvl val="lvl"/>
          <dgm:resizeHandles/>
        </dgm:presLayoutVars>
      </dgm:prSet>
      <dgm:spPr/>
      <dgm:t>
        <a:bodyPr/>
        <a:lstStyle/>
        <a:p>
          <a:endParaRPr lang="zh-TW" altLang="en-US"/>
        </a:p>
      </dgm:t>
    </dgm:pt>
    <dgm:pt modelId="{C53BEBD8-E4DD-4D51-9B7C-6EF1086DD2CB}" type="pres">
      <dgm:prSet presAssocID="{9DC983CB-2B4A-45B3-B4D2-8313EEFF0937}" presName="linNode" presStyleCnt="0"/>
      <dgm:spPr/>
    </dgm:pt>
    <dgm:pt modelId="{DD447D07-B38D-47C5-910C-9AD6B6060F41}" type="pres">
      <dgm:prSet presAssocID="{9DC983CB-2B4A-45B3-B4D2-8313EEFF0937}" presName="parentShp" presStyleLbl="node1" presStyleIdx="0" presStyleCnt="2" custScaleY="72404" custLinFactNeighborX="867" custLinFactNeighborY="1963">
        <dgm:presLayoutVars>
          <dgm:bulletEnabled val="1"/>
        </dgm:presLayoutVars>
      </dgm:prSet>
      <dgm:spPr/>
      <dgm:t>
        <a:bodyPr/>
        <a:lstStyle/>
        <a:p>
          <a:endParaRPr lang="zh-TW" altLang="en-US"/>
        </a:p>
      </dgm:t>
    </dgm:pt>
    <dgm:pt modelId="{2DE06B8A-2D9D-489B-ABE1-DE18E2E95578}" type="pres">
      <dgm:prSet presAssocID="{9DC983CB-2B4A-45B3-B4D2-8313EEFF0937}" presName="childShp" presStyleLbl="bgAccFollowNode1" presStyleIdx="0" presStyleCnt="2" custScaleY="134920">
        <dgm:presLayoutVars>
          <dgm:bulletEnabled val="1"/>
        </dgm:presLayoutVars>
      </dgm:prSet>
      <dgm:spPr/>
      <dgm:t>
        <a:bodyPr/>
        <a:lstStyle/>
        <a:p>
          <a:endParaRPr lang="zh-TW" altLang="en-US"/>
        </a:p>
      </dgm:t>
    </dgm:pt>
    <dgm:pt modelId="{8E73BFC4-87E9-48F3-97E7-69EAFA39B359}" type="pres">
      <dgm:prSet presAssocID="{EAAFC629-761F-4BF4-93DF-6137603C0FBD}" presName="spacing" presStyleCnt="0"/>
      <dgm:spPr/>
    </dgm:pt>
    <dgm:pt modelId="{2C72438E-E0D2-48FB-AE28-61BA204D1CB4}" type="pres">
      <dgm:prSet presAssocID="{81939884-1907-45D6-AB11-896CD5565B4C}" presName="linNode" presStyleCnt="0"/>
      <dgm:spPr/>
    </dgm:pt>
    <dgm:pt modelId="{05F13542-0D1A-4A7A-BB7E-0B30C7C82BEF}" type="pres">
      <dgm:prSet presAssocID="{81939884-1907-45D6-AB11-896CD5565B4C}" presName="parentShp" presStyleLbl="node1" presStyleIdx="1" presStyleCnt="2" custScaleY="75150" custLinFactNeighborX="-579" custLinFactNeighborY="-763">
        <dgm:presLayoutVars>
          <dgm:bulletEnabled val="1"/>
        </dgm:presLayoutVars>
      </dgm:prSet>
      <dgm:spPr/>
      <dgm:t>
        <a:bodyPr/>
        <a:lstStyle/>
        <a:p>
          <a:endParaRPr lang="zh-TW" altLang="en-US"/>
        </a:p>
      </dgm:t>
    </dgm:pt>
    <dgm:pt modelId="{39913A5E-E91B-4A36-8A01-BE9D756094BC}" type="pres">
      <dgm:prSet presAssocID="{81939884-1907-45D6-AB11-896CD5565B4C}" presName="childShp" presStyleLbl="bgAccFollowNode1" presStyleIdx="1" presStyleCnt="2" custScaleY="136587">
        <dgm:presLayoutVars>
          <dgm:bulletEnabled val="1"/>
        </dgm:presLayoutVars>
      </dgm:prSet>
      <dgm:spPr/>
      <dgm:t>
        <a:bodyPr/>
        <a:lstStyle/>
        <a:p>
          <a:endParaRPr lang="zh-TW" altLang="en-US"/>
        </a:p>
      </dgm:t>
    </dgm:pt>
  </dgm:ptLst>
  <dgm:cxnLst>
    <dgm:cxn modelId="{62CA1926-0C53-4363-8A9B-C4DEFD88754E}" srcId="{9DC983CB-2B4A-45B3-B4D2-8313EEFF0937}" destId="{3CC04EEE-3817-4A03-A8EE-7F6855F26C44}" srcOrd="2" destOrd="0" parTransId="{2DC8BD74-8F26-4688-9B9B-3F236F018D05}" sibTransId="{511C5FE4-4161-488F-A964-B8E66B3FC255}"/>
    <dgm:cxn modelId="{1555B3F7-1313-4311-A85F-5774D45A7B97}" type="presOf" srcId="{71841353-BAA3-4A2A-A76B-EB136C0BFDDB}" destId="{65388F5D-A0FC-40ED-BC22-96ED19F438EA}" srcOrd="0" destOrd="0" presId="urn:microsoft.com/office/officeart/2005/8/layout/vList6"/>
    <dgm:cxn modelId="{C806E62D-9815-4645-BE54-03C98294188D}" srcId="{9DC983CB-2B4A-45B3-B4D2-8313EEFF0937}" destId="{26CD80B1-FCFE-4916-BABF-14A5AB801EFD}" srcOrd="0" destOrd="0" parTransId="{3BCB66BC-32E4-4D23-A062-7B941666E992}" sibTransId="{3FAF7264-E375-4060-9A97-68DE64C02036}"/>
    <dgm:cxn modelId="{B86FD121-B963-4215-8F24-DBEB719753A3}" type="presOf" srcId="{23D34E0C-560B-420C-B2C7-4E06A7887F6D}" destId="{39913A5E-E91B-4A36-8A01-BE9D756094BC}" srcOrd="0" destOrd="1" presId="urn:microsoft.com/office/officeart/2005/8/layout/vList6"/>
    <dgm:cxn modelId="{17C0DD62-B397-40EA-9AD4-33B879230060}" srcId="{81939884-1907-45D6-AB11-896CD5565B4C}" destId="{CB7F764C-1094-49D9-B94D-F711F617A365}" srcOrd="0" destOrd="0" parTransId="{B52CC088-FAE1-4AC1-8A09-56BF82D1C9A2}" sibTransId="{A5093045-C227-49D6-A59D-99467AC1657F}"/>
    <dgm:cxn modelId="{A32718B0-8A97-4FD2-BD2B-31D16CED232B}" type="presOf" srcId="{CB7F764C-1094-49D9-B94D-F711F617A365}" destId="{39913A5E-E91B-4A36-8A01-BE9D756094BC}" srcOrd="0" destOrd="0" presId="urn:microsoft.com/office/officeart/2005/8/layout/vList6"/>
    <dgm:cxn modelId="{09E1EA35-B2F4-438C-AE06-AC64C5C433E1}" type="presOf" srcId="{8DA4BF2D-B81A-4387-A519-588F1C01391C}" destId="{2DE06B8A-2D9D-489B-ABE1-DE18E2E95578}" srcOrd="0" destOrd="1" presId="urn:microsoft.com/office/officeart/2005/8/layout/vList6"/>
    <dgm:cxn modelId="{A237FD12-A87C-4E5F-B9D0-33789FADAFCA}" type="presOf" srcId="{26CD80B1-FCFE-4916-BABF-14A5AB801EFD}" destId="{2DE06B8A-2D9D-489B-ABE1-DE18E2E95578}" srcOrd="0" destOrd="0" presId="urn:microsoft.com/office/officeart/2005/8/layout/vList6"/>
    <dgm:cxn modelId="{7B07E791-0D76-40BC-954E-E68E5D4AC16A}" type="presOf" srcId="{9DC983CB-2B4A-45B3-B4D2-8313EEFF0937}" destId="{DD447D07-B38D-47C5-910C-9AD6B6060F41}" srcOrd="0" destOrd="0" presId="urn:microsoft.com/office/officeart/2005/8/layout/vList6"/>
    <dgm:cxn modelId="{FCF9EF1B-29B0-4BE1-B389-7F8D99DA6EEC}" srcId="{81939884-1907-45D6-AB11-896CD5565B4C}" destId="{F607B1E2-425D-4C94-A896-6DC0004CD348}" srcOrd="2" destOrd="0" parTransId="{65F7B275-4989-4526-9E44-BF2421D8B54F}" sibTransId="{214DBD47-A78D-4E02-9C7E-2C06999FB864}"/>
    <dgm:cxn modelId="{089161E4-9267-4571-AB0C-51D92D268840}" srcId="{71841353-BAA3-4A2A-A76B-EB136C0BFDDB}" destId="{9DC983CB-2B4A-45B3-B4D2-8313EEFF0937}" srcOrd="0" destOrd="0" parTransId="{00DEB513-60AA-4F55-9797-AC4460C13833}" sibTransId="{EAAFC629-761F-4BF4-93DF-6137603C0FBD}"/>
    <dgm:cxn modelId="{09F7D1EB-9E3B-4A8D-B329-8E6EF1E9EF20}" type="presOf" srcId="{81939884-1907-45D6-AB11-896CD5565B4C}" destId="{05F13542-0D1A-4A7A-BB7E-0B30C7C82BEF}" srcOrd="0" destOrd="0" presId="urn:microsoft.com/office/officeart/2005/8/layout/vList6"/>
    <dgm:cxn modelId="{3ACB36D4-851B-4A1E-96AA-79ADA9E2F57E}" srcId="{71841353-BAA3-4A2A-A76B-EB136C0BFDDB}" destId="{81939884-1907-45D6-AB11-896CD5565B4C}" srcOrd="1" destOrd="0" parTransId="{D23F15A3-A1BC-4A1C-B644-441FDDC32A86}" sibTransId="{C077757E-FB15-4108-A11D-E8FA715628E7}"/>
    <dgm:cxn modelId="{819183C4-EDF6-4238-8334-983A3E36B4FB}" srcId="{81939884-1907-45D6-AB11-896CD5565B4C}" destId="{23D34E0C-560B-420C-B2C7-4E06A7887F6D}" srcOrd="1" destOrd="0" parTransId="{35F976C1-F811-46EE-A0E9-E43FEC58D8C7}" sibTransId="{9B9DE3AB-889A-4C6D-9018-538EAEE24776}"/>
    <dgm:cxn modelId="{F6ECB294-DEB8-4FF5-A62D-D4E5914EC640}" type="presOf" srcId="{F607B1E2-425D-4C94-A896-6DC0004CD348}" destId="{39913A5E-E91B-4A36-8A01-BE9D756094BC}" srcOrd="0" destOrd="2" presId="urn:microsoft.com/office/officeart/2005/8/layout/vList6"/>
    <dgm:cxn modelId="{57D07FE1-44CE-4A75-AFCC-81836F2C6BE8}" srcId="{9DC983CB-2B4A-45B3-B4D2-8313EEFF0937}" destId="{8DA4BF2D-B81A-4387-A519-588F1C01391C}" srcOrd="1" destOrd="0" parTransId="{516F9126-6A02-4F08-AA30-906747197255}" sibTransId="{837DC5BB-51B4-42D9-9970-8E263678C913}"/>
    <dgm:cxn modelId="{D93489FD-7D5D-4684-ADDB-4993F56ED4B2}" type="presOf" srcId="{3CC04EEE-3817-4A03-A8EE-7F6855F26C44}" destId="{2DE06B8A-2D9D-489B-ABE1-DE18E2E95578}" srcOrd="0" destOrd="2" presId="urn:microsoft.com/office/officeart/2005/8/layout/vList6"/>
    <dgm:cxn modelId="{A7832992-2C98-4204-B21A-5A170C79112E}" type="presParOf" srcId="{65388F5D-A0FC-40ED-BC22-96ED19F438EA}" destId="{C53BEBD8-E4DD-4D51-9B7C-6EF1086DD2CB}" srcOrd="0" destOrd="0" presId="urn:microsoft.com/office/officeart/2005/8/layout/vList6"/>
    <dgm:cxn modelId="{B17CF998-BB2F-4EAE-BB97-12D8D4B6ABCD}" type="presParOf" srcId="{C53BEBD8-E4DD-4D51-9B7C-6EF1086DD2CB}" destId="{DD447D07-B38D-47C5-910C-9AD6B6060F41}" srcOrd="0" destOrd="0" presId="urn:microsoft.com/office/officeart/2005/8/layout/vList6"/>
    <dgm:cxn modelId="{A91AF7F8-A977-4F3E-987D-BCFBF020AF9B}" type="presParOf" srcId="{C53BEBD8-E4DD-4D51-9B7C-6EF1086DD2CB}" destId="{2DE06B8A-2D9D-489B-ABE1-DE18E2E95578}" srcOrd="1" destOrd="0" presId="urn:microsoft.com/office/officeart/2005/8/layout/vList6"/>
    <dgm:cxn modelId="{FF4101FB-32D3-4250-AA04-D73DFBA63F17}" type="presParOf" srcId="{65388F5D-A0FC-40ED-BC22-96ED19F438EA}" destId="{8E73BFC4-87E9-48F3-97E7-69EAFA39B359}" srcOrd="1" destOrd="0" presId="urn:microsoft.com/office/officeart/2005/8/layout/vList6"/>
    <dgm:cxn modelId="{7A251539-3A57-4C12-B0A0-8E82333F41BE}" type="presParOf" srcId="{65388F5D-A0FC-40ED-BC22-96ED19F438EA}" destId="{2C72438E-E0D2-48FB-AE28-61BA204D1CB4}" srcOrd="2" destOrd="0" presId="urn:microsoft.com/office/officeart/2005/8/layout/vList6"/>
    <dgm:cxn modelId="{D590FED4-FC45-43C9-8EAF-A6A2AFC4D53C}" type="presParOf" srcId="{2C72438E-E0D2-48FB-AE28-61BA204D1CB4}" destId="{05F13542-0D1A-4A7A-BB7E-0B30C7C82BEF}" srcOrd="0" destOrd="0" presId="urn:microsoft.com/office/officeart/2005/8/layout/vList6"/>
    <dgm:cxn modelId="{EB5757F0-0300-4AC3-AF87-F93288E7BA5A}" type="presParOf" srcId="{2C72438E-E0D2-48FB-AE28-61BA204D1CB4}" destId="{39913A5E-E91B-4A36-8A01-BE9D756094BC}" srcOrd="1" destOrd="0" presId="urn:microsoft.com/office/officeart/2005/8/layout/vList6"/>
  </dgm:cxnLst>
  <dgm:bg/>
  <dgm:whole/>
</dgm:dataModel>
</file>

<file path=ppt/diagrams/data2.xml><?xml version="1.0" encoding="utf-8"?>
<dgm:dataModel xmlns:dgm="http://schemas.openxmlformats.org/drawingml/2006/diagram" xmlns:a="http://schemas.openxmlformats.org/drawingml/2006/main">
  <dgm:ptLst>
    <dgm:pt modelId="{2816ABE3-9F6C-4680-8A9A-058D5A1D7D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0B61F55E-FE80-4CD9-9A73-AB9EB6E54733}">
      <dgm:prSet custT="1"/>
      <dgm:spPr>
        <a:noFill/>
        <a:ln>
          <a:noFill/>
        </a:ln>
      </dgm:spPr>
      <dgm:t>
        <a:bodyPr/>
        <a:lstStyle/>
        <a:p>
          <a:pPr algn="l" rtl="0"/>
          <a:r>
            <a:rPr lang="zh-TW" altLang="en-US" sz="2800" b="1" dirty="0" smtClean="0">
              <a:solidFill>
                <a:srgbClr val="680000"/>
              </a:solidFill>
            </a:rPr>
            <a:t>三、發函至相關單位查詢查核對象之財產，</a:t>
          </a:r>
          <a:endParaRPr lang="en-US" altLang="zh-TW" sz="2800" b="1" dirty="0" smtClean="0">
            <a:solidFill>
              <a:srgbClr val="680000"/>
            </a:solidFill>
          </a:endParaRPr>
        </a:p>
        <a:p>
          <a:pPr algn="l" rtl="0"/>
          <a:r>
            <a:rPr lang="zh-TW" altLang="en-US" sz="2800" b="1" dirty="0" smtClean="0">
              <a:solidFill>
                <a:srgbClr val="C00000"/>
              </a:solidFill>
              <a:latin typeface="標楷體" pitchFamily="65" charset="-120"/>
              <a:ea typeface="標楷體" pitchFamily="65" charset="-120"/>
            </a:rPr>
            <a:t>    函查步驟：</a:t>
          </a:r>
          <a:endParaRPr lang="zh-TW" altLang="en-US" sz="2800" b="1" dirty="0">
            <a:solidFill>
              <a:srgbClr val="C00000"/>
            </a:solidFill>
            <a:latin typeface="標楷體" pitchFamily="65" charset="-120"/>
            <a:ea typeface="標楷體" pitchFamily="65" charset="-120"/>
          </a:endParaRPr>
        </a:p>
      </dgm:t>
    </dgm:pt>
    <dgm:pt modelId="{01F4C882-DBD6-4FD0-B047-DEB470D26D08}" type="parTrans" cxnId="{54C07F3B-2149-469F-912C-8EDFB89BE451}">
      <dgm:prSet/>
      <dgm:spPr/>
      <dgm:t>
        <a:bodyPr/>
        <a:lstStyle/>
        <a:p>
          <a:endParaRPr lang="zh-TW" altLang="en-US"/>
        </a:p>
      </dgm:t>
    </dgm:pt>
    <dgm:pt modelId="{E5E591D2-5A2D-4188-B3B8-5A66BBE5B912}" type="sibTrans" cxnId="{54C07F3B-2149-469F-912C-8EDFB89BE451}">
      <dgm:prSet/>
      <dgm:spPr/>
      <dgm:t>
        <a:bodyPr/>
        <a:lstStyle/>
        <a:p>
          <a:endParaRPr lang="zh-TW" altLang="en-US"/>
        </a:p>
      </dgm:t>
    </dgm:pt>
    <dgm:pt modelId="{F7551B4C-5C47-42B0-834F-6E45E41B4F47}" type="pres">
      <dgm:prSet presAssocID="{2816ABE3-9F6C-4680-8A9A-058D5A1D7DFF}" presName="linear" presStyleCnt="0">
        <dgm:presLayoutVars>
          <dgm:animLvl val="lvl"/>
          <dgm:resizeHandles val="exact"/>
        </dgm:presLayoutVars>
      </dgm:prSet>
      <dgm:spPr/>
      <dgm:t>
        <a:bodyPr/>
        <a:lstStyle/>
        <a:p>
          <a:endParaRPr lang="zh-TW" altLang="en-US"/>
        </a:p>
      </dgm:t>
    </dgm:pt>
    <dgm:pt modelId="{5B2E2433-E97D-4DE6-A46C-D3F5BDC85AF3}" type="pres">
      <dgm:prSet presAssocID="{0B61F55E-FE80-4CD9-9A73-AB9EB6E54733}" presName="parentText" presStyleLbl="node1" presStyleIdx="0" presStyleCnt="1">
        <dgm:presLayoutVars>
          <dgm:chMax val="0"/>
          <dgm:bulletEnabled val="1"/>
        </dgm:presLayoutVars>
      </dgm:prSet>
      <dgm:spPr/>
      <dgm:t>
        <a:bodyPr/>
        <a:lstStyle/>
        <a:p>
          <a:endParaRPr lang="zh-TW" altLang="en-US"/>
        </a:p>
      </dgm:t>
    </dgm:pt>
  </dgm:ptLst>
  <dgm:cxnLst>
    <dgm:cxn modelId="{A8AAB1EC-9B87-4F8D-A01C-21FB45491778}" type="presOf" srcId="{0B61F55E-FE80-4CD9-9A73-AB9EB6E54733}" destId="{5B2E2433-E97D-4DE6-A46C-D3F5BDC85AF3}" srcOrd="0" destOrd="0" presId="urn:microsoft.com/office/officeart/2005/8/layout/vList2"/>
    <dgm:cxn modelId="{5F9C6122-A97B-4BE9-AEED-722CD2DF8AB0}" type="presOf" srcId="{2816ABE3-9F6C-4680-8A9A-058D5A1D7DFF}" destId="{F7551B4C-5C47-42B0-834F-6E45E41B4F47}" srcOrd="0" destOrd="0" presId="urn:microsoft.com/office/officeart/2005/8/layout/vList2"/>
    <dgm:cxn modelId="{54C07F3B-2149-469F-912C-8EDFB89BE451}" srcId="{2816ABE3-9F6C-4680-8A9A-058D5A1D7DFF}" destId="{0B61F55E-FE80-4CD9-9A73-AB9EB6E54733}" srcOrd="0" destOrd="0" parTransId="{01F4C882-DBD6-4FD0-B047-DEB470D26D08}" sibTransId="{E5E591D2-5A2D-4188-B3B8-5A66BBE5B912}"/>
    <dgm:cxn modelId="{CFE26FCE-E801-4CEF-A99C-E64046681F77}" type="presParOf" srcId="{F7551B4C-5C47-42B0-834F-6E45E41B4F47}" destId="{5B2E2433-E97D-4DE6-A46C-D3F5BDC85AF3}" srcOrd="0"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EC36AB94-8546-4B8E-B614-599B361969EB}" type="doc">
      <dgm:prSet loTypeId="urn:microsoft.com/office/officeart/2005/8/layout/process4" loCatId="process" qsTypeId="urn:microsoft.com/office/officeart/2005/8/quickstyle/simple2" qsCatId="simple" csTypeId="urn:microsoft.com/office/officeart/2005/8/colors/colorful5" csCatId="colorful" phldr="1"/>
      <dgm:spPr/>
      <dgm:t>
        <a:bodyPr/>
        <a:lstStyle/>
        <a:p>
          <a:endParaRPr lang="zh-TW" altLang="en-US"/>
        </a:p>
      </dgm:t>
    </dgm:pt>
    <dgm:pt modelId="{321DCF8B-7404-4550-8136-96BEFF7072D6}">
      <dgm:prSet phldrT="[文字]" custT="1"/>
      <dgm:spPr/>
      <dgm:t>
        <a:bodyPr/>
        <a:lstStyle/>
        <a:p>
          <a:r>
            <a:rPr lang="en-US" sz="2800" dirty="0" smtClean="0">
              <a:latin typeface="標楷體" pitchFamily="65" charset="-120"/>
              <a:ea typeface="標楷體" pitchFamily="65" charset="-120"/>
            </a:rPr>
            <a:t>STEP1</a:t>
          </a:r>
          <a:endParaRPr lang="en-US" altLang="zh-TW" sz="2800" dirty="0" smtClean="0">
            <a:latin typeface="標楷體" pitchFamily="65" charset="-120"/>
            <a:ea typeface="標楷體" pitchFamily="65" charset="-120"/>
          </a:endParaRPr>
        </a:p>
        <a:p>
          <a:r>
            <a:rPr lang="zh-TW" altLang="en-US" sz="2600" dirty="0" smtClean="0">
              <a:latin typeface="標楷體" pitchFamily="65" charset="-120"/>
              <a:ea typeface="標楷體" pitchFamily="65" charset="-120"/>
            </a:rPr>
            <a:t>向指定查詢機關（財稅資料中心、</a:t>
          </a:r>
          <a:r>
            <a:rPr lang="zh-TW" altLang="en-US" sz="2600" b="1" dirty="0" smtClean="0">
              <a:latin typeface="標楷體" pitchFamily="65" charset="-120"/>
              <a:ea typeface="標楷體" pitchFamily="65" charset="-120"/>
            </a:rPr>
            <a:t>臺灣集保管結算所、聯合徵信中心</a:t>
          </a:r>
          <a:r>
            <a:rPr lang="zh-TW" altLang="en-US" sz="2600" dirty="0" smtClean="0">
              <a:latin typeface="標楷體" pitchFamily="65" charset="-120"/>
              <a:ea typeface="標楷體" pitchFamily="65" charset="-120"/>
            </a:rPr>
            <a:t>）查詢所有查核對象之資料。</a:t>
          </a:r>
          <a:endParaRPr lang="en-US" altLang="zh-TW" sz="2600" dirty="0" smtClean="0">
            <a:latin typeface="標楷體" pitchFamily="65" charset="-120"/>
            <a:ea typeface="標楷體" pitchFamily="65" charset="-120"/>
          </a:endParaRPr>
        </a:p>
      </dgm:t>
    </dgm:pt>
    <dgm:pt modelId="{412468F3-AE36-48C1-9050-2EBA95084D78}" type="parTrans" cxnId="{D1C5071C-4C84-41F1-88A9-AC3B2D16C096}">
      <dgm:prSet/>
      <dgm:spPr/>
      <dgm:t>
        <a:bodyPr/>
        <a:lstStyle/>
        <a:p>
          <a:endParaRPr lang="zh-TW" altLang="en-US"/>
        </a:p>
      </dgm:t>
    </dgm:pt>
    <dgm:pt modelId="{EE60B9B7-051C-40FA-A08C-04CAE0802145}" type="sibTrans" cxnId="{D1C5071C-4C84-41F1-88A9-AC3B2D16C096}">
      <dgm:prSet/>
      <dgm:spPr/>
      <dgm:t>
        <a:bodyPr/>
        <a:lstStyle/>
        <a:p>
          <a:endParaRPr lang="zh-TW" altLang="en-US"/>
        </a:p>
      </dgm:t>
    </dgm:pt>
    <dgm:pt modelId="{2C90EFA3-5BEE-467F-B1D5-22A688D85241}">
      <dgm:prSet phldrT="[文字]" custT="1"/>
      <dgm:spPr/>
      <dgm:t>
        <a:bodyPr/>
        <a:lstStyle/>
        <a:p>
          <a:r>
            <a:rPr lang="en-US" sz="2800" dirty="0" smtClean="0">
              <a:latin typeface="標楷體" pitchFamily="65" charset="-120"/>
              <a:ea typeface="標楷體" pitchFamily="65" charset="-120"/>
            </a:rPr>
            <a:t>STEP2</a:t>
          </a:r>
          <a:endParaRPr lang="en-US" altLang="zh-TW" sz="2800" dirty="0" smtClean="0">
            <a:latin typeface="標楷體" pitchFamily="65" charset="-120"/>
            <a:ea typeface="標楷體" pitchFamily="65" charset="-120"/>
          </a:endParaRPr>
        </a:p>
        <a:p>
          <a:r>
            <a:rPr lang="zh-TW" altLang="en-US" sz="2600" dirty="0" smtClean="0">
              <a:latin typeface="標楷體" pitchFamily="65" charset="-120"/>
              <a:ea typeface="標楷體" pitchFamily="65" charset="-120"/>
            </a:rPr>
            <a:t>依查詢線索（申報表、財稅資料、聯合徵信中心債務資料等）確認其他須函查之機關（構）後，分別去函各財產相關機關（構）查詢查核對象之財產資料           </a:t>
          </a:r>
        </a:p>
      </dgm:t>
    </dgm:pt>
    <dgm:pt modelId="{28519A40-1EC4-4826-9858-0778711DB2BC}" type="parTrans" cxnId="{BD845256-7437-4D8F-9319-41616D0FD589}">
      <dgm:prSet/>
      <dgm:spPr/>
      <dgm:t>
        <a:bodyPr/>
        <a:lstStyle/>
        <a:p>
          <a:endParaRPr lang="zh-TW" altLang="en-US"/>
        </a:p>
      </dgm:t>
    </dgm:pt>
    <dgm:pt modelId="{FBA57058-15D4-4771-827D-2EBCCB227DAC}" type="sibTrans" cxnId="{BD845256-7437-4D8F-9319-41616D0FD589}">
      <dgm:prSet/>
      <dgm:spPr/>
      <dgm:t>
        <a:bodyPr/>
        <a:lstStyle/>
        <a:p>
          <a:endParaRPr lang="zh-TW" altLang="en-US"/>
        </a:p>
      </dgm:t>
    </dgm:pt>
    <dgm:pt modelId="{EECA8A76-6527-4AF4-94D8-810C1587D49F}" type="pres">
      <dgm:prSet presAssocID="{EC36AB94-8546-4B8E-B614-599B361969EB}" presName="Name0" presStyleCnt="0">
        <dgm:presLayoutVars>
          <dgm:dir/>
          <dgm:animLvl val="lvl"/>
          <dgm:resizeHandles val="exact"/>
        </dgm:presLayoutVars>
      </dgm:prSet>
      <dgm:spPr/>
      <dgm:t>
        <a:bodyPr/>
        <a:lstStyle/>
        <a:p>
          <a:endParaRPr lang="zh-TW" altLang="en-US"/>
        </a:p>
      </dgm:t>
    </dgm:pt>
    <dgm:pt modelId="{F477E7DB-9D88-424C-A2A1-7215B5EC7B3E}" type="pres">
      <dgm:prSet presAssocID="{2C90EFA3-5BEE-467F-B1D5-22A688D85241}" presName="boxAndChildren" presStyleCnt="0"/>
      <dgm:spPr/>
      <dgm:t>
        <a:bodyPr/>
        <a:lstStyle/>
        <a:p>
          <a:endParaRPr lang="zh-TW" altLang="en-US"/>
        </a:p>
      </dgm:t>
    </dgm:pt>
    <dgm:pt modelId="{C426B425-3586-4CB9-8E4C-E42B42D26364}" type="pres">
      <dgm:prSet presAssocID="{2C90EFA3-5BEE-467F-B1D5-22A688D85241}" presName="parentTextBox" presStyleLbl="node1" presStyleIdx="0" presStyleCnt="2" custLinFactNeighborY="466"/>
      <dgm:spPr/>
      <dgm:t>
        <a:bodyPr/>
        <a:lstStyle/>
        <a:p>
          <a:endParaRPr lang="zh-TW" altLang="en-US"/>
        </a:p>
      </dgm:t>
    </dgm:pt>
    <dgm:pt modelId="{BD422E15-FAE8-4C75-AF54-C66668C59115}" type="pres">
      <dgm:prSet presAssocID="{EE60B9B7-051C-40FA-A08C-04CAE0802145}" presName="sp" presStyleCnt="0"/>
      <dgm:spPr/>
      <dgm:t>
        <a:bodyPr/>
        <a:lstStyle/>
        <a:p>
          <a:endParaRPr lang="zh-TW" altLang="en-US"/>
        </a:p>
      </dgm:t>
    </dgm:pt>
    <dgm:pt modelId="{6BD12314-CC66-4303-907B-B007657E24A2}" type="pres">
      <dgm:prSet presAssocID="{321DCF8B-7404-4550-8136-96BEFF7072D6}" presName="arrowAndChildren" presStyleCnt="0"/>
      <dgm:spPr/>
      <dgm:t>
        <a:bodyPr/>
        <a:lstStyle/>
        <a:p>
          <a:endParaRPr lang="zh-TW" altLang="en-US"/>
        </a:p>
      </dgm:t>
    </dgm:pt>
    <dgm:pt modelId="{2483EF09-8BBB-4D95-A353-AB8CE881E278}" type="pres">
      <dgm:prSet presAssocID="{321DCF8B-7404-4550-8136-96BEFF7072D6}" presName="parentTextArrow" presStyleLbl="node1" presStyleIdx="1" presStyleCnt="2" custLinFactNeighborY="-1745"/>
      <dgm:spPr/>
      <dgm:t>
        <a:bodyPr/>
        <a:lstStyle/>
        <a:p>
          <a:endParaRPr lang="zh-TW" altLang="en-US"/>
        </a:p>
      </dgm:t>
    </dgm:pt>
  </dgm:ptLst>
  <dgm:cxnLst>
    <dgm:cxn modelId="{D1C5071C-4C84-41F1-88A9-AC3B2D16C096}" srcId="{EC36AB94-8546-4B8E-B614-599B361969EB}" destId="{321DCF8B-7404-4550-8136-96BEFF7072D6}" srcOrd="0" destOrd="0" parTransId="{412468F3-AE36-48C1-9050-2EBA95084D78}" sibTransId="{EE60B9B7-051C-40FA-A08C-04CAE0802145}"/>
    <dgm:cxn modelId="{6878B8EE-EEA5-4761-A3A4-08B5A32E838A}" type="presOf" srcId="{321DCF8B-7404-4550-8136-96BEFF7072D6}" destId="{2483EF09-8BBB-4D95-A353-AB8CE881E278}" srcOrd="0" destOrd="0" presId="urn:microsoft.com/office/officeart/2005/8/layout/process4"/>
    <dgm:cxn modelId="{D64C1FF2-C41E-4694-8F91-DBB852DB6F74}" type="presOf" srcId="{2C90EFA3-5BEE-467F-B1D5-22A688D85241}" destId="{C426B425-3586-4CB9-8E4C-E42B42D26364}" srcOrd="0" destOrd="0" presId="urn:microsoft.com/office/officeart/2005/8/layout/process4"/>
    <dgm:cxn modelId="{D3611BEA-3424-4318-878F-DF19E816880F}" type="presOf" srcId="{EC36AB94-8546-4B8E-B614-599B361969EB}" destId="{EECA8A76-6527-4AF4-94D8-810C1587D49F}" srcOrd="0" destOrd="0" presId="urn:microsoft.com/office/officeart/2005/8/layout/process4"/>
    <dgm:cxn modelId="{BD845256-7437-4D8F-9319-41616D0FD589}" srcId="{EC36AB94-8546-4B8E-B614-599B361969EB}" destId="{2C90EFA3-5BEE-467F-B1D5-22A688D85241}" srcOrd="1" destOrd="0" parTransId="{28519A40-1EC4-4826-9858-0778711DB2BC}" sibTransId="{FBA57058-15D4-4771-827D-2EBCCB227DAC}"/>
    <dgm:cxn modelId="{9C49C303-4674-4793-A02B-736F1D1024FD}" type="presParOf" srcId="{EECA8A76-6527-4AF4-94D8-810C1587D49F}" destId="{F477E7DB-9D88-424C-A2A1-7215B5EC7B3E}" srcOrd="0" destOrd="0" presId="urn:microsoft.com/office/officeart/2005/8/layout/process4"/>
    <dgm:cxn modelId="{839BAB55-EE54-4D67-A143-600C506B32E0}" type="presParOf" srcId="{F477E7DB-9D88-424C-A2A1-7215B5EC7B3E}" destId="{C426B425-3586-4CB9-8E4C-E42B42D26364}" srcOrd="0" destOrd="0" presId="urn:microsoft.com/office/officeart/2005/8/layout/process4"/>
    <dgm:cxn modelId="{8E8FEDD3-89E5-4288-9940-E9FC0663D782}" type="presParOf" srcId="{EECA8A76-6527-4AF4-94D8-810C1587D49F}" destId="{BD422E15-FAE8-4C75-AF54-C66668C59115}" srcOrd="1" destOrd="0" presId="urn:microsoft.com/office/officeart/2005/8/layout/process4"/>
    <dgm:cxn modelId="{C2158495-0D4A-4735-A3FB-2BE4E186DC10}" type="presParOf" srcId="{EECA8A76-6527-4AF4-94D8-810C1587D49F}" destId="{6BD12314-CC66-4303-907B-B007657E24A2}" srcOrd="2" destOrd="0" presId="urn:microsoft.com/office/officeart/2005/8/layout/process4"/>
    <dgm:cxn modelId="{5CC78A7C-5E5B-4DBC-A537-5DC790E16B4A}" type="presParOf" srcId="{6BD12314-CC66-4303-907B-B007657E24A2}" destId="{2483EF09-8BBB-4D95-A353-AB8CE881E278}" srcOrd="0" destOrd="0" presId="urn:microsoft.com/office/officeart/2005/8/layout/process4"/>
  </dgm:cxnLst>
  <dgm:bg/>
  <dgm:whole/>
</dgm:dataModel>
</file>

<file path=ppt/diagrams/data4.xml><?xml version="1.0" encoding="utf-8"?>
<dgm:dataModel xmlns:dgm="http://schemas.openxmlformats.org/drawingml/2006/diagram" xmlns:a="http://schemas.openxmlformats.org/drawingml/2006/main">
  <dgm:ptLst>
    <dgm:pt modelId="{90867A88-2B75-444C-AEC1-5D5A2774AF4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zh-TW" altLang="en-US"/>
        </a:p>
      </dgm:t>
    </dgm:pt>
    <dgm:pt modelId="{1CAA1B00-B0D2-4366-B30F-D70459F6938F}">
      <dgm:prSet phldrT="[文字]" custT="1"/>
      <dgm:spPr/>
      <dgm:t>
        <a:bodyPr/>
        <a:lstStyle/>
        <a:p>
          <a:r>
            <a:rPr lang="en-US" altLang="zh-TW" sz="2400" dirty="0" smtClean="0"/>
            <a:t>STEP1</a:t>
          </a:r>
        </a:p>
        <a:p>
          <a:r>
            <a:rPr lang="zh-TW" altLang="en-US" sz="2400" dirty="0" smtClean="0"/>
            <a:t>調閱申報人（含其配偶、未成年子女）之年度財稅資料，以計算其年度薪資總額。（原則上不用進行其他調卷作業）</a:t>
          </a:r>
          <a:endParaRPr lang="zh-TW" altLang="en-US" sz="2400" dirty="0"/>
        </a:p>
      </dgm:t>
    </dgm:pt>
    <dgm:pt modelId="{3B1E28AE-01CC-47AB-8D08-2DABAD3E2B50}" type="parTrans" cxnId="{291B35B4-8277-4266-B16D-53E1F2F0D93A}">
      <dgm:prSet/>
      <dgm:spPr/>
      <dgm:t>
        <a:bodyPr/>
        <a:lstStyle/>
        <a:p>
          <a:endParaRPr lang="zh-TW" altLang="en-US"/>
        </a:p>
      </dgm:t>
    </dgm:pt>
    <dgm:pt modelId="{DE5442AB-4B74-4593-A71B-799527658397}" type="sibTrans" cxnId="{291B35B4-8277-4266-B16D-53E1F2F0D93A}">
      <dgm:prSet/>
      <dgm:spPr/>
      <dgm:t>
        <a:bodyPr/>
        <a:lstStyle/>
        <a:p>
          <a:endParaRPr lang="zh-TW" altLang="en-US"/>
        </a:p>
      </dgm:t>
    </dgm:pt>
    <dgm:pt modelId="{EB2B2A28-C656-4204-81E2-5F8C95056391}">
      <dgm:prSet custT="1"/>
      <dgm:spPr/>
      <dgm:t>
        <a:bodyPr/>
        <a:lstStyle/>
        <a:p>
          <a:r>
            <a:rPr lang="en-US" altLang="zh-TW" sz="2400" dirty="0" smtClean="0"/>
            <a:t>STEP2</a:t>
          </a:r>
        </a:p>
        <a:p>
          <a:r>
            <a:rPr lang="zh-TW" altLang="en-US" sz="2400" dirty="0" smtClean="0"/>
            <a:t>登打前後年度比對彙整表，分別列出前後年度之申報內容及前後年度有變動之財產項目及（增加、減少）其金額。</a:t>
          </a:r>
          <a:endParaRPr lang="en-US" altLang="zh-TW" sz="2400" dirty="0" smtClean="0"/>
        </a:p>
      </dgm:t>
    </dgm:pt>
    <dgm:pt modelId="{7D21E1B1-F8F0-4DAE-8D6A-0B29F5F53940}" type="parTrans" cxnId="{F5F0FA07-21D6-4366-8387-1D8DB3CE5B00}">
      <dgm:prSet/>
      <dgm:spPr/>
      <dgm:t>
        <a:bodyPr/>
        <a:lstStyle/>
        <a:p>
          <a:endParaRPr lang="zh-TW" altLang="en-US"/>
        </a:p>
      </dgm:t>
    </dgm:pt>
    <dgm:pt modelId="{114B4DD4-693B-497B-B4EA-6546E6FD9F6D}" type="sibTrans" cxnId="{F5F0FA07-21D6-4366-8387-1D8DB3CE5B00}">
      <dgm:prSet/>
      <dgm:spPr/>
      <dgm:t>
        <a:bodyPr/>
        <a:lstStyle/>
        <a:p>
          <a:endParaRPr lang="zh-TW" altLang="en-US"/>
        </a:p>
      </dgm:t>
    </dgm:pt>
    <dgm:pt modelId="{58DE8B76-113C-4D93-9864-5FA5496830B8}">
      <dgm:prSet custT="1"/>
      <dgm:spPr/>
      <dgm:t>
        <a:bodyPr/>
        <a:lstStyle/>
        <a:p>
          <a:r>
            <a:rPr lang="en-US" altLang="zh-TW" sz="2400" dirty="0" smtClean="0"/>
            <a:t>STEP3</a:t>
          </a:r>
        </a:p>
        <a:p>
          <a:r>
            <a:rPr lang="zh-TW" altLang="en-US" sz="2400" dirty="0" smtClean="0"/>
            <a:t>計算前後年度財產之增加總額是否逾申報人本人、配偶、未成年子女全年薪資所得總額一倍以上。</a:t>
          </a:r>
          <a:endParaRPr lang="en-US" altLang="zh-TW" sz="2400" dirty="0" smtClean="0"/>
        </a:p>
      </dgm:t>
    </dgm:pt>
    <dgm:pt modelId="{0F349BBD-8505-4CD1-BDCB-59371FDBB1B0}" type="parTrans" cxnId="{A41FC986-8165-4336-B2EA-171D5D34AED8}">
      <dgm:prSet/>
      <dgm:spPr/>
      <dgm:t>
        <a:bodyPr/>
        <a:lstStyle/>
        <a:p>
          <a:endParaRPr lang="zh-TW" altLang="en-US"/>
        </a:p>
      </dgm:t>
    </dgm:pt>
    <dgm:pt modelId="{84AB8AB3-BA31-472E-A90E-D4195FC0B89C}" type="sibTrans" cxnId="{A41FC986-8165-4336-B2EA-171D5D34AED8}">
      <dgm:prSet/>
      <dgm:spPr/>
      <dgm:t>
        <a:bodyPr/>
        <a:lstStyle/>
        <a:p>
          <a:endParaRPr lang="zh-TW" altLang="en-US"/>
        </a:p>
      </dgm:t>
    </dgm:pt>
    <dgm:pt modelId="{DF1C50CD-2A1E-4CE7-AD84-2F487F51E731}" type="pres">
      <dgm:prSet presAssocID="{90867A88-2B75-444C-AEC1-5D5A2774AF4B}" presName="outerComposite" presStyleCnt="0">
        <dgm:presLayoutVars>
          <dgm:chMax val="5"/>
          <dgm:dir/>
          <dgm:resizeHandles val="exact"/>
        </dgm:presLayoutVars>
      </dgm:prSet>
      <dgm:spPr/>
      <dgm:t>
        <a:bodyPr/>
        <a:lstStyle/>
        <a:p>
          <a:endParaRPr lang="zh-TW" altLang="en-US"/>
        </a:p>
      </dgm:t>
    </dgm:pt>
    <dgm:pt modelId="{E4A601E6-53F2-4C5C-988A-C89FD741E579}" type="pres">
      <dgm:prSet presAssocID="{90867A88-2B75-444C-AEC1-5D5A2774AF4B}" presName="dummyMaxCanvas" presStyleCnt="0">
        <dgm:presLayoutVars/>
      </dgm:prSet>
      <dgm:spPr/>
    </dgm:pt>
    <dgm:pt modelId="{23A64889-A0D6-4C47-8499-ECACFDB78442}" type="pres">
      <dgm:prSet presAssocID="{90867A88-2B75-444C-AEC1-5D5A2774AF4B}" presName="ThreeNodes_1" presStyleLbl="node1" presStyleIdx="0" presStyleCnt="3">
        <dgm:presLayoutVars>
          <dgm:bulletEnabled val="1"/>
        </dgm:presLayoutVars>
      </dgm:prSet>
      <dgm:spPr/>
      <dgm:t>
        <a:bodyPr/>
        <a:lstStyle/>
        <a:p>
          <a:endParaRPr lang="zh-TW" altLang="en-US"/>
        </a:p>
      </dgm:t>
    </dgm:pt>
    <dgm:pt modelId="{0F11CB0B-9B91-4CD1-86D3-AB56177E6559}" type="pres">
      <dgm:prSet presAssocID="{90867A88-2B75-444C-AEC1-5D5A2774AF4B}" presName="ThreeNodes_2" presStyleLbl="node1" presStyleIdx="1" presStyleCnt="3">
        <dgm:presLayoutVars>
          <dgm:bulletEnabled val="1"/>
        </dgm:presLayoutVars>
      </dgm:prSet>
      <dgm:spPr/>
      <dgm:t>
        <a:bodyPr/>
        <a:lstStyle/>
        <a:p>
          <a:endParaRPr lang="zh-TW" altLang="en-US"/>
        </a:p>
      </dgm:t>
    </dgm:pt>
    <dgm:pt modelId="{9F7A5CF3-DBAF-4655-BFDF-B629B8B28DCA}" type="pres">
      <dgm:prSet presAssocID="{90867A88-2B75-444C-AEC1-5D5A2774AF4B}" presName="ThreeNodes_3" presStyleLbl="node1" presStyleIdx="2" presStyleCnt="3">
        <dgm:presLayoutVars>
          <dgm:bulletEnabled val="1"/>
        </dgm:presLayoutVars>
      </dgm:prSet>
      <dgm:spPr/>
      <dgm:t>
        <a:bodyPr/>
        <a:lstStyle/>
        <a:p>
          <a:endParaRPr lang="zh-TW" altLang="en-US"/>
        </a:p>
      </dgm:t>
    </dgm:pt>
    <dgm:pt modelId="{28C4CC26-7D73-4391-8578-E7814DFD58A9}" type="pres">
      <dgm:prSet presAssocID="{90867A88-2B75-444C-AEC1-5D5A2774AF4B}" presName="ThreeConn_1-2" presStyleLbl="fgAccFollowNode1" presStyleIdx="0" presStyleCnt="2">
        <dgm:presLayoutVars>
          <dgm:bulletEnabled val="1"/>
        </dgm:presLayoutVars>
      </dgm:prSet>
      <dgm:spPr/>
      <dgm:t>
        <a:bodyPr/>
        <a:lstStyle/>
        <a:p>
          <a:endParaRPr lang="zh-TW" altLang="en-US"/>
        </a:p>
      </dgm:t>
    </dgm:pt>
    <dgm:pt modelId="{1FB45DCF-B7E7-4CCA-9CE2-12B2C6424ED7}" type="pres">
      <dgm:prSet presAssocID="{90867A88-2B75-444C-AEC1-5D5A2774AF4B}" presName="ThreeConn_2-3" presStyleLbl="fgAccFollowNode1" presStyleIdx="1" presStyleCnt="2">
        <dgm:presLayoutVars>
          <dgm:bulletEnabled val="1"/>
        </dgm:presLayoutVars>
      </dgm:prSet>
      <dgm:spPr/>
      <dgm:t>
        <a:bodyPr/>
        <a:lstStyle/>
        <a:p>
          <a:endParaRPr lang="zh-TW" altLang="en-US"/>
        </a:p>
      </dgm:t>
    </dgm:pt>
    <dgm:pt modelId="{0374B041-9476-4FCB-B44A-AD58B19B5EC2}" type="pres">
      <dgm:prSet presAssocID="{90867A88-2B75-444C-AEC1-5D5A2774AF4B}" presName="ThreeNodes_1_text" presStyleLbl="node1" presStyleIdx="2" presStyleCnt="3">
        <dgm:presLayoutVars>
          <dgm:bulletEnabled val="1"/>
        </dgm:presLayoutVars>
      </dgm:prSet>
      <dgm:spPr/>
      <dgm:t>
        <a:bodyPr/>
        <a:lstStyle/>
        <a:p>
          <a:endParaRPr lang="zh-TW" altLang="en-US"/>
        </a:p>
      </dgm:t>
    </dgm:pt>
    <dgm:pt modelId="{C9E75912-6217-4F50-8F3C-881DA032C57B}" type="pres">
      <dgm:prSet presAssocID="{90867A88-2B75-444C-AEC1-5D5A2774AF4B}" presName="ThreeNodes_2_text" presStyleLbl="node1" presStyleIdx="2" presStyleCnt="3">
        <dgm:presLayoutVars>
          <dgm:bulletEnabled val="1"/>
        </dgm:presLayoutVars>
      </dgm:prSet>
      <dgm:spPr/>
      <dgm:t>
        <a:bodyPr/>
        <a:lstStyle/>
        <a:p>
          <a:endParaRPr lang="zh-TW" altLang="en-US"/>
        </a:p>
      </dgm:t>
    </dgm:pt>
    <dgm:pt modelId="{D2484598-C93D-46FA-8CC9-4EBCA5C97135}" type="pres">
      <dgm:prSet presAssocID="{90867A88-2B75-444C-AEC1-5D5A2774AF4B}" presName="ThreeNodes_3_text" presStyleLbl="node1" presStyleIdx="2" presStyleCnt="3">
        <dgm:presLayoutVars>
          <dgm:bulletEnabled val="1"/>
        </dgm:presLayoutVars>
      </dgm:prSet>
      <dgm:spPr/>
      <dgm:t>
        <a:bodyPr/>
        <a:lstStyle/>
        <a:p>
          <a:endParaRPr lang="zh-TW" altLang="en-US"/>
        </a:p>
      </dgm:t>
    </dgm:pt>
  </dgm:ptLst>
  <dgm:cxnLst>
    <dgm:cxn modelId="{793CE22E-F545-4CFD-B3E7-D16FD428ED00}" type="presOf" srcId="{EB2B2A28-C656-4204-81E2-5F8C95056391}" destId="{C9E75912-6217-4F50-8F3C-881DA032C57B}" srcOrd="1" destOrd="0" presId="urn:microsoft.com/office/officeart/2005/8/layout/vProcess5"/>
    <dgm:cxn modelId="{05EC84C6-87ED-407E-8A09-1AC8BD8E28BE}" type="presOf" srcId="{1CAA1B00-B0D2-4366-B30F-D70459F6938F}" destId="{23A64889-A0D6-4C47-8499-ECACFDB78442}" srcOrd="0" destOrd="0" presId="urn:microsoft.com/office/officeart/2005/8/layout/vProcess5"/>
    <dgm:cxn modelId="{727DB11D-B232-43E4-9749-5EAACC3979FF}" type="presOf" srcId="{90867A88-2B75-444C-AEC1-5D5A2774AF4B}" destId="{DF1C50CD-2A1E-4CE7-AD84-2F487F51E731}" srcOrd="0" destOrd="0" presId="urn:microsoft.com/office/officeart/2005/8/layout/vProcess5"/>
    <dgm:cxn modelId="{B89C2211-45B1-4495-B354-15FB52EEE5A0}" type="presOf" srcId="{58DE8B76-113C-4D93-9864-5FA5496830B8}" destId="{9F7A5CF3-DBAF-4655-BFDF-B629B8B28DCA}" srcOrd="0" destOrd="0" presId="urn:microsoft.com/office/officeart/2005/8/layout/vProcess5"/>
    <dgm:cxn modelId="{F5F0FA07-21D6-4366-8387-1D8DB3CE5B00}" srcId="{90867A88-2B75-444C-AEC1-5D5A2774AF4B}" destId="{EB2B2A28-C656-4204-81E2-5F8C95056391}" srcOrd="1" destOrd="0" parTransId="{7D21E1B1-F8F0-4DAE-8D6A-0B29F5F53940}" sibTransId="{114B4DD4-693B-497B-B4EA-6546E6FD9F6D}"/>
    <dgm:cxn modelId="{291B35B4-8277-4266-B16D-53E1F2F0D93A}" srcId="{90867A88-2B75-444C-AEC1-5D5A2774AF4B}" destId="{1CAA1B00-B0D2-4366-B30F-D70459F6938F}" srcOrd="0" destOrd="0" parTransId="{3B1E28AE-01CC-47AB-8D08-2DABAD3E2B50}" sibTransId="{DE5442AB-4B74-4593-A71B-799527658397}"/>
    <dgm:cxn modelId="{35E5C8F3-03CB-4BED-9D12-8CA1C66C4044}" type="presOf" srcId="{EB2B2A28-C656-4204-81E2-5F8C95056391}" destId="{0F11CB0B-9B91-4CD1-86D3-AB56177E6559}" srcOrd="0" destOrd="0" presId="urn:microsoft.com/office/officeart/2005/8/layout/vProcess5"/>
    <dgm:cxn modelId="{36A809D4-FB0C-4332-BB34-50D59B3F681E}" type="presOf" srcId="{DE5442AB-4B74-4593-A71B-799527658397}" destId="{28C4CC26-7D73-4391-8578-E7814DFD58A9}" srcOrd="0" destOrd="0" presId="urn:microsoft.com/office/officeart/2005/8/layout/vProcess5"/>
    <dgm:cxn modelId="{A41FC986-8165-4336-B2EA-171D5D34AED8}" srcId="{90867A88-2B75-444C-AEC1-5D5A2774AF4B}" destId="{58DE8B76-113C-4D93-9864-5FA5496830B8}" srcOrd="2" destOrd="0" parTransId="{0F349BBD-8505-4CD1-BDCB-59371FDBB1B0}" sibTransId="{84AB8AB3-BA31-472E-A90E-D4195FC0B89C}"/>
    <dgm:cxn modelId="{D3DB17DA-CA4F-42CD-B861-6AF7AC7D5B26}" type="presOf" srcId="{58DE8B76-113C-4D93-9864-5FA5496830B8}" destId="{D2484598-C93D-46FA-8CC9-4EBCA5C97135}" srcOrd="1" destOrd="0" presId="urn:microsoft.com/office/officeart/2005/8/layout/vProcess5"/>
    <dgm:cxn modelId="{F0251881-A95D-4032-8147-0FCF632BE21A}" type="presOf" srcId="{1CAA1B00-B0D2-4366-B30F-D70459F6938F}" destId="{0374B041-9476-4FCB-B44A-AD58B19B5EC2}" srcOrd="1" destOrd="0" presId="urn:microsoft.com/office/officeart/2005/8/layout/vProcess5"/>
    <dgm:cxn modelId="{764ACBA1-827A-4057-A976-DDECAD26E12F}" type="presOf" srcId="{114B4DD4-693B-497B-B4EA-6546E6FD9F6D}" destId="{1FB45DCF-B7E7-4CCA-9CE2-12B2C6424ED7}" srcOrd="0" destOrd="0" presId="urn:microsoft.com/office/officeart/2005/8/layout/vProcess5"/>
    <dgm:cxn modelId="{16B7405E-6E80-451E-A361-3B18CE60B659}" type="presParOf" srcId="{DF1C50CD-2A1E-4CE7-AD84-2F487F51E731}" destId="{E4A601E6-53F2-4C5C-988A-C89FD741E579}" srcOrd="0" destOrd="0" presId="urn:microsoft.com/office/officeart/2005/8/layout/vProcess5"/>
    <dgm:cxn modelId="{04253EDB-A783-4A26-B050-C02D32D4853A}" type="presParOf" srcId="{DF1C50CD-2A1E-4CE7-AD84-2F487F51E731}" destId="{23A64889-A0D6-4C47-8499-ECACFDB78442}" srcOrd="1" destOrd="0" presId="urn:microsoft.com/office/officeart/2005/8/layout/vProcess5"/>
    <dgm:cxn modelId="{752C895F-0781-4F20-A46B-CA7B11CE33E6}" type="presParOf" srcId="{DF1C50CD-2A1E-4CE7-AD84-2F487F51E731}" destId="{0F11CB0B-9B91-4CD1-86D3-AB56177E6559}" srcOrd="2" destOrd="0" presId="urn:microsoft.com/office/officeart/2005/8/layout/vProcess5"/>
    <dgm:cxn modelId="{AFB7D0DC-4057-4DDD-BAE6-25D58390F58F}" type="presParOf" srcId="{DF1C50CD-2A1E-4CE7-AD84-2F487F51E731}" destId="{9F7A5CF3-DBAF-4655-BFDF-B629B8B28DCA}" srcOrd="3" destOrd="0" presId="urn:microsoft.com/office/officeart/2005/8/layout/vProcess5"/>
    <dgm:cxn modelId="{537E359A-CD5A-43F4-BB8C-3517C226065D}" type="presParOf" srcId="{DF1C50CD-2A1E-4CE7-AD84-2F487F51E731}" destId="{28C4CC26-7D73-4391-8578-E7814DFD58A9}" srcOrd="4" destOrd="0" presId="urn:microsoft.com/office/officeart/2005/8/layout/vProcess5"/>
    <dgm:cxn modelId="{138337D0-B79C-4B32-897B-17E168F53DE2}" type="presParOf" srcId="{DF1C50CD-2A1E-4CE7-AD84-2F487F51E731}" destId="{1FB45DCF-B7E7-4CCA-9CE2-12B2C6424ED7}" srcOrd="5" destOrd="0" presId="urn:microsoft.com/office/officeart/2005/8/layout/vProcess5"/>
    <dgm:cxn modelId="{70DDFAF7-0634-46A1-899A-6A04F31AB6FA}" type="presParOf" srcId="{DF1C50CD-2A1E-4CE7-AD84-2F487F51E731}" destId="{0374B041-9476-4FCB-B44A-AD58B19B5EC2}" srcOrd="6" destOrd="0" presId="urn:microsoft.com/office/officeart/2005/8/layout/vProcess5"/>
    <dgm:cxn modelId="{EB283CB5-3980-4161-8ABC-5987AEF60DFA}" type="presParOf" srcId="{DF1C50CD-2A1E-4CE7-AD84-2F487F51E731}" destId="{C9E75912-6217-4F50-8F3C-881DA032C57B}" srcOrd="7" destOrd="0" presId="urn:microsoft.com/office/officeart/2005/8/layout/vProcess5"/>
    <dgm:cxn modelId="{98E29814-BA95-44FC-93A7-4A381D658243}" type="presParOf" srcId="{DF1C50CD-2A1E-4CE7-AD84-2F487F51E731}" destId="{D2484598-C93D-46FA-8CC9-4EBCA5C97135}" srcOrd="8" destOrd="0" presId="urn:microsoft.com/office/officeart/2005/8/layout/v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BDC5CA-8720-4872-8372-E99BB1B97AF2}" type="datetimeFigureOut">
              <a:rPr lang="zh-TW" altLang="en-US" smtClean="0"/>
              <a:pPr/>
              <a:t>2012/9/14</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5B4D08-6B81-4DA9-8322-F2528D8F575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7B17F4-5975-4CB1-B6F2-DEC56452EBED}" type="datetimeFigureOut">
              <a:rPr lang="zh-TW" altLang="en-US" smtClean="0"/>
              <a:pPr/>
              <a:t>2012/9/14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C3E9B4-564D-4A34-ADE7-4D97F0D69B2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zh.wikipedia.org/w/index.php?title=%E8%82%A1%E7%A5%A8&amp;variant=zh-tw"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5C9B67-D273-4348-BA25-051391A93BA9}" type="slidenum">
              <a:rPr lang="en-US" altLang="zh-TW"/>
              <a:pPr fontAlgn="base">
                <a:spcBef>
                  <a:spcPct val="0"/>
                </a:spcBef>
                <a:spcAft>
                  <a:spcPct val="0"/>
                </a:spcAft>
              </a:pPr>
              <a:t>19</a:t>
            </a:fld>
            <a:endParaRPr lang="en-US" altLang="zh-TW"/>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zh-TW" altLang="en-US" sz="1600" smtClean="0"/>
              <a:t>「不動產」指</a:t>
            </a:r>
            <a:r>
              <a:rPr lang="zh-TW" altLang="en-US" sz="1600" u="sng" smtClean="0"/>
              <a:t>具所有權狀或稅籍資料之</a:t>
            </a:r>
            <a:r>
              <a:rPr lang="zh-TW" altLang="en-US" sz="1600" smtClean="0"/>
              <a:t>土地及</a:t>
            </a:r>
            <a:r>
              <a:rPr lang="zh-TW" altLang="en-US" sz="1600" u="sng" smtClean="0"/>
              <a:t>建物。</a:t>
            </a:r>
            <a:r>
              <a:rPr lang="zh-TW" altLang="en-US" sz="160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3"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40964"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0BF030-07B5-4895-932B-26D72B18A722}" type="slidenum">
              <a:rPr lang="zh-TW" altLang="en-US"/>
              <a:pPr fontAlgn="base">
                <a:spcBef>
                  <a:spcPct val="0"/>
                </a:spcBef>
                <a:spcAft>
                  <a:spcPct val="0"/>
                </a:spcAft>
              </a:pPr>
              <a:t>20</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E85E84-6C2F-4E98-836D-7A81BE4E3327}" type="slidenum">
              <a:rPr lang="en-US" altLang="zh-TW"/>
              <a:pPr fontAlgn="base">
                <a:spcBef>
                  <a:spcPct val="0"/>
                </a:spcBef>
                <a:spcAft>
                  <a:spcPct val="0"/>
                </a:spcAft>
              </a:pPr>
              <a:t>21</a:t>
            </a:fld>
            <a:endParaRPr lang="en-US" altLang="zh-TW"/>
          </a:p>
        </p:txBody>
      </p:sp>
      <p:sp>
        <p:nvSpPr>
          <p:cNvPr id="41987" name="Rectangle 7"/>
          <p:cNvSpPr txBox="1">
            <a:spLocks noGrp="1" noChangeArrowheads="1"/>
          </p:cNvSpPr>
          <p:nvPr/>
        </p:nvSpPr>
        <p:spPr bwMode="auto">
          <a:xfrm>
            <a:off x="3886200" y="8686800"/>
            <a:ext cx="2971800" cy="457200"/>
          </a:xfrm>
          <a:prstGeom prst="rect">
            <a:avLst/>
          </a:prstGeom>
          <a:noFill/>
          <a:ln w="12700">
            <a:noFill/>
            <a:miter lim="800000"/>
            <a:headEnd type="none" w="sm" len="sm"/>
            <a:tailEnd type="none" w="sm" len="sm"/>
          </a:ln>
        </p:spPr>
        <p:txBody>
          <a:bodyPr lIns="91417" tIns="45709" rIns="91417" bIns="45709" anchor="b"/>
          <a:lstStyle/>
          <a:p>
            <a:pPr algn="r" defTabSz="912813" eaLnBrk="0" hangingPunct="0"/>
            <a:fld id="{FCBCDD6C-690B-4698-B712-8AD3A0BF0275}" type="slidenum">
              <a:rPr kumimoji="0" lang="en-US" altLang="zh-TW" sz="1200">
                <a:latin typeface="Times New Roman" pitchFamily="18" charset="0"/>
              </a:rPr>
              <a:pPr algn="r" defTabSz="912813" eaLnBrk="0" hangingPunct="0"/>
              <a:t>21</a:t>
            </a:fld>
            <a:endParaRPr kumimoji="0" lang="en-US" altLang="zh-TW" sz="1200">
              <a:latin typeface="Times New Roman" pitchFamily="18" charset="0"/>
            </a:endParaRPr>
          </a:p>
        </p:txBody>
      </p:sp>
      <p:sp>
        <p:nvSpPr>
          <p:cNvPr id="41988"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41989" name="Rectangle 3"/>
          <p:cNvSpPr>
            <a:spLocks noGrp="1" noChangeArrowheads="1"/>
          </p:cNvSpPr>
          <p:nvPr>
            <p:ph type="body" idx="1"/>
          </p:nvPr>
        </p:nvSpPr>
        <p:spPr bwMode="auto">
          <a:xfrm>
            <a:off x="914400" y="4341813"/>
            <a:ext cx="5029200" cy="4116387"/>
          </a:xfrm>
          <a:noFill/>
        </p:spPr>
        <p:txBody>
          <a:bodyPr wrap="square" lIns="91417" tIns="45709" rIns="91417" bIns="45709" numCol="1" anchor="t" anchorCtr="0" compatLnSpc="1">
            <a:prstTxWarp prst="textNoShape">
              <a:avLst/>
            </a:prstTxWarp>
          </a:bodyPr>
          <a:lstStyle/>
          <a:p>
            <a:pPr>
              <a:spcBef>
                <a:spcPct val="0"/>
              </a:spcBef>
            </a:pPr>
            <a:r>
              <a:rPr lang="en-US" altLang="zh-TW" sz="1600" u="sng" smtClean="0"/>
              <a:t>1.</a:t>
            </a:r>
            <a:r>
              <a:rPr lang="zh-TW" altLang="en-US" sz="1600" u="sng" smtClean="0"/>
              <a:t>「現金」指申報日所持有之新臺幣、外幣之現金或旅行支票。</a:t>
            </a:r>
            <a:r>
              <a:rPr lang="zh-TW" altLang="en-US" smtClean="0"/>
              <a:t> </a:t>
            </a:r>
          </a:p>
          <a:p>
            <a:pPr>
              <a:spcBef>
                <a:spcPct val="0"/>
              </a:spcBef>
            </a:pPr>
            <a:r>
              <a:rPr lang="en-US" altLang="zh-TW" smtClean="0"/>
              <a:t>2. </a:t>
            </a:r>
            <a:r>
              <a:rPr lang="zh-TW" altLang="en-US" smtClean="0"/>
              <a:t>「其他</a:t>
            </a:r>
            <a:r>
              <a:rPr lang="zh-TW" altLang="en-US" u="sng" smtClean="0"/>
              <a:t>具有相當價值之</a:t>
            </a:r>
            <a:r>
              <a:rPr lang="zh-TW" altLang="en-US" smtClean="0"/>
              <a:t>財產」指礦業權、漁業權、專利權、商標專用權、著作權、黃金條塊、</a:t>
            </a:r>
            <a:r>
              <a:rPr lang="zh-TW" altLang="en-US" u="sng" smtClean="0"/>
              <a:t>黃金存摺、衍生性金融商品、高爾夫球證及會員證、植栽等可轉讓且具交易價值之</a:t>
            </a:r>
            <a:r>
              <a:rPr lang="zh-TW" altLang="en-US" smtClean="0"/>
              <a:t>權利或財物。</a:t>
            </a:r>
            <a:r>
              <a:rPr lang="zh-TW" altLang="en-US" u="sng" smtClean="0"/>
              <a:t>「衍生性金融商品」指期貨、選擇權等由利率、匯率、股價、指數、商品或其他利益及其組合等所衍生之交易契約。</a:t>
            </a:r>
            <a:endParaRPr lang="zh-TW" altLang="en-US" smtClean="0"/>
          </a:p>
          <a:p>
            <a:pPr>
              <a:spcBef>
                <a:spcPct val="0"/>
              </a:spcBef>
            </a:pPr>
            <a:r>
              <a:rPr lang="en-US" altLang="zh-TW" smtClean="0"/>
              <a:t>3.</a:t>
            </a:r>
            <a:r>
              <a:rPr lang="zh-TW" altLang="en-US" u="sng" smtClean="0"/>
              <a:t>珠寶、古董、字畫及其他具有相當價值財產之</a:t>
            </a:r>
            <a:r>
              <a:rPr lang="zh-TW" altLang="en-US" smtClean="0"/>
              <a:t>價額，有掛牌之市價者，以申報日掛牌市價計算，無市價者，以</a:t>
            </a:r>
            <a:r>
              <a:rPr lang="zh-TW" altLang="en-US" u="sng" smtClean="0"/>
              <a:t>已知</a:t>
            </a:r>
            <a:r>
              <a:rPr lang="zh-TW" altLang="en-US" smtClean="0"/>
              <a:t>該項財產之交易價額計算。</a:t>
            </a:r>
            <a:r>
              <a:rPr lang="zh-TW" altLang="en-US" u="sng" smtClean="0"/>
              <a:t>專利權及商標專用權應參照經濟部智慧財產局所核發該類證書記載內容填寫。</a:t>
            </a:r>
            <a:r>
              <a:rPr lang="zh-TW" altLang="en-US"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56A782-FAFB-4BE8-922C-64A2956380C9}" type="slidenum">
              <a:rPr lang="en-US" altLang="zh-TW"/>
              <a:pPr fontAlgn="base">
                <a:spcBef>
                  <a:spcPct val="0"/>
                </a:spcBef>
                <a:spcAft>
                  <a:spcPct val="0"/>
                </a:spcAft>
              </a:pPr>
              <a:t>22</a:t>
            </a:fld>
            <a:endParaRPr lang="en-US" altLang="zh-TW"/>
          </a:p>
        </p:txBody>
      </p:sp>
      <p:sp>
        <p:nvSpPr>
          <p:cNvPr id="43011" name="Rectangle 7"/>
          <p:cNvSpPr txBox="1">
            <a:spLocks noGrp="1" noChangeArrowheads="1"/>
          </p:cNvSpPr>
          <p:nvPr/>
        </p:nvSpPr>
        <p:spPr bwMode="auto">
          <a:xfrm>
            <a:off x="3886200" y="8686800"/>
            <a:ext cx="2971800" cy="457200"/>
          </a:xfrm>
          <a:prstGeom prst="rect">
            <a:avLst/>
          </a:prstGeom>
          <a:noFill/>
          <a:ln w="12700">
            <a:noFill/>
            <a:miter lim="800000"/>
            <a:headEnd type="none" w="sm" len="sm"/>
            <a:tailEnd type="none" w="sm" len="sm"/>
          </a:ln>
        </p:spPr>
        <p:txBody>
          <a:bodyPr lIns="91417" tIns="45709" rIns="91417" bIns="45709" anchor="b"/>
          <a:lstStyle/>
          <a:p>
            <a:pPr algn="r" defTabSz="912813" eaLnBrk="0" hangingPunct="0"/>
            <a:fld id="{512961DC-6D4B-48FE-9FEB-C7D9CC6C7FD2}" type="slidenum">
              <a:rPr kumimoji="0" lang="en-US" altLang="zh-TW" sz="1200">
                <a:latin typeface="Times New Roman" pitchFamily="18" charset="0"/>
              </a:rPr>
              <a:pPr algn="r" defTabSz="912813" eaLnBrk="0" hangingPunct="0"/>
              <a:t>22</a:t>
            </a:fld>
            <a:endParaRPr kumimoji="0" lang="en-US" altLang="zh-TW" sz="1200">
              <a:latin typeface="Times New Roman" pitchFamily="18" charset="0"/>
            </a:endParaRPr>
          </a:p>
        </p:txBody>
      </p:sp>
      <p:sp>
        <p:nvSpPr>
          <p:cNvPr id="43012"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43013" name="Rectangle 3"/>
          <p:cNvSpPr>
            <a:spLocks noGrp="1" noChangeArrowheads="1"/>
          </p:cNvSpPr>
          <p:nvPr>
            <p:ph type="body" idx="1"/>
          </p:nvPr>
        </p:nvSpPr>
        <p:spPr bwMode="auto">
          <a:xfrm>
            <a:off x="914400" y="4341813"/>
            <a:ext cx="5029200" cy="4116387"/>
          </a:xfrm>
          <a:noFill/>
        </p:spPr>
        <p:txBody>
          <a:bodyPr wrap="square" lIns="91417" tIns="45709" rIns="91417" bIns="45709" numCol="1" anchor="t" anchorCtr="0" compatLnSpc="1">
            <a:prstTxWarp prst="textNoShape">
              <a:avLst/>
            </a:prstTxWarp>
          </a:bodyPr>
          <a:lstStyle/>
          <a:p>
            <a:pPr>
              <a:spcBef>
                <a:spcPct val="0"/>
              </a:spcBef>
            </a:pPr>
            <a:r>
              <a:rPr lang="en-US" altLang="zh-TW" sz="1600" u="sng" smtClean="0"/>
              <a:t>1.</a:t>
            </a:r>
            <a:r>
              <a:rPr lang="zh-TW" altLang="en-US" sz="1600" u="sng" smtClean="0"/>
              <a:t>「有價證券」指股票、存託憑證、認購（售 ）權證、受益證券及資產基礎證券、國庫券、債券、基金受益憑證、商業本票或匯票或其他具財產價值且得為交易客體之證券。例：某甲有「嘉裕」股票五萬股計新台幣五十萬元、「寶來一」債券一張計新台幣十萬元、保德信科技島基金一萬單位計新台幣二十五萬元、「福雷電」存託憑證一萬單位計新台幣十萬元、「群益</a:t>
            </a:r>
            <a:r>
              <a:rPr lang="en-US" altLang="zh-TW" sz="1600" u="sng" smtClean="0"/>
              <a:t>B2</a:t>
            </a:r>
            <a:r>
              <a:rPr lang="zh-TW" altLang="en-US" sz="1600" u="sng" smtClean="0"/>
              <a:t>」認購權證十萬單位計新台幣三萬元、「國泰</a:t>
            </a:r>
            <a:r>
              <a:rPr lang="en-US" altLang="zh-TW" sz="1600" u="sng" smtClean="0"/>
              <a:t>R1</a:t>
            </a:r>
            <a:r>
              <a:rPr lang="zh-TW" altLang="en-US" sz="1600" u="sng" smtClean="0"/>
              <a:t>」不動產投資信託受益證券一萬單位計新台幣十一萬元，合計其有價證券類總額為新台幣一百零九萬元，業達該類應申報之標準新台幣一百萬元，故某甲須就全部之有價證券為申報。</a:t>
            </a:r>
            <a:r>
              <a:rPr lang="zh-TW" altLang="en-US" sz="1600" smtClean="0"/>
              <a:t> </a:t>
            </a:r>
          </a:p>
          <a:p>
            <a:pPr>
              <a:spcBef>
                <a:spcPct val="0"/>
              </a:spcBef>
            </a:pPr>
            <a:r>
              <a:rPr lang="en-US" altLang="zh-TW" sz="1600" smtClean="0"/>
              <a:t>2. </a:t>
            </a:r>
            <a:r>
              <a:rPr lang="zh-TW" altLang="en-US" sz="1600" u="sng" smtClean="0"/>
              <a:t>「股票」包括上市（櫃）及其他未上市（櫃）之股票。股票之價額以其票面價額計算。</a:t>
            </a:r>
            <a:r>
              <a:rPr lang="zh-TW" altLang="en-US" sz="1600" smtClean="0"/>
              <a:t> </a:t>
            </a:r>
          </a:p>
          <a:p>
            <a:pPr>
              <a:spcBef>
                <a:spcPct val="0"/>
              </a:spcBef>
            </a:pPr>
            <a:r>
              <a:rPr lang="en-US" altLang="zh-TW" sz="1600" smtClean="0"/>
              <a:t>3. </a:t>
            </a:r>
            <a:r>
              <a:rPr lang="zh-TW" altLang="en-US" u="sng" smtClean="0"/>
              <a:t>「債券」指具有流通性、表彰債權之借款憑證，由發行人以直接或間接方式向投資大眾籌措建設經費或營運所需資金，並相對負擔債務所發行之有價證券。</a:t>
            </a:r>
            <a:r>
              <a:rPr lang="zh-TW" altLang="en-US" smtClean="0"/>
              <a:t>　　</a:t>
            </a:r>
            <a:r>
              <a:rPr lang="zh-TW" altLang="en-US" u="sng" smtClean="0"/>
              <a:t>國庫券、債券之價額以其票面價額計算。</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4AA4DC-C64D-4B37-952F-3338034DC967}" type="slidenum">
              <a:rPr lang="en-US" altLang="zh-TW"/>
              <a:pPr fontAlgn="base">
                <a:spcBef>
                  <a:spcPct val="0"/>
                </a:spcBef>
                <a:spcAft>
                  <a:spcPct val="0"/>
                </a:spcAft>
              </a:pPr>
              <a:t>23</a:t>
            </a:fld>
            <a:endParaRPr lang="en-US" altLang="zh-TW"/>
          </a:p>
        </p:txBody>
      </p:sp>
      <p:sp>
        <p:nvSpPr>
          <p:cNvPr id="44035" name="Rectangle 7"/>
          <p:cNvSpPr txBox="1">
            <a:spLocks noGrp="1" noChangeArrowheads="1"/>
          </p:cNvSpPr>
          <p:nvPr/>
        </p:nvSpPr>
        <p:spPr bwMode="auto">
          <a:xfrm>
            <a:off x="3886200" y="8686800"/>
            <a:ext cx="2971800" cy="457200"/>
          </a:xfrm>
          <a:prstGeom prst="rect">
            <a:avLst/>
          </a:prstGeom>
          <a:noFill/>
          <a:ln w="12700">
            <a:noFill/>
            <a:miter lim="800000"/>
            <a:headEnd type="none" w="sm" len="sm"/>
            <a:tailEnd type="none" w="sm" len="sm"/>
          </a:ln>
        </p:spPr>
        <p:txBody>
          <a:bodyPr lIns="91417" tIns="45709" rIns="91417" bIns="45709" anchor="b"/>
          <a:lstStyle/>
          <a:p>
            <a:pPr algn="r" defTabSz="912813" eaLnBrk="0" hangingPunct="0"/>
            <a:fld id="{10A95744-87FD-461B-A57E-215EA3A11FD2}" type="slidenum">
              <a:rPr kumimoji="0" lang="en-US" altLang="zh-TW" sz="1200">
                <a:latin typeface="Times New Roman" pitchFamily="18" charset="0"/>
              </a:rPr>
              <a:pPr algn="r" defTabSz="912813" eaLnBrk="0" hangingPunct="0"/>
              <a:t>23</a:t>
            </a:fld>
            <a:endParaRPr kumimoji="0" lang="en-US" altLang="zh-TW" sz="1200">
              <a:latin typeface="Times New Roman" pitchFamily="18" charset="0"/>
            </a:endParaRPr>
          </a:p>
        </p:txBody>
      </p:sp>
      <p:sp>
        <p:nvSpPr>
          <p:cNvPr id="44036"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44037" name="Rectangle 3"/>
          <p:cNvSpPr>
            <a:spLocks noGrp="1" noChangeArrowheads="1"/>
          </p:cNvSpPr>
          <p:nvPr>
            <p:ph type="body" idx="1"/>
          </p:nvPr>
        </p:nvSpPr>
        <p:spPr bwMode="auto">
          <a:xfrm>
            <a:off x="914400" y="4341813"/>
            <a:ext cx="5029200" cy="4116387"/>
          </a:xfrm>
          <a:noFill/>
        </p:spPr>
        <p:txBody>
          <a:bodyPr wrap="square" lIns="91417" tIns="45709" rIns="91417" bIns="45709" numCol="1" anchor="t" anchorCtr="0" compatLnSpc="1">
            <a:prstTxWarp prst="textNoShape">
              <a:avLst/>
            </a:prstTxWarp>
          </a:bodyPr>
          <a:lstStyle/>
          <a:p>
            <a:pPr>
              <a:spcBef>
                <a:spcPct val="0"/>
              </a:spcBef>
            </a:pPr>
            <a:r>
              <a:rPr lang="en-US" altLang="zh-TW" sz="1400" smtClean="0"/>
              <a:t>1.</a:t>
            </a:r>
            <a:r>
              <a:rPr lang="en-US" altLang="zh-TW" sz="1000" u="sng" smtClean="0"/>
              <a:t> </a:t>
            </a:r>
            <a:r>
              <a:rPr lang="zh-TW" altLang="en-US" sz="1000" u="sng" smtClean="0"/>
              <a:t>「基金受益憑證」指集合投資人資金，交由投資信託公司管理投資，投資所得之盈虧分配予全體基金投資人之有價證券投資信託基金。</a:t>
            </a:r>
            <a:r>
              <a:rPr lang="zh-TW" altLang="en-US" sz="1000" smtClean="0"/>
              <a:t>　　</a:t>
            </a:r>
            <a:r>
              <a:rPr lang="zh-TW" altLang="en-US" sz="1000" u="sng" smtClean="0"/>
              <a:t>基金受益憑證之價額，以其票面價額計算，無票面價額者，以申報日之單位淨值計算，無單位淨值者，以原交易價額計算。</a:t>
            </a:r>
          </a:p>
          <a:p>
            <a:pPr>
              <a:spcBef>
                <a:spcPct val="0"/>
              </a:spcBef>
            </a:pPr>
            <a:r>
              <a:rPr lang="en-US" altLang="zh-TW" sz="1000" u="sng" smtClean="0"/>
              <a:t>2.</a:t>
            </a:r>
            <a:r>
              <a:rPr lang="zh-TW" altLang="en-US" sz="1000" u="sng" smtClean="0"/>
              <a:t>「存託憑證」指</a:t>
            </a:r>
            <a:r>
              <a:rPr lang="zh-TW" altLang="en-US" sz="1000" u="sng" smtClean="0">
                <a:hlinkClick r:id="rId3" tooltip="股票"/>
              </a:rPr>
              <a:t>股票</a:t>
            </a:r>
            <a:r>
              <a:rPr lang="zh-TW" altLang="en-US" sz="1000" u="sng" smtClean="0"/>
              <a:t>發行公司委託國內外存託機構在市場發行，表彰存放於保管機構所保管之有價證券。存託憑證之價額以其票面價額計算，無票面價額者，以申報日之收盤價或原交易價額計算。</a:t>
            </a:r>
            <a:endParaRPr lang="zh-TW" altLang="en-US" sz="1000" b="1" u="sng" smtClean="0"/>
          </a:p>
          <a:p>
            <a:pPr>
              <a:spcBef>
                <a:spcPct val="0"/>
              </a:spcBef>
            </a:pPr>
            <a:r>
              <a:rPr lang="en-US" altLang="zh-TW" sz="1000" u="sng" smtClean="0"/>
              <a:t>3.</a:t>
            </a:r>
            <a:r>
              <a:rPr lang="zh-TW" altLang="en-US" sz="1000" u="sng" smtClean="0"/>
              <a:t>「認購（售）權證」指投資人有權利在特定期間內，以約定履約價格向發行人購入（賣出）一定數量之特定股票，或以現金結算方式收取差價之有價證券。認購（售）權證之價額以申報日之收盤價或原交易價額計算。</a:t>
            </a:r>
            <a:endParaRPr lang="zh-TW" altLang="en-US" sz="1000" b="1" u="sng" smtClean="0"/>
          </a:p>
          <a:p>
            <a:pPr>
              <a:spcBef>
                <a:spcPct val="0"/>
              </a:spcBef>
            </a:pPr>
            <a:r>
              <a:rPr lang="en-US" altLang="zh-TW" sz="1000" u="sng" smtClean="0"/>
              <a:t>4.</a:t>
            </a:r>
            <a:r>
              <a:rPr lang="zh-TW" altLang="en-US" sz="1000" u="sng" smtClean="0"/>
              <a:t>受益證券可分為不動產證券化受益證券及金融資產證券化受益證券。所稱不動產證券化受益證券，指受託機構為不動產投資（資產）信託基金而發行或交付表彰受益人享有該信託財產及其所生利益、孳息及其他收益之受益權持分之權利憑證或證書；所稱金融資產證券化受益證券，指特殊目的信託之受託機構依資產信託證券化計畫所發行，以表彰受益人享有該信託財產本金或其所生利益、孳息及其他收益之受益權持分之權利憑證或證書。所稱資產基礎證券指特殊目的公司依資產證券化計劃所發行，以表彰持有人對該受讓資產所享權利之權利憑證或證書。</a:t>
            </a:r>
            <a:r>
              <a:rPr lang="zh-TW" altLang="en-US" sz="1000" smtClean="0"/>
              <a:t>　　</a:t>
            </a:r>
            <a:r>
              <a:rPr lang="zh-TW" altLang="en-US" sz="1000" u="sng" smtClean="0"/>
              <a:t>受益證券及資產基礎證券之價額以其票面價額計算</a:t>
            </a:r>
            <a:r>
              <a:rPr lang="zh-TW" altLang="en-US" sz="1000" smtClean="0"/>
              <a:t>，</a:t>
            </a:r>
            <a:r>
              <a:rPr lang="zh-TW" altLang="en-US" sz="1000" u="sng" smtClean="0"/>
              <a:t>無票面價額者，以申報日之收盤價、成交價、單位淨值或原交易價額計算。</a:t>
            </a:r>
          </a:p>
          <a:p>
            <a:pPr>
              <a:spcBef>
                <a:spcPct val="0"/>
              </a:spcBef>
            </a:pPr>
            <a:r>
              <a:rPr lang="en-US" altLang="zh-TW" sz="1000" b="1" u="sng" smtClean="0"/>
              <a:t>5.</a:t>
            </a:r>
            <a:r>
              <a:rPr lang="zh-TW" altLang="en-US" sz="1000" u="sng" smtClean="0"/>
              <a:t>「國庫券」指政府調節國庫收支及穩定金融發行未滿ㄧ年之短期債務證券，發售方式及期限，由財政部洽中央銀行衡酌發行時之實際狀況訂定。國庫券、債券之價額以其票面價額計算。</a:t>
            </a:r>
            <a:endParaRPr lang="zh-TW" altLang="en-US" sz="1000" b="1" u="sng" smtClean="0"/>
          </a:p>
          <a:p>
            <a:pPr>
              <a:spcBef>
                <a:spcPct val="0"/>
              </a:spcBef>
            </a:pPr>
            <a:r>
              <a:rPr lang="en-US" altLang="zh-TW" sz="1000" smtClean="0"/>
              <a:t>6.</a:t>
            </a:r>
            <a:r>
              <a:rPr lang="zh-TW" altLang="en-US" sz="1000" smtClean="0"/>
              <a:t>「其他</a:t>
            </a:r>
            <a:r>
              <a:rPr lang="zh-TW" altLang="en-US" sz="1000" u="sng" smtClean="0"/>
              <a:t>具財產價值且得為交易客體之證券</a:t>
            </a:r>
            <a:r>
              <a:rPr lang="zh-TW" altLang="en-US" sz="1000" smtClean="0"/>
              <a:t>」</a:t>
            </a:r>
            <a:r>
              <a:rPr lang="zh-TW" altLang="en-US" sz="1000" u="sng" smtClean="0"/>
              <a:t>指本說明貳、各別事項第十至十</a:t>
            </a:r>
            <a:r>
              <a:rPr lang="zh-TW" altLang="en-US" sz="1000" b="1" u="sng" smtClean="0"/>
              <a:t>五</a:t>
            </a:r>
            <a:r>
              <a:rPr lang="zh-TW" altLang="en-US" sz="1000" u="sng" smtClean="0"/>
              <a:t>點以外之有價證券。</a:t>
            </a:r>
            <a:r>
              <a:rPr lang="zh-TW" altLang="en-US" sz="1000" smtClean="0"/>
              <a:t>其他</a:t>
            </a:r>
            <a:r>
              <a:rPr lang="zh-TW" altLang="en-US" sz="1000" u="sng" smtClean="0"/>
              <a:t>具財產價值且得為交易客體之證券以其票面價額計算，無票面價額者，以申報日之收盤價、成交價、單位淨值或原交易價額計算。</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4C6DBF-8122-464A-9E00-C38A2586C508}" type="slidenum">
              <a:rPr lang="en-US" altLang="zh-TW"/>
              <a:pPr fontAlgn="base">
                <a:spcBef>
                  <a:spcPct val="0"/>
                </a:spcBef>
                <a:spcAft>
                  <a:spcPct val="0"/>
                </a:spcAft>
              </a:pPr>
              <a:t>24</a:t>
            </a:fld>
            <a:endParaRPr lang="en-US" altLang="zh-TW"/>
          </a:p>
        </p:txBody>
      </p:sp>
      <p:sp>
        <p:nvSpPr>
          <p:cNvPr id="45059" name="Rectangle 7"/>
          <p:cNvSpPr txBox="1">
            <a:spLocks noGrp="1" noChangeArrowheads="1"/>
          </p:cNvSpPr>
          <p:nvPr/>
        </p:nvSpPr>
        <p:spPr bwMode="auto">
          <a:xfrm>
            <a:off x="3886200" y="8686800"/>
            <a:ext cx="2971800" cy="457200"/>
          </a:xfrm>
          <a:prstGeom prst="rect">
            <a:avLst/>
          </a:prstGeom>
          <a:noFill/>
          <a:ln w="12700">
            <a:noFill/>
            <a:miter lim="800000"/>
            <a:headEnd type="none" w="sm" len="sm"/>
            <a:tailEnd type="none" w="sm" len="sm"/>
          </a:ln>
        </p:spPr>
        <p:txBody>
          <a:bodyPr lIns="91417" tIns="45709" rIns="91417" bIns="45709" anchor="b"/>
          <a:lstStyle/>
          <a:p>
            <a:pPr algn="r" defTabSz="912813" eaLnBrk="0" hangingPunct="0"/>
            <a:fld id="{499CF5F5-C58A-409E-BCAA-6128F4E6D62C}" type="slidenum">
              <a:rPr kumimoji="0" lang="en-US" altLang="zh-TW" sz="1200">
                <a:latin typeface="Times New Roman" pitchFamily="18" charset="0"/>
              </a:rPr>
              <a:pPr algn="r" defTabSz="912813" eaLnBrk="0" hangingPunct="0"/>
              <a:t>24</a:t>
            </a:fld>
            <a:endParaRPr kumimoji="0" lang="en-US" altLang="zh-TW" sz="1200">
              <a:latin typeface="Times New Roman" pitchFamily="18" charset="0"/>
            </a:endParaRPr>
          </a:p>
        </p:txBody>
      </p:sp>
      <p:sp>
        <p:nvSpPr>
          <p:cNvPr id="45060"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45061" name="Rectangle 3"/>
          <p:cNvSpPr>
            <a:spLocks noGrp="1" noChangeArrowheads="1"/>
          </p:cNvSpPr>
          <p:nvPr>
            <p:ph type="body" idx="1"/>
          </p:nvPr>
        </p:nvSpPr>
        <p:spPr bwMode="auto">
          <a:xfrm>
            <a:off x="914400" y="4341813"/>
            <a:ext cx="5029200" cy="4116387"/>
          </a:xfrm>
          <a:noFill/>
        </p:spPr>
        <p:txBody>
          <a:bodyPr wrap="square" lIns="91417" tIns="45709" rIns="91417" bIns="45709" numCol="1" anchor="t" anchorCtr="0" compatLnSpc="1">
            <a:prstTxWarp prst="textNoShape">
              <a:avLst/>
            </a:prstTxWarp>
          </a:bodyPr>
          <a:lstStyle/>
          <a:p>
            <a:pPr>
              <a:spcBef>
                <a:spcPct val="0"/>
              </a:spcBef>
            </a:pPr>
            <a:r>
              <a:rPr lang="en-US" altLang="zh-TW" sz="1600" u="sng" smtClean="0"/>
              <a:t>1.</a:t>
            </a:r>
            <a:r>
              <a:rPr lang="zh-TW" altLang="en-US" sz="1600" u="sng" smtClean="0"/>
              <a:t>「現金」指申報日所持有之新臺幣、外幣之現金或旅行支票。</a:t>
            </a:r>
            <a:r>
              <a:rPr lang="zh-TW" altLang="en-US" smtClean="0"/>
              <a:t> </a:t>
            </a:r>
          </a:p>
          <a:p>
            <a:pPr>
              <a:spcBef>
                <a:spcPct val="0"/>
              </a:spcBef>
            </a:pPr>
            <a:r>
              <a:rPr lang="en-US" altLang="zh-TW" smtClean="0"/>
              <a:t>2. </a:t>
            </a:r>
            <a:r>
              <a:rPr lang="zh-TW" altLang="en-US" smtClean="0"/>
              <a:t>「其他</a:t>
            </a:r>
            <a:r>
              <a:rPr lang="zh-TW" altLang="en-US" u="sng" smtClean="0"/>
              <a:t>具有相當價值之</a:t>
            </a:r>
            <a:r>
              <a:rPr lang="zh-TW" altLang="en-US" smtClean="0"/>
              <a:t>財產」指礦業權、漁業權、專利權、商標專用權、著作權、黃金條塊、</a:t>
            </a:r>
            <a:r>
              <a:rPr lang="zh-TW" altLang="en-US" u="sng" smtClean="0"/>
              <a:t>黃金存摺、衍生性金融商品、高爾夫球證及會員證、植栽等可轉讓且具交易價值之</a:t>
            </a:r>
            <a:r>
              <a:rPr lang="zh-TW" altLang="en-US" smtClean="0"/>
              <a:t>權利或財物。</a:t>
            </a:r>
            <a:r>
              <a:rPr lang="zh-TW" altLang="en-US" u="sng" smtClean="0"/>
              <a:t>「衍生性金融商品」指期貨、選擇權等由利率、匯率、股價、指數、商品或其他利益及其組合等所衍生之交易契約。</a:t>
            </a:r>
            <a:endParaRPr lang="zh-TW" altLang="en-US" smtClean="0"/>
          </a:p>
          <a:p>
            <a:pPr>
              <a:spcBef>
                <a:spcPct val="0"/>
              </a:spcBef>
            </a:pPr>
            <a:r>
              <a:rPr lang="en-US" altLang="zh-TW" smtClean="0"/>
              <a:t>3.</a:t>
            </a:r>
            <a:r>
              <a:rPr lang="zh-TW" altLang="en-US" u="sng" smtClean="0"/>
              <a:t>珠寶、古董、字畫及其他具有相當價值財產之</a:t>
            </a:r>
            <a:r>
              <a:rPr lang="zh-TW" altLang="en-US" smtClean="0"/>
              <a:t>價額，有掛牌之市價者，以申報日掛牌市價計算，無市價者，以</a:t>
            </a:r>
            <a:r>
              <a:rPr lang="zh-TW" altLang="en-US" u="sng" smtClean="0"/>
              <a:t>已知</a:t>
            </a:r>
            <a:r>
              <a:rPr lang="zh-TW" altLang="en-US" smtClean="0"/>
              <a:t>該項財產之交易價額計算。</a:t>
            </a:r>
            <a:r>
              <a:rPr lang="zh-TW" altLang="en-US" u="sng" smtClean="0"/>
              <a:t>專利權及商標專用權應參照經濟部智慧財產局所核發該類證書記載內容填寫。</a:t>
            </a:r>
            <a:r>
              <a:rPr lang="zh-TW" altLang="en-US"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2262CF-BFCD-45B7-A706-A523154B11EE}" type="slidenum">
              <a:rPr lang="en-US" altLang="zh-TW"/>
              <a:pPr fontAlgn="base">
                <a:spcBef>
                  <a:spcPct val="0"/>
                </a:spcBef>
                <a:spcAft>
                  <a:spcPct val="0"/>
                </a:spcAft>
              </a:pPr>
              <a:t>25</a:t>
            </a:fld>
            <a:endParaRPr lang="en-US" altLang="zh-TW"/>
          </a:p>
        </p:txBody>
      </p:sp>
      <p:sp>
        <p:nvSpPr>
          <p:cNvPr id="46083" name="Rectangle 7"/>
          <p:cNvSpPr txBox="1">
            <a:spLocks noGrp="1" noChangeArrowheads="1"/>
          </p:cNvSpPr>
          <p:nvPr/>
        </p:nvSpPr>
        <p:spPr bwMode="auto">
          <a:xfrm>
            <a:off x="3886200" y="8686800"/>
            <a:ext cx="2971800" cy="457200"/>
          </a:xfrm>
          <a:prstGeom prst="rect">
            <a:avLst/>
          </a:prstGeom>
          <a:noFill/>
          <a:ln w="12700">
            <a:noFill/>
            <a:miter lim="800000"/>
            <a:headEnd type="none" w="sm" len="sm"/>
            <a:tailEnd type="none" w="sm" len="sm"/>
          </a:ln>
        </p:spPr>
        <p:txBody>
          <a:bodyPr lIns="91417" tIns="45709" rIns="91417" bIns="45709" anchor="b"/>
          <a:lstStyle/>
          <a:p>
            <a:pPr algn="r" defTabSz="912813" eaLnBrk="0" hangingPunct="0"/>
            <a:fld id="{1B1B9B59-AAE0-48B5-8D5E-01C9252E8DE6}" type="slidenum">
              <a:rPr kumimoji="0" lang="en-US" altLang="zh-TW" sz="1200">
                <a:latin typeface="Times New Roman" pitchFamily="18" charset="0"/>
              </a:rPr>
              <a:pPr algn="r" defTabSz="912813" eaLnBrk="0" hangingPunct="0"/>
              <a:t>25</a:t>
            </a:fld>
            <a:endParaRPr kumimoji="0" lang="en-US" altLang="zh-TW" sz="1200">
              <a:latin typeface="Times New Roman" pitchFamily="18" charset="0"/>
            </a:endParaRPr>
          </a:p>
        </p:txBody>
      </p:sp>
      <p:sp>
        <p:nvSpPr>
          <p:cNvPr id="46084"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46085" name="Rectangle 3"/>
          <p:cNvSpPr>
            <a:spLocks noGrp="1" noChangeArrowheads="1"/>
          </p:cNvSpPr>
          <p:nvPr>
            <p:ph type="body" idx="1"/>
          </p:nvPr>
        </p:nvSpPr>
        <p:spPr bwMode="auto">
          <a:xfrm>
            <a:off x="914400" y="4341813"/>
            <a:ext cx="5029200" cy="4116387"/>
          </a:xfrm>
          <a:noFill/>
        </p:spPr>
        <p:txBody>
          <a:bodyPr wrap="square" lIns="91417" tIns="45709" rIns="91417" bIns="45709" numCol="1" anchor="t" anchorCtr="0" compatLnSpc="1">
            <a:prstTxWarp prst="textNoShape">
              <a:avLst/>
            </a:prstTxWarp>
          </a:bodyPr>
          <a:lstStyle/>
          <a:p>
            <a:pPr>
              <a:spcBef>
                <a:spcPct val="0"/>
              </a:spcBef>
            </a:pPr>
            <a:r>
              <a:rPr lang="en-US" altLang="zh-TW" u="sng" smtClean="0"/>
              <a:t>1.</a:t>
            </a:r>
            <a:r>
              <a:rPr lang="zh-TW" altLang="en-US" u="sng" smtClean="0"/>
              <a:t>「債權」指對他人有請求給付金錢之權利，包括儲蓄互助社之備轉金；</a:t>
            </a:r>
          </a:p>
          <a:p>
            <a:pPr>
              <a:spcBef>
                <a:spcPct val="0"/>
              </a:spcBef>
            </a:pPr>
            <a:r>
              <a:rPr lang="en-US" altLang="zh-TW" u="sng" smtClean="0"/>
              <a:t>2.</a:t>
            </a:r>
            <a:r>
              <a:rPr lang="zh-TW" altLang="en-US" u="sng" smtClean="0"/>
              <a:t>「債務」指應償還他人金錢之義務，包括房屋、信用、融資、融券及理財短期借款等貸款或私人債務。</a:t>
            </a:r>
          </a:p>
          <a:p>
            <a:pPr>
              <a:spcBef>
                <a:spcPct val="0"/>
              </a:spcBef>
            </a:pPr>
            <a:r>
              <a:rPr lang="en-US" altLang="zh-TW" u="sng" smtClean="0"/>
              <a:t>3.</a:t>
            </a:r>
            <a:r>
              <a:rPr lang="zh-TW" altLang="en-US" u="sng" smtClean="0"/>
              <a:t>申報人負有債務者，應依申報日實際債務餘額申報。</a:t>
            </a:r>
            <a:r>
              <a:rPr lang="zh-TW" altLang="en-US"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1923"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4" name="投影片編號版面配置區 3"/>
          <p:cNvSpPr>
            <a:spLocks noGrp="1"/>
          </p:cNvSpPr>
          <p:nvPr>
            <p:ph type="sldNum" sz="quarter" idx="5"/>
          </p:nvPr>
        </p:nvSpPr>
        <p:spPr/>
        <p:txBody>
          <a:bodyPr/>
          <a:lstStyle/>
          <a:p>
            <a:pPr>
              <a:defRPr/>
            </a:pPr>
            <a:fld id="{5B75A9A3-6ADC-4CB0-9D39-6A27DD1D2228}" type="slidenum">
              <a:rPr lang="zh-TW" altLang="en-US" smtClean="0"/>
              <a:pPr>
                <a:defRPr/>
              </a:pPr>
              <a:t>28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0C3E9B4-564D-4A34-ADE7-4D97F0D69B2B}" type="slidenum">
              <a:rPr lang="zh-TW" altLang="en-US" smtClean="0"/>
              <a:pPr/>
              <a:t>37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42EADC21-C28E-4ECB-8010-54FF5F3464A9}" type="datetimeFigureOut">
              <a:rPr lang="zh-TW" altLang="en-US" smtClean="0"/>
              <a:pPr/>
              <a:t>2012/9/14</a:t>
            </a:fld>
            <a:endParaRPr lang="zh-TW" altLang="en-US"/>
          </a:p>
        </p:txBody>
      </p:sp>
      <p:sp>
        <p:nvSpPr>
          <p:cNvPr id="20" name="頁尾版面配置區 19"/>
          <p:cNvSpPr>
            <a:spLocks noGrp="1"/>
          </p:cNvSpPr>
          <p:nvPr>
            <p:ph type="ftr" sz="quarter" idx="11"/>
          </p:nvPr>
        </p:nvSpPr>
        <p:spPr/>
        <p:txBody>
          <a:bodyPr/>
          <a:lstStyle>
            <a:extLst/>
          </a:lstStyle>
          <a:p>
            <a:endParaRPr lang="zh-TW" altLang="en-US"/>
          </a:p>
        </p:txBody>
      </p:sp>
      <p:sp>
        <p:nvSpPr>
          <p:cNvPr id="10" name="投影片編號版面配置區 9"/>
          <p:cNvSpPr>
            <a:spLocks noGrp="1"/>
          </p:cNvSpPr>
          <p:nvPr>
            <p:ph type="sldNum" sz="quarter" idx="12"/>
          </p:nvPr>
        </p:nvSpPr>
        <p:spPr/>
        <p:txBody>
          <a:bodyPr/>
          <a:lstStyle>
            <a:extLst/>
          </a:lstStyle>
          <a:p>
            <a:fld id="{17AC7C1D-A270-4B48-86D2-4BB1B814C627}" type="slidenum">
              <a:rPr lang="zh-TW" altLang="en-US" smtClean="0"/>
              <a:pPr/>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42EADC21-C28E-4ECB-8010-54FF5F3464A9}" type="datetimeFigureOut">
              <a:rPr lang="zh-TW" altLang="en-US" smtClean="0"/>
              <a:pPr/>
              <a:t>2012/9/14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17AC7C1D-A270-4B48-86D2-4BB1B814C627}"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42EADC21-C28E-4ECB-8010-54FF5F3464A9}" type="datetimeFigureOut">
              <a:rPr lang="zh-TW" altLang="en-US" smtClean="0"/>
              <a:pPr/>
              <a:t>2012/9/14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17AC7C1D-A270-4B48-86D2-4BB1B814C627}"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981200"/>
            <a:ext cx="8229600" cy="3886200"/>
          </a:xfrm>
        </p:spPr>
        <p:txBody>
          <a:bodyPr rtlCol="0">
            <a:normAutofit/>
          </a:bodyPr>
          <a:lstStyle/>
          <a:p>
            <a:pPr lvl="0"/>
            <a:endParaRPr lang="zh-TW" altLang="en-US" noProof="0" smtClean="0"/>
          </a:p>
        </p:txBody>
      </p:sp>
      <p:sp>
        <p:nvSpPr>
          <p:cNvPr id="4" name="Date Placeholder 3"/>
          <p:cNvSpPr>
            <a:spLocks noGrp="1"/>
          </p:cNvSpPr>
          <p:nvPr>
            <p:ph type="dt" sz="half" idx="10"/>
          </p:nvPr>
        </p:nvSpPr>
        <p:spPr/>
        <p:txBody>
          <a:bodyPr/>
          <a:lstStyle>
            <a:lvl1pPr>
              <a:defRPr/>
            </a:lvl1pPr>
          </a:lstStyle>
          <a:p>
            <a:pPr>
              <a:defRPr/>
            </a:pPr>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en-US" altLang="zh-TW"/>
          </a:p>
        </p:txBody>
      </p:sp>
      <p:sp>
        <p:nvSpPr>
          <p:cNvPr id="6" name="Slide Number Placeholder 5"/>
          <p:cNvSpPr>
            <a:spLocks noGrp="1"/>
          </p:cNvSpPr>
          <p:nvPr>
            <p:ph type="sldNum" sz="quarter" idx="12"/>
          </p:nvPr>
        </p:nvSpPr>
        <p:spPr/>
        <p:txBody>
          <a:bodyPr/>
          <a:lstStyle>
            <a:lvl1pPr>
              <a:defRPr/>
            </a:lvl1pPr>
          </a:lstStyle>
          <a:p>
            <a:pPr>
              <a:defRPr/>
            </a:pPr>
            <a:fld id="{7EC76AF1-6AA4-400D-B899-50A0180ADEAA}" type="slidenum">
              <a:rPr lang="en-US" altLang="zh-TW"/>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42EADC21-C28E-4ECB-8010-54FF5F3464A9}" type="datetimeFigureOut">
              <a:rPr lang="zh-TW" altLang="en-US" smtClean="0"/>
              <a:pPr/>
              <a:t>2012/9/14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17AC7C1D-A270-4B48-86D2-4BB1B814C627}"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42EADC21-C28E-4ECB-8010-54FF5F3464A9}" type="datetimeFigureOut">
              <a:rPr lang="zh-TW" altLang="en-US" smtClean="0"/>
              <a:pPr/>
              <a:t>2012/9/14</a:t>
            </a:fld>
            <a:endParaRPr lang="zh-TW" altLang="en-US"/>
          </a:p>
        </p:txBody>
      </p:sp>
      <p:sp>
        <p:nvSpPr>
          <p:cNvPr id="5" name="頁尾版面配置區 4"/>
          <p:cNvSpPr>
            <a:spLocks noGrp="1"/>
          </p:cNvSpPr>
          <p:nvPr>
            <p:ph type="ftr" sz="quarter" idx="11"/>
          </p:nvPr>
        </p:nvSpPr>
        <p:spPr/>
        <p:txBody>
          <a:bodyPr/>
          <a:lstStyle>
            <a:extLst/>
          </a:lstStyle>
          <a:p>
            <a:endParaRPr lang="zh-TW" altLang="en-US"/>
          </a:p>
        </p:txBody>
      </p:sp>
      <p:sp>
        <p:nvSpPr>
          <p:cNvPr id="6" name="投影片編號版面配置區 5"/>
          <p:cNvSpPr>
            <a:spLocks noGrp="1"/>
          </p:cNvSpPr>
          <p:nvPr>
            <p:ph type="sldNum" sz="quarter" idx="12"/>
          </p:nvPr>
        </p:nvSpPr>
        <p:spPr/>
        <p:txBody>
          <a:bodyPr/>
          <a:lstStyle>
            <a:extLst/>
          </a:lstStyle>
          <a:p>
            <a:fld id="{17AC7C1D-A270-4B48-86D2-4BB1B814C627}" type="slidenum">
              <a:rPr lang="zh-TW" altLang="en-US" smtClean="0"/>
              <a:pPr/>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42EADC21-C28E-4ECB-8010-54FF5F3464A9}" type="datetimeFigureOut">
              <a:rPr lang="zh-TW" altLang="en-US" smtClean="0"/>
              <a:pPr/>
              <a:t>2012/9/14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17AC7C1D-A270-4B48-86D2-4BB1B814C627}"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42EADC21-C28E-4ECB-8010-54FF5F3464A9}" type="datetimeFigureOut">
              <a:rPr lang="zh-TW" altLang="en-US" smtClean="0"/>
              <a:pPr/>
              <a:t>2012/9/14</a:t>
            </a:fld>
            <a:endParaRPr lang="zh-TW" altLang="en-US"/>
          </a:p>
        </p:txBody>
      </p:sp>
      <p:sp>
        <p:nvSpPr>
          <p:cNvPr id="8" name="頁尾版面配置區 7"/>
          <p:cNvSpPr>
            <a:spLocks noGrp="1"/>
          </p:cNvSpPr>
          <p:nvPr>
            <p:ph type="ftr" sz="quarter" idx="11"/>
          </p:nvPr>
        </p:nvSpPr>
        <p:spPr/>
        <p:txBody>
          <a:bodyPr/>
          <a:lstStyle>
            <a:extLst/>
          </a:lstStyle>
          <a:p>
            <a:endParaRPr lang="zh-TW" altLang="en-US"/>
          </a:p>
        </p:txBody>
      </p:sp>
      <p:sp>
        <p:nvSpPr>
          <p:cNvPr id="9" name="投影片編號版面配置區 8"/>
          <p:cNvSpPr>
            <a:spLocks noGrp="1"/>
          </p:cNvSpPr>
          <p:nvPr>
            <p:ph type="sldNum" sz="quarter" idx="12"/>
          </p:nvPr>
        </p:nvSpPr>
        <p:spPr/>
        <p:txBody>
          <a:bodyPr/>
          <a:lstStyle>
            <a:extLst/>
          </a:lstStyle>
          <a:p>
            <a:fld id="{17AC7C1D-A270-4B48-86D2-4BB1B814C627}"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42EADC21-C28E-4ECB-8010-54FF5F3464A9}" type="datetimeFigureOut">
              <a:rPr lang="zh-TW" altLang="en-US" smtClean="0"/>
              <a:pPr/>
              <a:t>2012/9/14</a:t>
            </a:fld>
            <a:endParaRPr lang="zh-TW" altLang="en-US"/>
          </a:p>
        </p:txBody>
      </p:sp>
      <p:sp>
        <p:nvSpPr>
          <p:cNvPr id="4" name="頁尾版面配置區 3"/>
          <p:cNvSpPr>
            <a:spLocks noGrp="1"/>
          </p:cNvSpPr>
          <p:nvPr>
            <p:ph type="ftr" sz="quarter" idx="11"/>
          </p:nvPr>
        </p:nvSpPr>
        <p:spPr/>
        <p:txBody>
          <a:bodyPr/>
          <a:lstStyle>
            <a:extLst/>
          </a:lstStyle>
          <a:p>
            <a:endParaRPr lang="zh-TW" altLang="en-US"/>
          </a:p>
        </p:txBody>
      </p:sp>
      <p:sp>
        <p:nvSpPr>
          <p:cNvPr id="5" name="投影片編號版面配置區 4"/>
          <p:cNvSpPr>
            <a:spLocks noGrp="1"/>
          </p:cNvSpPr>
          <p:nvPr>
            <p:ph type="sldNum" sz="quarter" idx="12"/>
          </p:nvPr>
        </p:nvSpPr>
        <p:spPr/>
        <p:txBody>
          <a:bodyPr/>
          <a:lstStyle>
            <a:extLst/>
          </a:lstStyle>
          <a:p>
            <a:fld id="{17AC7C1D-A270-4B48-86D2-4BB1B814C627}"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42EADC21-C28E-4ECB-8010-54FF5F3464A9}" type="datetimeFigureOut">
              <a:rPr lang="zh-TW" altLang="en-US" smtClean="0"/>
              <a:pPr/>
              <a:t>2012/9/14</a:t>
            </a:fld>
            <a:endParaRPr lang="zh-TW" altLang="en-US"/>
          </a:p>
        </p:txBody>
      </p:sp>
      <p:sp>
        <p:nvSpPr>
          <p:cNvPr id="3" name="頁尾版面配置區 2"/>
          <p:cNvSpPr>
            <a:spLocks noGrp="1"/>
          </p:cNvSpPr>
          <p:nvPr>
            <p:ph type="ftr" sz="quarter" idx="11"/>
          </p:nvPr>
        </p:nvSpPr>
        <p:spPr/>
        <p:txBody>
          <a:bodyPr/>
          <a:lstStyle>
            <a:extLst/>
          </a:lstStyle>
          <a:p>
            <a:endParaRPr lang="zh-TW" altLang="en-US"/>
          </a:p>
        </p:txBody>
      </p:sp>
      <p:sp>
        <p:nvSpPr>
          <p:cNvPr id="4" name="投影片編號版面配置區 3"/>
          <p:cNvSpPr>
            <a:spLocks noGrp="1"/>
          </p:cNvSpPr>
          <p:nvPr>
            <p:ph type="sldNum" sz="quarter" idx="12"/>
          </p:nvPr>
        </p:nvSpPr>
        <p:spPr/>
        <p:txBody>
          <a:bodyPr/>
          <a:lstStyle>
            <a:extLst/>
          </a:lstStyle>
          <a:p>
            <a:fld id="{17AC7C1D-A270-4B48-86D2-4BB1B814C627}" type="slidenum">
              <a:rPr lang="zh-TW" altLang="en-US" smtClean="0"/>
              <a:pPr/>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42EADC21-C28E-4ECB-8010-54FF5F3464A9}" type="datetimeFigureOut">
              <a:rPr lang="zh-TW" altLang="en-US" smtClean="0"/>
              <a:pPr/>
              <a:t>2012/9/14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17AC7C1D-A270-4B48-86D2-4BB1B814C627}"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42EADC21-C28E-4ECB-8010-54FF5F3464A9}" type="datetimeFigureOut">
              <a:rPr lang="zh-TW" altLang="en-US" smtClean="0"/>
              <a:pPr/>
              <a:t>2012/9/14</a:t>
            </a:fld>
            <a:endParaRPr lang="zh-TW" altLang="en-US"/>
          </a:p>
        </p:txBody>
      </p:sp>
      <p:sp>
        <p:nvSpPr>
          <p:cNvPr id="6" name="頁尾版面配置區 5"/>
          <p:cNvSpPr>
            <a:spLocks noGrp="1"/>
          </p:cNvSpPr>
          <p:nvPr>
            <p:ph type="ftr" sz="quarter" idx="11"/>
          </p:nvPr>
        </p:nvSpPr>
        <p:spPr/>
        <p:txBody>
          <a:bodyPr/>
          <a:lstStyle>
            <a:extLst/>
          </a:lstStyle>
          <a:p>
            <a:endParaRPr lang="zh-TW" altLang="en-US"/>
          </a:p>
        </p:txBody>
      </p:sp>
      <p:sp>
        <p:nvSpPr>
          <p:cNvPr id="7" name="投影片編號版面配置區 6"/>
          <p:cNvSpPr>
            <a:spLocks noGrp="1"/>
          </p:cNvSpPr>
          <p:nvPr>
            <p:ph type="sldNum" sz="quarter" idx="12"/>
          </p:nvPr>
        </p:nvSpPr>
        <p:spPr/>
        <p:txBody>
          <a:bodyPr/>
          <a:lstStyle>
            <a:extLst/>
          </a:lstStyle>
          <a:p>
            <a:fld id="{17AC7C1D-A270-4B48-86D2-4BB1B814C627}" type="slidenum">
              <a:rPr lang="zh-TW" altLang="en-US" smtClean="0"/>
              <a:pPr/>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2EADC21-C28E-4ECB-8010-54FF5F3464A9}" type="datetimeFigureOut">
              <a:rPr lang="zh-TW" altLang="en-US" smtClean="0"/>
              <a:pPr/>
              <a:t>2012/9/14</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7AC7C1D-A270-4B48-86D2-4BB1B814C627}" type="slidenum">
              <a:rPr lang="zh-TW" altLang="en-US" smtClean="0"/>
              <a:pPr/>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 id="2147484248"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21360;&#21047;&#36039;&#26009;/19-&#38468;&#37636;3&#20043;2-&#36926;&#26399;&#38515;&#22577;&#21934;&#31684;&#20363;.doc" TargetMode="External"/><Relationship Id="rId2" Type="http://schemas.openxmlformats.org/officeDocument/2006/relationships/hyperlink" Target="&#21360;&#21047;&#36039;&#26009;/18-&#38468;&#37636;3&#20043;1-&#36926;&#26399;&#26696;&#20214;&#25688;&#35201;&#34920;.doc"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21360;&#21047;&#36039;&#26009;/16-&#38468;&#37636;2&#20043;1-&#26410;&#20381;&#35215;&#23450;&#26399;&#38480;&#30003;&#22577;&#35498;&#26126;&#34920;.doc" TargetMode="Externa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Word_97_-_2003___1.doc"/><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hyperlink" Target="../&#26519;&#9675;&#9675;(&#26696;&#20363;&#22235;).pdf" TargetMode="Externa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Word_97_-_2003___2.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Office_Word_97_-_2003___3.doc"/><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__4.doc"/><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35686;&#25919;&#32626;&#21508;&#32026;&#35686;&#23519;&#27231;&#38364;&#30003;&#22577;&#36001;&#29986;&#20154;&#21729;&#32887;&#31281;&#34920;-new.xl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diagramLayout" Target="../diagrams/layout2.xml"/><Relationship Id="rId7" Type="http://schemas.openxmlformats.org/officeDocument/2006/relationships/diagramLayout" Target="../diagrams/layout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diagramColors" Target="../diagrams/colors2.xml"/><Relationship Id="rId10" Type="http://schemas.openxmlformats.org/officeDocument/2006/relationships/image" Target="../media/image2.png"/><Relationship Id="rId4" Type="http://schemas.openxmlformats.org/officeDocument/2006/relationships/diagramQuickStyle" Target="../diagrams/quickStyle2.xml"/><Relationship Id="rId9" Type="http://schemas.openxmlformats.org/officeDocument/2006/relationships/diagramColors" Target="../diagrams/colors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oleObject" Target="../embeddings/Microsoft_Office_Word_97_-_2003___5.doc"/></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1360;&#21047;&#36039;&#26009;/15-&#38468;&#37636;1-&#36890;&#30693;&#30003;&#22577;-&#20844;&#25991;&#31684;&#26412;.do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21360;&#21047;&#36039;&#26009;/15-&#38468;&#37636;1-&#36890;&#30693;&#30003;&#22577;-&#20844;&#25991;&#31684;&#26412;.do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71472" y="1571612"/>
            <a:ext cx="8429684" cy="3071834"/>
          </a:xfrm>
        </p:spPr>
        <p:txBody>
          <a:bodyPr>
            <a:normAutofit/>
          </a:bodyPr>
          <a:lstStyle/>
          <a:p>
            <a:pPr algn="ctr"/>
            <a:r>
              <a:rPr lang="zh-TW" altLang="en-US" sz="4400" b="1" dirty="0" smtClean="0">
                <a:latin typeface="標楷體" pitchFamily="65" charset="-120"/>
                <a:ea typeface="標楷體" pitchFamily="65" charset="-120"/>
              </a:rPr>
              <a:t>公職人員財產申報實務</a:t>
            </a:r>
            <a:r>
              <a:rPr lang="en-US" altLang="zh-TW" sz="4400" b="1" dirty="0" smtClean="0">
                <a:latin typeface="標楷體" pitchFamily="65" charset="-120"/>
                <a:ea typeface="標楷體" pitchFamily="65" charset="-120"/>
              </a:rPr>
              <a:t/>
            </a:r>
            <a:br>
              <a:rPr lang="en-US" altLang="zh-TW" sz="4400" b="1" dirty="0" smtClean="0">
                <a:latin typeface="標楷體" pitchFamily="65" charset="-120"/>
                <a:ea typeface="標楷體" pitchFamily="65" charset="-120"/>
              </a:rPr>
            </a:br>
            <a:r>
              <a:rPr lang="zh-TW" altLang="en-US" sz="4400" b="1" dirty="0" smtClean="0">
                <a:latin typeface="標楷體" pitchFamily="65" charset="-120"/>
                <a:ea typeface="標楷體" pitchFamily="65" charset="-120"/>
              </a:rPr>
              <a:t>承辦人作業</a:t>
            </a:r>
            <a:r>
              <a:rPr lang="en-US" altLang="zh-TW" sz="4400" b="1" dirty="0" smtClean="0">
                <a:latin typeface="標楷體" pitchFamily="65" charset="-120"/>
                <a:ea typeface="標楷體" pitchFamily="65" charset="-120"/>
              </a:rPr>
              <a:t/>
            </a:r>
            <a:br>
              <a:rPr lang="en-US" altLang="zh-TW" sz="4400" b="1" dirty="0" smtClean="0">
                <a:latin typeface="標楷體" pitchFamily="65" charset="-120"/>
                <a:ea typeface="標楷體" pitchFamily="65" charset="-120"/>
              </a:rPr>
            </a:br>
            <a:r>
              <a:rPr lang="en-US" altLang="zh-TW" sz="4400" b="1" dirty="0" smtClean="0">
                <a:latin typeface="標楷體" pitchFamily="65" charset="-120"/>
                <a:ea typeface="標楷體" pitchFamily="65" charset="-120"/>
              </a:rPr>
              <a:t/>
            </a:r>
            <a:br>
              <a:rPr lang="en-US" altLang="zh-TW" sz="4400" b="1" dirty="0" smtClean="0">
                <a:latin typeface="標楷體" pitchFamily="65" charset="-120"/>
                <a:ea typeface="標楷體" pitchFamily="65" charset="-120"/>
              </a:rPr>
            </a:br>
            <a:r>
              <a:rPr lang="zh-TW" altLang="en-US" sz="3100" b="1" dirty="0" smtClean="0">
                <a:latin typeface="標楷體" pitchFamily="65" charset="-120"/>
                <a:ea typeface="標楷體" pitchFamily="65" charset="-120"/>
              </a:rPr>
              <a:t>（含通知、受理作業</a:t>
            </a:r>
            <a:r>
              <a:rPr lang="en-US" altLang="zh-TW" sz="3100" b="1" dirty="0" smtClean="0">
                <a:latin typeface="標楷體" pitchFamily="65" charset="-120"/>
                <a:ea typeface="標楷體" pitchFamily="65" charset="-120"/>
              </a:rPr>
              <a:t/>
            </a:r>
            <a:br>
              <a:rPr lang="en-US" altLang="zh-TW" sz="3100" b="1" dirty="0" smtClean="0">
                <a:latin typeface="標楷體" pitchFamily="65" charset="-120"/>
                <a:ea typeface="標楷體" pitchFamily="65" charset="-120"/>
              </a:rPr>
            </a:br>
            <a:r>
              <a:rPr lang="zh-TW" altLang="en-US" sz="3100" b="1" dirty="0" smtClean="0">
                <a:latin typeface="標楷體" pitchFamily="65" charset="-120"/>
                <a:ea typeface="標楷體" pitchFamily="65" charset="-120"/>
              </a:rPr>
              <a:t>形式審核、實質審核與前後年度比對實務）</a:t>
            </a:r>
            <a:endParaRPr lang="zh-TW" altLang="en-US" sz="3100" b="1" dirty="0">
              <a:latin typeface="標楷體" pitchFamily="65" charset="-120"/>
              <a:ea typeface="標楷體" pitchFamily="65" charset="-120"/>
            </a:endParaRPr>
          </a:p>
        </p:txBody>
      </p:sp>
      <p:sp>
        <p:nvSpPr>
          <p:cNvPr id="3" name="副標題 2"/>
          <p:cNvSpPr>
            <a:spLocks noGrp="1"/>
          </p:cNvSpPr>
          <p:nvPr>
            <p:ph type="subTitle" idx="1"/>
          </p:nvPr>
        </p:nvSpPr>
        <p:spPr>
          <a:xfrm>
            <a:off x="3500430" y="4857760"/>
            <a:ext cx="5500726" cy="1752600"/>
          </a:xfrm>
        </p:spPr>
        <p:txBody>
          <a:bodyPr>
            <a:normAutofit/>
          </a:bodyPr>
          <a:lstStyle/>
          <a:p>
            <a:r>
              <a:rPr lang="zh-TW" altLang="en-US" sz="2800" dirty="0" smtClean="0">
                <a:latin typeface="標楷體" pitchFamily="65" charset="-120"/>
                <a:ea typeface="標楷體" pitchFamily="65" charset="-120"/>
              </a:rPr>
              <a:t>          時間：</a:t>
            </a:r>
            <a:r>
              <a:rPr lang="en-US" altLang="zh-TW" sz="2800" dirty="0" smtClean="0">
                <a:latin typeface="標楷體" pitchFamily="65" charset="-120"/>
                <a:ea typeface="標楷體" pitchFamily="65" charset="-120"/>
              </a:rPr>
              <a:t>101</a:t>
            </a:r>
            <a:r>
              <a:rPr lang="zh-TW" altLang="en-US" sz="2800" dirty="0" smtClean="0">
                <a:latin typeface="標楷體" pitchFamily="65" charset="-120"/>
                <a:ea typeface="標楷體" pitchFamily="65" charset="-120"/>
              </a:rPr>
              <a:t>年</a:t>
            </a:r>
            <a:r>
              <a:rPr lang="en-US" altLang="zh-TW" sz="2800" dirty="0" smtClean="0">
                <a:latin typeface="標楷體" pitchFamily="65" charset="-120"/>
                <a:ea typeface="標楷體" pitchFamily="65" charset="-120"/>
              </a:rPr>
              <a:t>9</a:t>
            </a:r>
            <a:r>
              <a:rPr lang="zh-TW" altLang="en-US" sz="2800" dirty="0" smtClean="0">
                <a:latin typeface="標楷體" pitchFamily="65" charset="-120"/>
                <a:ea typeface="標楷體" pitchFamily="65" charset="-120"/>
              </a:rPr>
              <a:t>月</a:t>
            </a:r>
            <a:endParaRPr lang="en-US" altLang="zh-TW" sz="2800" dirty="0" smtClean="0">
              <a:latin typeface="標楷體" pitchFamily="65" charset="-120"/>
              <a:ea typeface="標楷體" pitchFamily="65" charset="-120"/>
            </a:endParaRPr>
          </a:p>
          <a:p>
            <a:r>
              <a:rPr lang="zh-TW" altLang="en-US" sz="2800" dirty="0" smtClean="0">
                <a:latin typeface="標楷體" pitchFamily="65" charset="-120"/>
                <a:ea typeface="標楷體" pitchFamily="65" charset="-120"/>
              </a:rPr>
              <a:t>          講師：警政署政風室</a:t>
            </a:r>
            <a:endParaRPr lang="zh-TW" altLang="en-US" sz="2800" dirty="0">
              <a:latin typeface="標楷體" pitchFamily="65" charset="-120"/>
              <a:ea typeface="標楷體" pitchFamily="65" charset="-120"/>
            </a:endParaRPr>
          </a:p>
        </p:txBody>
      </p:sp>
      <p:pic>
        <p:nvPicPr>
          <p:cNvPr id="4" name="圖片 5" descr="盾牌型警徽(png).png"/>
          <p:cNvPicPr>
            <a:picLocks noChangeAspect="1"/>
          </p:cNvPicPr>
          <p:nvPr/>
        </p:nvPicPr>
        <p:blipFill>
          <a:blip r:embed="rId2" cstate="print"/>
          <a:srcRect/>
          <a:stretch>
            <a:fillRect/>
          </a:stretch>
        </p:blipFill>
        <p:spPr bwMode="auto">
          <a:xfrm>
            <a:off x="0" y="142852"/>
            <a:ext cx="1000099" cy="10001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67536" y="1142984"/>
            <a:ext cx="7933620" cy="5500726"/>
          </a:xfrm>
        </p:spPr>
        <p:txBody>
          <a:bodyPr>
            <a:normAutofit fontScale="92500" lnSpcReduction="10000"/>
          </a:bodyPr>
          <a:lstStyle/>
          <a:p>
            <a:pPr marL="444500" indent="-361950">
              <a:buNone/>
            </a:pPr>
            <a:r>
              <a:rPr lang="en-US" altLang="zh-TW" sz="2800" dirty="0" smtClean="0">
                <a:solidFill>
                  <a:srgbClr val="C00000"/>
                </a:solidFill>
              </a:rPr>
              <a:t>3.</a:t>
            </a:r>
            <a:r>
              <a:rPr lang="zh-TW" altLang="en-US" sz="2800" dirty="0" smtClean="0">
                <a:solidFill>
                  <a:srgbClr val="C00000"/>
                </a:solidFill>
              </a:rPr>
              <a:t>無正當理由逾期申報或未申報：</a:t>
            </a:r>
            <a:endParaRPr lang="en-US" altLang="zh-TW" sz="2800" dirty="0" smtClean="0">
              <a:solidFill>
                <a:srgbClr val="C00000"/>
              </a:solidFill>
            </a:endParaRPr>
          </a:p>
          <a:p>
            <a:pPr marL="444500" indent="0" algn="just">
              <a:buNone/>
            </a:pPr>
            <a:r>
              <a:rPr lang="zh-TW" altLang="en-US" sz="2800" dirty="0" smtClean="0">
                <a:solidFill>
                  <a:srgbClr val="C00000"/>
                </a:solidFill>
              </a:rPr>
              <a:t>認定申報人無正當理由</a:t>
            </a:r>
            <a:r>
              <a:rPr lang="zh-TW" altLang="en-US" sz="2800" b="1" dirty="0" smtClean="0">
                <a:solidFill>
                  <a:schemeClr val="bg2">
                    <a:lumMod val="25000"/>
                  </a:schemeClr>
                </a:solidFill>
              </a:rPr>
              <a:t>逾期申報</a:t>
            </a:r>
            <a:r>
              <a:rPr lang="zh-TW" altLang="en-US" sz="2800" b="1" dirty="0" smtClean="0">
                <a:solidFill>
                  <a:schemeClr val="accent1">
                    <a:lumMod val="50000"/>
                  </a:schemeClr>
                </a:solidFill>
              </a:rPr>
              <a:t>或</a:t>
            </a:r>
            <a:r>
              <a:rPr lang="zh-TW" altLang="en-US" sz="2800" dirty="0" smtClean="0">
                <a:solidFill>
                  <a:srgbClr val="C00000"/>
                </a:solidFill>
              </a:rPr>
              <a:t>經</a:t>
            </a:r>
            <a:r>
              <a:rPr lang="en-US" altLang="zh-TW" sz="2800" dirty="0" smtClean="0">
                <a:solidFill>
                  <a:srgbClr val="C00000"/>
                </a:solidFill>
              </a:rPr>
              <a:t>2</a:t>
            </a:r>
            <a:r>
              <a:rPr lang="zh-TW" altLang="en-US" sz="2800" dirty="0" smtClean="0">
                <a:solidFill>
                  <a:srgbClr val="C00000"/>
                </a:solidFill>
              </a:rPr>
              <a:t>次以上書面通知申報仍</a:t>
            </a:r>
            <a:r>
              <a:rPr lang="zh-TW" altLang="en-US" sz="2800" b="1" dirty="0" smtClean="0">
                <a:solidFill>
                  <a:schemeClr val="bg2">
                    <a:lumMod val="25000"/>
                  </a:schemeClr>
                </a:solidFill>
              </a:rPr>
              <a:t>拒不申報</a:t>
            </a:r>
            <a:r>
              <a:rPr lang="zh-TW" altLang="en-US" sz="2800" dirty="0" smtClean="0">
                <a:solidFill>
                  <a:srgbClr val="C00000"/>
                </a:solidFill>
              </a:rPr>
              <a:t>時，應檢附下列資料報請內政部政風處審查後 </a:t>
            </a:r>
            <a:r>
              <a:rPr lang="en-US" altLang="zh-TW" sz="2800" dirty="0" smtClean="0">
                <a:solidFill>
                  <a:srgbClr val="C00000"/>
                </a:solidFill>
              </a:rPr>
              <a:t>(</a:t>
            </a:r>
            <a:r>
              <a:rPr lang="zh-TW" altLang="en-US" sz="2800" dirty="0" smtClean="0">
                <a:solidFill>
                  <a:srgbClr val="C00000"/>
                </a:solidFill>
              </a:rPr>
              <a:t>各級警察機關先陳報警政署政風室</a:t>
            </a:r>
            <a:r>
              <a:rPr lang="en-US" altLang="zh-TW" sz="2800" dirty="0" smtClean="0">
                <a:solidFill>
                  <a:srgbClr val="C00000"/>
                </a:solidFill>
              </a:rPr>
              <a:t>)</a:t>
            </a:r>
            <a:r>
              <a:rPr lang="zh-TW" altLang="en-US" sz="2800" dirty="0" smtClean="0">
                <a:solidFill>
                  <a:srgbClr val="C00000"/>
                </a:solidFill>
              </a:rPr>
              <a:t>，送法務部處理：</a:t>
            </a:r>
            <a:endParaRPr lang="en-US" altLang="zh-TW" sz="2800" dirty="0" smtClean="0">
              <a:solidFill>
                <a:srgbClr val="C00000"/>
              </a:solidFill>
            </a:endParaRPr>
          </a:p>
          <a:p>
            <a:pPr marL="444500" indent="-361950">
              <a:buNone/>
            </a:pPr>
            <a:endParaRPr lang="en-US" altLang="zh-TW" sz="2800" dirty="0" smtClean="0">
              <a:solidFill>
                <a:srgbClr val="C00000"/>
              </a:solidFill>
            </a:endParaRPr>
          </a:p>
          <a:p>
            <a:pPr marL="365125" indent="-93663">
              <a:buFont typeface="Wingdings" pitchFamily="2" charset="2"/>
              <a:buChar char="n"/>
            </a:pPr>
            <a:r>
              <a:rPr lang="zh-TW" altLang="en-US" sz="2400" b="1" dirty="0" smtClean="0">
                <a:solidFill>
                  <a:srgbClr val="FF0000"/>
                </a:solidFill>
                <a:hlinkClick r:id="rId2" action="ppaction://hlinkfile"/>
              </a:rPr>
              <a:t>逾期申報</a:t>
            </a:r>
            <a:r>
              <a:rPr lang="en-US" altLang="zh-TW" sz="2400" b="1" dirty="0" smtClean="0">
                <a:solidFill>
                  <a:srgbClr val="FF0000"/>
                </a:solidFill>
                <a:hlinkClick r:id="rId2" action="ppaction://hlinkfile"/>
              </a:rPr>
              <a:t>/</a:t>
            </a:r>
            <a:r>
              <a:rPr lang="zh-TW" altLang="en-US" sz="2400" b="1" dirty="0" smtClean="0">
                <a:solidFill>
                  <a:srgbClr val="FF0000"/>
                </a:solidFill>
                <a:hlinkClick r:id="rId2" action="ppaction://hlinkfile"/>
              </a:rPr>
              <a:t>未申報案件摘要表</a:t>
            </a:r>
            <a:r>
              <a:rPr lang="zh-TW" altLang="en-US" sz="2400" dirty="0" smtClean="0">
                <a:solidFill>
                  <a:srgbClr val="FF0000"/>
                </a:solidFill>
              </a:rPr>
              <a:t>（各級警察機關部分由警政署政風室填寫）。</a:t>
            </a:r>
            <a:endParaRPr lang="en-US" altLang="zh-TW" sz="2400" b="1" dirty="0" smtClean="0">
              <a:solidFill>
                <a:srgbClr val="FF0000"/>
              </a:solidFill>
            </a:endParaRPr>
          </a:p>
          <a:p>
            <a:pPr marL="365125" indent="-93663">
              <a:buFont typeface="Wingdings" pitchFamily="2" charset="2"/>
              <a:buChar char="n"/>
            </a:pPr>
            <a:r>
              <a:rPr lang="zh-TW" altLang="en-US" sz="2400" b="1" dirty="0" smtClean="0">
                <a:solidFill>
                  <a:srgbClr val="FF0000"/>
                </a:solidFill>
                <a:hlinkClick r:id="rId3" action="ppaction://hlinkfile"/>
              </a:rPr>
              <a:t>逾期申報</a:t>
            </a:r>
            <a:r>
              <a:rPr lang="en-US" altLang="zh-TW" sz="2400" b="1" dirty="0" smtClean="0">
                <a:solidFill>
                  <a:srgbClr val="FF0000"/>
                </a:solidFill>
                <a:hlinkClick r:id="rId3" action="ppaction://hlinkfile"/>
              </a:rPr>
              <a:t>/</a:t>
            </a:r>
            <a:r>
              <a:rPr lang="zh-TW" altLang="en-US" sz="2400" b="1" dirty="0" smtClean="0">
                <a:solidFill>
                  <a:srgbClr val="FF0000"/>
                </a:solidFill>
                <a:hlinkClick r:id="rId3" action="ppaction://hlinkfile"/>
              </a:rPr>
              <a:t>未申報裁罰陳報單</a:t>
            </a:r>
            <a:r>
              <a:rPr lang="zh-TW" altLang="en-US" sz="2400" dirty="0" smtClean="0">
                <a:solidFill>
                  <a:srgbClr val="FF0000"/>
                </a:solidFill>
              </a:rPr>
              <a:t>（各級警察機關部分由警政署政風室填寫）</a:t>
            </a:r>
            <a:r>
              <a:rPr lang="zh-TW" altLang="en-US" sz="2400" dirty="0" smtClean="0">
                <a:solidFill>
                  <a:srgbClr val="002060"/>
                </a:solidFill>
              </a:rPr>
              <a:t>。</a:t>
            </a:r>
            <a:endParaRPr lang="en-US" altLang="zh-TW" sz="2400" dirty="0" smtClean="0">
              <a:solidFill>
                <a:srgbClr val="002060"/>
              </a:solidFill>
            </a:endParaRPr>
          </a:p>
          <a:p>
            <a:pPr marL="365125" indent="-93663">
              <a:buFont typeface="Wingdings" pitchFamily="2" charset="2"/>
              <a:buChar char="n"/>
            </a:pPr>
            <a:r>
              <a:rPr lang="zh-TW" altLang="en-US" sz="2400" dirty="0" smtClean="0">
                <a:solidFill>
                  <a:srgbClr val="FF0000"/>
                </a:solidFill>
                <a:hlinkClick r:id="rId4" action="ppaction://hlinkfile"/>
              </a:rPr>
              <a:t>申報人說明之資料或紀錄</a:t>
            </a:r>
            <a:r>
              <a:rPr lang="zh-TW" altLang="en-US" sz="2400" dirty="0" smtClean="0">
                <a:solidFill>
                  <a:srgbClr val="002060"/>
                </a:solidFill>
              </a:rPr>
              <a:t>。</a:t>
            </a:r>
            <a:endParaRPr lang="en-US" altLang="zh-TW" sz="2400" dirty="0" smtClean="0">
              <a:solidFill>
                <a:srgbClr val="002060"/>
              </a:solidFill>
            </a:endParaRPr>
          </a:p>
          <a:p>
            <a:pPr marL="365125" indent="-93663">
              <a:buFont typeface="Wingdings" pitchFamily="2" charset="2"/>
              <a:buChar char="n"/>
            </a:pPr>
            <a:r>
              <a:rPr lang="zh-TW" altLang="en-US" sz="2400" dirty="0" smtClean="0">
                <a:solidFill>
                  <a:srgbClr val="002060"/>
                </a:solidFill>
              </a:rPr>
              <a:t>通知申報人申報之相關資料。</a:t>
            </a:r>
            <a:endParaRPr lang="en-US" altLang="zh-TW" sz="2400" dirty="0" smtClean="0">
              <a:solidFill>
                <a:srgbClr val="002060"/>
              </a:solidFill>
            </a:endParaRPr>
          </a:p>
          <a:p>
            <a:pPr marL="365125" indent="-93663">
              <a:buFont typeface="Wingdings" pitchFamily="2" charset="2"/>
              <a:buChar char="n"/>
            </a:pPr>
            <a:r>
              <a:rPr lang="zh-TW" altLang="en-US" sz="2400" dirty="0" smtClean="0">
                <a:solidFill>
                  <a:srgbClr val="002060"/>
                </a:solidFill>
              </a:rPr>
              <a:t>是否初次申報之證明。</a:t>
            </a:r>
            <a:endParaRPr lang="en-US" altLang="zh-TW" sz="2400" dirty="0" smtClean="0">
              <a:solidFill>
                <a:srgbClr val="002060"/>
              </a:solidFill>
            </a:endParaRPr>
          </a:p>
          <a:p>
            <a:pPr marL="365125" indent="-93663">
              <a:buFont typeface="Wingdings" pitchFamily="2" charset="2"/>
              <a:buChar char="n"/>
            </a:pPr>
            <a:r>
              <a:rPr lang="zh-TW" altLang="en-US" sz="2400" dirty="0" smtClean="0">
                <a:solidFill>
                  <a:srgbClr val="002060"/>
                </a:solidFill>
              </a:rPr>
              <a:t>其他相關資料（派令、收件證明等）。</a:t>
            </a:r>
            <a:endParaRPr lang="en-US" altLang="zh-TW" sz="2400" dirty="0" smtClean="0">
              <a:solidFill>
                <a:srgbClr val="002060"/>
              </a:solidFill>
            </a:endParaRPr>
          </a:p>
          <a:p>
            <a:pPr marL="365125" indent="-93663">
              <a:buNone/>
            </a:pPr>
            <a:endParaRPr lang="zh-TW" altLang="en-US" sz="2400" dirty="0">
              <a:solidFill>
                <a:srgbClr val="002060"/>
              </a:solidFill>
            </a:endParaRPr>
          </a:p>
        </p:txBody>
      </p:sp>
      <p:sp>
        <p:nvSpPr>
          <p:cNvPr id="6" name="標題 1"/>
          <p:cNvSpPr>
            <a:spLocks noGrp="1"/>
          </p:cNvSpPr>
          <p:nvPr>
            <p:ph type="title"/>
          </p:nvPr>
        </p:nvSpPr>
        <p:spPr>
          <a:xfrm>
            <a:off x="1435608" y="274638"/>
            <a:ext cx="7498080" cy="1011222"/>
          </a:xfrm>
        </p:spPr>
        <p:txBody>
          <a:bodyPr>
            <a:noAutofit/>
          </a:bodyPr>
          <a:lstStyle/>
          <a:p>
            <a:pPr lvl="0" algn="ctr"/>
            <a:r>
              <a:rPr lang="zh-TW" altLang="en-US" sz="3600" b="1" dirty="0" smtClean="0">
                <a:solidFill>
                  <a:schemeClr val="accent5">
                    <a:lumMod val="50000"/>
                  </a:schemeClr>
                </a:solidFill>
                <a:latin typeface="標楷體" pitchFamily="65" charset="-120"/>
                <a:ea typeface="標楷體" pitchFamily="65" charset="-120"/>
              </a:rPr>
              <a:t>發現申報人未遵期申報之處理方式</a:t>
            </a:r>
            <a:r>
              <a:rPr lang="en-US" altLang="zh-TW" sz="3600" b="1" dirty="0" smtClean="0">
                <a:solidFill>
                  <a:schemeClr val="accent5">
                    <a:lumMod val="50000"/>
                  </a:schemeClr>
                </a:solidFill>
                <a:latin typeface="標楷體" pitchFamily="65" charset="-120"/>
                <a:ea typeface="標楷體" pitchFamily="65" charset="-120"/>
              </a:rPr>
              <a:t>3</a:t>
            </a:r>
            <a:endParaRPr lang="zh-TW" altLang="en-US" sz="3600" b="1" dirty="0">
              <a:solidFill>
                <a:schemeClr val="accent5">
                  <a:lumMod val="50000"/>
                </a:schemeClr>
              </a:solidFill>
              <a:latin typeface="標楷體" pitchFamily="65" charset="-120"/>
              <a:ea typeface="標楷體" pitchFamily="65" charset="-120"/>
            </a:endParaRPr>
          </a:p>
        </p:txBody>
      </p:sp>
      <p:pic>
        <p:nvPicPr>
          <p:cNvPr id="7" name="圖片 5" descr="盾牌型警徽(png).png"/>
          <p:cNvPicPr>
            <a:picLocks noChangeAspect="1"/>
          </p:cNvPicPr>
          <p:nvPr/>
        </p:nvPicPr>
        <p:blipFill>
          <a:blip r:embed="rId5"/>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728" y="0"/>
            <a:ext cx="7498080" cy="428604"/>
          </a:xfrm>
        </p:spPr>
        <p:txBody>
          <a:bodyPr>
            <a:normAutofit fontScale="90000"/>
          </a:bodyPr>
          <a:lstStyle/>
          <a:p>
            <a:r>
              <a:rPr lang="zh-TW" altLang="en-US" dirty="0" smtClean="0"/>
              <a:t>逾期申報</a:t>
            </a:r>
            <a:r>
              <a:rPr lang="en-US" altLang="zh-TW" dirty="0" smtClean="0"/>
              <a:t>/</a:t>
            </a:r>
            <a:r>
              <a:rPr lang="zh-TW" altLang="en-US" dirty="0" smtClean="0"/>
              <a:t>未申報案件裁罰陳報單</a:t>
            </a:r>
            <a:endParaRPr lang="zh-TW" altLang="en-US" dirty="0"/>
          </a:p>
        </p:txBody>
      </p:sp>
      <p:graphicFrame>
        <p:nvGraphicFramePr>
          <p:cNvPr id="15" name="內容版面配置區 14"/>
          <p:cNvGraphicFramePr>
            <a:graphicFrameLocks noChangeAspect="1"/>
          </p:cNvGraphicFramePr>
          <p:nvPr>
            <p:ph idx="1"/>
          </p:nvPr>
        </p:nvGraphicFramePr>
        <p:xfrm>
          <a:off x="2143108" y="428580"/>
          <a:ext cx="6643734" cy="6429420"/>
        </p:xfrm>
        <a:graphic>
          <a:graphicData uri="http://schemas.openxmlformats.org/presentationml/2006/ole">
            <p:oleObj spid="_x0000_s1033" name="Document" r:id="rId3" imgW="6418923" imgH="8444469" progId="Word.Document.8">
              <p:embed/>
            </p:oleObj>
          </a:graphicData>
        </a:graphic>
      </p:graphicFrame>
      <p:sp>
        <p:nvSpPr>
          <p:cNvPr id="16" name="矩形 15"/>
          <p:cNvSpPr/>
          <p:nvPr/>
        </p:nvSpPr>
        <p:spPr>
          <a:xfrm>
            <a:off x="3357554" y="3214686"/>
            <a:ext cx="4357718" cy="6429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3357554" y="2571744"/>
            <a:ext cx="4357718"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圖說文字 17"/>
          <p:cNvSpPr/>
          <p:nvPr/>
        </p:nvSpPr>
        <p:spPr>
          <a:xfrm>
            <a:off x="0" y="1500174"/>
            <a:ext cx="2071702" cy="4143404"/>
          </a:xfrm>
          <a:prstGeom prst="wedgeRectCallout">
            <a:avLst>
              <a:gd name="adj1" fmla="val 56706"/>
              <a:gd name="adj2" fmla="val -174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dirty="0" smtClean="0">
                <a:solidFill>
                  <a:schemeClr val="bg1"/>
                </a:solidFill>
              </a:rPr>
              <a:t>逾期天數越多，裁罰額度越高。</a:t>
            </a:r>
            <a:endParaRPr lang="en-US" altLang="zh-TW" sz="2800" dirty="0" smtClean="0">
              <a:solidFill>
                <a:schemeClr val="bg1"/>
              </a:solidFill>
            </a:endParaRPr>
          </a:p>
          <a:p>
            <a:r>
              <a:rPr lang="zh-TW" altLang="en-US" sz="2800" dirty="0" smtClean="0">
                <a:solidFill>
                  <a:schemeClr val="bg1"/>
                </a:solidFill>
              </a:rPr>
              <a:t>實務案例：</a:t>
            </a:r>
            <a:r>
              <a:rPr lang="zh-TW" altLang="en-US" sz="2800" dirty="0" smtClean="0">
                <a:solidFill>
                  <a:schemeClr val="bg1"/>
                </a:solidFill>
                <a:hlinkClick r:id="rId4" action="ppaction://hlinkfile"/>
              </a:rPr>
              <a:t>林○○案</a:t>
            </a:r>
            <a:r>
              <a:rPr lang="zh-TW" altLang="en-US" sz="2800" dirty="0" smtClean="0">
                <a:solidFill>
                  <a:schemeClr val="bg1"/>
                </a:solidFill>
              </a:rPr>
              <a:t>，逾申報期限</a:t>
            </a:r>
            <a:r>
              <a:rPr lang="en-US" altLang="zh-TW" sz="2800" dirty="0" smtClean="0">
                <a:solidFill>
                  <a:schemeClr val="bg1"/>
                </a:solidFill>
              </a:rPr>
              <a:t>235</a:t>
            </a:r>
            <a:r>
              <a:rPr lang="zh-TW" altLang="en-US" sz="2800" dirty="0" smtClean="0">
                <a:solidFill>
                  <a:schemeClr val="bg1"/>
                </a:solidFill>
              </a:rPr>
              <a:t>日，罰鍰</a:t>
            </a:r>
            <a:r>
              <a:rPr lang="en-US" altLang="zh-TW" sz="2800" dirty="0" smtClean="0">
                <a:solidFill>
                  <a:schemeClr val="bg1"/>
                </a:solidFill>
              </a:rPr>
              <a:t>120</a:t>
            </a:r>
            <a:r>
              <a:rPr lang="zh-TW" altLang="en-US" sz="2800" dirty="0" smtClean="0">
                <a:solidFill>
                  <a:schemeClr val="bg1"/>
                </a:solidFill>
              </a:rPr>
              <a:t>萬元</a:t>
            </a:r>
            <a:endParaRPr lang="zh-TW" altLang="en-US" sz="2800" dirty="0">
              <a:solidFill>
                <a:schemeClr val="bg1"/>
              </a:solidFill>
            </a:endParaRPr>
          </a:p>
        </p:txBody>
      </p:sp>
      <p:pic>
        <p:nvPicPr>
          <p:cNvPr id="7" name="圖片 5" descr="盾牌型警徽(png).png"/>
          <p:cNvPicPr>
            <a:picLocks noChangeAspect="1"/>
          </p:cNvPicPr>
          <p:nvPr/>
        </p:nvPicPr>
        <p:blipFill>
          <a:blip r:embed="rId5"/>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728" y="0"/>
            <a:ext cx="7498080" cy="785794"/>
          </a:xfrm>
        </p:spPr>
        <p:txBody>
          <a:bodyPr>
            <a:normAutofit/>
          </a:bodyPr>
          <a:lstStyle/>
          <a:p>
            <a:r>
              <a:rPr lang="zh-TW" altLang="en-US" dirty="0" smtClean="0"/>
              <a:t>逾期申報</a:t>
            </a:r>
            <a:r>
              <a:rPr lang="en-US" altLang="zh-TW" dirty="0" smtClean="0"/>
              <a:t>/</a:t>
            </a:r>
            <a:r>
              <a:rPr lang="zh-TW" altLang="en-US" dirty="0" smtClean="0"/>
              <a:t>未申報案件摘要表</a:t>
            </a:r>
            <a:endParaRPr lang="zh-TW" altLang="en-US" dirty="0"/>
          </a:p>
        </p:txBody>
      </p:sp>
      <p:graphicFrame>
        <p:nvGraphicFramePr>
          <p:cNvPr id="10" name="內容版面配置區 9"/>
          <p:cNvGraphicFramePr>
            <a:graphicFrameLocks noChangeAspect="1"/>
          </p:cNvGraphicFramePr>
          <p:nvPr>
            <p:ph idx="1"/>
          </p:nvPr>
        </p:nvGraphicFramePr>
        <p:xfrm>
          <a:off x="1928794" y="714356"/>
          <a:ext cx="6715172" cy="6143644"/>
        </p:xfrm>
        <a:graphic>
          <a:graphicData uri="http://schemas.openxmlformats.org/presentationml/2006/ole">
            <p:oleObj spid="_x0000_s2053" name="Document" r:id="rId3" imgW="6809878" imgH="8296990" progId="Word.Document.8">
              <p:embed/>
            </p:oleObj>
          </a:graphicData>
        </a:graphic>
      </p:graphicFrame>
      <p:pic>
        <p:nvPicPr>
          <p:cNvPr id="4" name="圖片 5" descr="盾牌型警徽(png).png"/>
          <p:cNvPicPr>
            <a:picLocks noChangeAspect="1"/>
          </p:cNvPicPr>
          <p:nvPr/>
        </p:nvPicPr>
        <p:blipFill>
          <a:blip r:embed="rId4"/>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85852" y="0"/>
            <a:ext cx="7498080" cy="796908"/>
          </a:xfrm>
        </p:spPr>
        <p:txBody>
          <a:bodyPr>
            <a:normAutofit/>
          </a:bodyPr>
          <a:lstStyle/>
          <a:p>
            <a:r>
              <a:rPr lang="zh-TW" altLang="en-US" sz="3600" dirty="0" smtClean="0"/>
              <a:t>未依規定期限申報說明表（參考格式）</a:t>
            </a:r>
            <a:endParaRPr lang="zh-TW" altLang="en-US" sz="3600" dirty="0"/>
          </a:p>
        </p:txBody>
      </p:sp>
      <p:graphicFrame>
        <p:nvGraphicFramePr>
          <p:cNvPr id="4" name="內容版面配置區 3"/>
          <p:cNvGraphicFramePr>
            <a:graphicFrameLocks noChangeAspect="1"/>
          </p:cNvGraphicFramePr>
          <p:nvPr>
            <p:ph idx="1"/>
          </p:nvPr>
        </p:nvGraphicFramePr>
        <p:xfrm>
          <a:off x="1928794" y="714356"/>
          <a:ext cx="6715172" cy="6143644"/>
        </p:xfrm>
        <a:graphic>
          <a:graphicData uri="http://schemas.openxmlformats.org/presentationml/2006/ole">
            <p:oleObj spid="_x0000_s3074" name="Document" r:id="rId3" imgW="6418923" imgH="8741947" progId="Word.Document.8">
              <p:embed/>
            </p:oleObj>
          </a:graphicData>
        </a:graphic>
      </p:graphicFrame>
      <p:pic>
        <p:nvPicPr>
          <p:cNvPr id="5" name="圖片 5" descr="盾牌型警徽(png).png"/>
          <p:cNvPicPr>
            <a:picLocks noChangeAspect="1"/>
          </p:cNvPicPr>
          <p:nvPr/>
        </p:nvPicPr>
        <p:blipFill>
          <a:blip r:embed="rId4"/>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728" y="0"/>
            <a:ext cx="7498080" cy="725470"/>
          </a:xfrm>
        </p:spPr>
        <p:txBody>
          <a:bodyPr>
            <a:normAutofit fontScale="90000"/>
          </a:bodyPr>
          <a:lstStyle/>
          <a:p>
            <a:r>
              <a:rPr lang="zh-TW" altLang="en-US" b="1" dirty="0" smtClean="0">
                <a:solidFill>
                  <a:schemeClr val="accent5">
                    <a:lumMod val="50000"/>
                  </a:schemeClr>
                </a:solidFill>
                <a:latin typeface="標楷體" pitchFamily="65" charset="-120"/>
                <a:ea typeface="標楷體" pitchFamily="65" charset="-120"/>
              </a:rPr>
              <a:t>受理申報及形式審查作業</a:t>
            </a:r>
            <a:r>
              <a:rPr lang="en-US" altLang="zh-TW" b="1" dirty="0" smtClean="0">
                <a:solidFill>
                  <a:schemeClr val="accent5">
                    <a:lumMod val="50000"/>
                  </a:schemeClr>
                </a:solidFill>
                <a:latin typeface="標楷體" pitchFamily="65" charset="-120"/>
                <a:ea typeface="標楷體" pitchFamily="65" charset="-120"/>
              </a:rPr>
              <a:t>1</a:t>
            </a:r>
            <a:endParaRPr lang="zh-TW" altLang="en-US" dirty="0"/>
          </a:p>
        </p:txBody>
      </p:sp>
      <p:sp>
        <p:nvSpPr>
          <p:cNvPr id="3" name="內容版面配置區 2"/>
          <p:cNvSpPr>
            <a:spLocks noGrp="1"/>
          </p:cNvSpPr>
          <p:nvPr>
            <p:ph idx="1"/>
          </p:nvPr>
        </p:nvSpPr>
        <p:spPr>
          <a:xfrm>
            <a:off x="1071538" y="928670"/>
            <a:ext cx="7862150" cy="5643602"/>
          </a:xfrm>
        </p:spPr>
        <p:txBody>
          <a:bodyPr>
            <a:normAutofit/>
          </a:bodyPr>
          <a:lstStyle/>
          <a:p>
            <a:pPr>
              <a:buNone/>
            </a:pPr>
            <a:r>
              <a:rPr lang="zh-TW" altLang="en-US" sz="3300" dirty="0" smtClean="0"/>
              <a:t>一、受理申報</a:t>
            </a:r>
            <a:endParaRPr lang="en-US" altLang="zh-TW" sz="3300" dirty="0" smtClean="0"/>
          </a:p>
          <a:p>
            <a:pPr>
              <a:buNone/>
            </a:pPr>
            <a:r>
              <a:rPr lang="en-US" altLang="zh-TW" sz="2400" dirty="0" smtClean="0">
                <a:solidFill>
                  <a:srgbClr val="C00000"/>
                </a:solidFill>
              </a:rPr>
              <a:t>1.</a:t>
            </a:r>
            <a:r>
              <a:rPr lang="zh-TW" altLang="en-US" sz="2400" dirty="0" smtClean="0">
                <a:solidFill>
                  <a:srgbClr val="C00000"/>
                </a:solidFill>
              </a:rPr>
              <a:t>網路申報：網路申報系統自</a:t>
            </a:r>
            <a:r>
              <a:rPr lang="en-US" altLang="zh-TW" sz="2400" dirty="0" smtClean="0">
                <a:solidFill>
                  <a:srgbClr val="C00000"/>
                </a:solidFill>
              </a:rPr>
              <a:t>99</a:t>
            </a:r>
            <a:r>
              <a:rPr lang="zh-TW" altLang="en-US" sz="2400" dirty="0" smtClean="0">
                <a:solidFill>
                  <a:srgbClr val="C00000"/>
                </a:solidFill>
              </a:rPr>
              <a:t>年</a:t>
            </a:r>
            <a:r>
              <a:rPr lang="en-US" altLang="zh-TW" sz="2400" dirty="0" smtClean="0">
                <a:solidFill>
                  <a:srgbClr val="C00000"/>
                </a:solidFill>
              </a:rPr>
              <a:t>11</a:t>
            </a:r>
            <a:r>
              <a:rPr lang="zh-TW" altLang="en-US" sz="2400" dirty="0" smtClean="0">
                <a:solidFill>
                  <a:srgbClr val="C00000"/>
                </a:solidFill>
              </a:rPr>
              <a:t>月起上線（警政署並同時實施全面網路申報）：</a:t>
            </a:r>
            <a:endParaRPr lang="en-US" altLang="zh-TW" sz="2400" dirty="0" smtClean="0">
              <a:solidFill>
                <a:srgbClr val="C00000"/>
              </a:solidFill>
            </a:endParaRPr>
          </a:p>
          <a:p>
            <a:pPr>
              <a:buFont typeface="Wingdings" pitchFamily="2" charset="2"/>
              <a:buChar char="n"/>
            </a:pPr>
            <a:r>
              <a:rPr lang="zh-TW" altLang="en-US" sz="2400" dirty="0" smtClean="0">
                <a:solidFill>
                  <a:srgbClr val="002060"/>
                </a:solidFill>
              </a:rPr>
              <a:t>承辦人務必先至後台管理系統新增（維護）申報人之基本資料，以免申報人無法登入系統或無法上傳申報資料。</a:t>
            </a:r>
            <a:endParaRPr lang="en-US" altLang="zh-TW" sz="2400" dirty="0" smtClean="0">
              <a:solidFill>
                <a:srgbClr val="002060"/>
              </a:solidFill>
            </a:endParaRPr>
          </a:p>
          <a:p>
            <a:pPr>
              <a:buFont typeface="Wingdings" pitchFamily="2" charset="2"/>
              <a:buChar char="n"/>
            </a:pPr>
            <a:r>
              <a:rPr lang="zh-TW" altLang="en-US" sz="2400" dirty="0" smtClean="0">
                <a:solidFill>
                  <a:srgbClr val="002060"/>
                </a:solidFill>
              </a:rPr>
              <a:t>至後台管理系統（</a:t>
            </a:r>
            <a:r>
              <a:rPr lang="en-US" altLang="zh-TW" sz="2400" dirty="0" smtClean="0">
                <a:solidFill>
                  <a:srgbClr val="002060"/>
                </a:solidFill>
              </a:rPr>
              <a:t>B101</a:t>
            </a:r>
            <a:r>
              <a:rPr lang="zh-TW" altLang="en-US" sz="2400" dirty="0" smtClean="0">
                <a:solidFill>
                  <a:srgbClr val="002060"/>
                </a:solidFill>
              </a:rPr>
              <a:t>）確認申報人是否上傳申報資料（採網路申報者，無庸繳交紙本申報表）。</a:t>
            </a:r>
            <a:endParaRPr lang="en-US" altLang="zh-TW" sz="2400" dirty="0" smtClean="0">
              <a:solidFill>
                <a:srgbClr val="002060"/>
              </a:solidFill>
            </a:endParaRPr>
          </a:p>
          <a:p>
            <a:pPr>
              <a:buFont typeface="Wingdings" pitchFamily="2" charset="2"/>
              <a:buChar char="n"/>
            </a:pPr>
            <a:r>
              <a:rPr lang="zh-TW" altLang="en-US" sz="2400" dirty="0" smtClean="0">
                <a:solidFill>
                  <a:srgbClr val="002060"/>
                </a:solidFill>
              </a:rPr>
              <a:t>請申報人自行下載及留存電子收據。</a:t>
            </a:r>
            <a:endParaRPr lang="en-US" altLang="zh-TW" sz="2400" dirty="0" smtClean="0">
              <a:solidFill>
                <a:srgbClr val="002060"/>
              </a:solidFill>
            </a:endParaRPr>
          </a:p>
          <a:p>
            <a:pPr>
              <a:buNone/>
            </a:pPr>
            <a:endParaRPr lang="zh-TW" altLang="en-US" dirty="0"/>
          </a:p>
        </p:txBody>
      </p:sp>
      <p:pic>
        <p:nvPicPr>
          <p:cNvPr id="4"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1538" y="1071546"/>
            <a:ext cx="8072462" cy="5786454"/>
          </a:xfrm>
        </p:spPr>
        <p:txBody>
          <a:bodyPr>
            <a:normAutofit fontScale="55000" lnSpcReduction="20000"/>
          </a:bodyPr>
          <a:lstStyle/>
          <a:p>
            <a:pPr>
              <a:buNone/>
            </a:pPr>
            <a:r>
              <a:rPr lang="en-US" altLang="zh-TW" sz="4400" dirty="0" smtClean="0">
                <a:solidFill>
                  <a:srgbClr val="C00000"/>
                </a:solidFill>
              </a:rPr>
              <a:t>2.</a:t>
            </a:r>
            <a:r>
              <a:rPr lang="zh-TW" altLang="en-US" sz="4400" dirty="0" smtClean="0">
                <a:solidFill>
                  <a:srgbClr val="C00000"/>
                </a:solidFill>
              </a:rPr>
              <a:t>紙本申報：申報人以紙本申報時，如申報表不符合規定格式者（如以舊表申報），不予受理。申報表符合規定格式者，應先就下列項目審查（公職人員財產申報資料審核及查閱辦法第</a:t>
            </a:r>
            <a:r>
              <a:rPr lang="en-US" altLang="zh-TW" sz="4400" dirty="0" smtClean="0">
                <a:solidFill>
                  <a:srgbClr val="C00000"/>
                </a:solidFill>
              </a:rPr>
              <a:t>4</a:t>
            </a:r>
            <a:r>
              <a:rPr lang="zh-TW" altLang="en-US" sz="4400" dirty="0" smtClean="0">
                <a:solidFill>
                  <a:srgbClr val="C00000"/>
                </a:solidFill>
              </a:rPr>
              <a:t>條）：</a:t>
            </a:r>
            <a:endParaRPr lang="en-US" altLang="zh-TW" sz="4400" dirty="0" smtClean="0">
              <a:solidFill>
                <a:srgbClr val="C00000"/>
              </a:solidFill>
            </a:endParaRPr>
          </a:p>
          <a:p>
            <a:pPr>
              <a:buSzPct val="100000"/>
              <a:buFont typeface="Wingdings" pitchFamily="2" charset="2"/>
              <a:buChar char="n"/>
            </a:pPr>
            <a:r>
              <a:rPr lang="zh-TW" altLang="en-US" sz="3600" dirty="0" smtClean="0">
                <a:solidFill>
                  <a:srgbClr val="002060"/>
                </a:solidFill>
              </a:rPr>
              <a:t>基本資料是否填寫完整</a:t>
            </a:r>
            <a:endParaRPr lang="en-US" altLang="zh-TW" sz="3600" dirty="0" smtClean="0">
              <a:solidFill>
                <a:srgbClr val="002060"/>
              </a:solidFill>
            </a:endParaRPr>
          </a:p>
          <a:p>
            <a:pPr>
              <a:buSzPct val="100000"/>
              <a:buFont typeface="Wingdings" pitchFamily="2" charset="2"/>
              <a:buChar char="n"/>
            </a:pPr>
            <a:r>
              <a:rPr lang="zh-TW" altLang="en-US" sz="3600" dirty="0" smtClean="0">
                <a:solidFill>
                  <a:srgbClr val="002060"/>
                </a:solidFill>
              </a:rPr>
              <a:t>增、刪、塗改處是否蓋章或簽名。</a:t>
            </a:r>
            <a:endParaRPr lang="en-US" altLang="zh-TW" sz="3600" dirty="0" smtClean="0">
              <a:solidFill>
                <a:srgbClr val="002060"/>
              </a:solidFill>
            </a:endParaRPr>
          </a:p>
          <a:p>
            <a:pPr>
              <a:buSzPct val="100000"/>
              <a:buFont typeface="Wingdings" pitchFamily="2" charset="2"/>
              <a:buChar char="n"/>
            </a:pPr>
            <a:r>
              <a:rPr lang="zh-TW" altLang="en-US" sz="3600" dirty="0" smtClean="0">
                <a:solidFill>
                  <a:srgbClr val="002060"/>
                </a:solidFill>
              </a:rPr>
              <a:t>手寫者字跡是否清晰</a:t>
            </a:r>
            <a:endParaRPr lang="en-US" altLang="zh-TW" sz="3600" dirty="0" smtClean="0">
              <a:solidFill>
                <a:srgbClr val="002060"/>
              </a:solidFill>
            </a:endParaRPr>
          </a:p>
          <a:p>
            <a:pPr>
              <a:buSzPct val="100000"/>
              <a:buFont typeface="Wingdings" pitchFamily="2" charset="2"/>
              <a:buChar char="n"/>
            </a:pPr>
            <a:r>
              <a:rPr lang="zh-TW" altLang="en-US" sz="3600" dirty="0" smtClean="0">
                <a:solidFill>
                  <a:srgbClr val="002060"/>
                </a:solidFill>
              </a:rPr>
              <a:t>首頁是否填寫申報日，末頁是否填寫受理申報機關及交件日並簽名蓋章。</a:t>
            </a:r>
            <a:endParaRPr lang="en-US" altLang="zh-TW" sz="3600" dirty="0" smtClean="0">
              <a:solidFill>
                <a:srgbClr val="002060"/>
              </a:solidFill>
            </a:endParaRPr>
          </a:p>
          <a:p>
            <a:pPr>
              <a:buSzPct val="100000"/>
              <a:buFont typeface="Wingdings" pitchFamily="2" charset="2"/>
              <a:buChar char="n"/>
            </a:pPr>
            <a:r>
              <a:rPr lang="zh-TW" altLang="en-US" sz="3600" dirty="0" smtClean="0">
                <a:solidFill>
                  <a:srgbClr val="002060"/>
                </a:solidFill>
              </a:rPr>
              <a:t>欄位空白處是否填載總申報筆數：</a:t>
            </a:r>
            <a:r>
              <a:rPr lang="en-US" altLang="zh-TW" sz="3600" dirty="0" smtClean="0">
                <a:solidFill>
                  <a:srgbClr val="002060"/>
                </a:solidFill>
              </a:rPr>
              <a:t>0</a:t>
            </a:r>
            <a:r>
              <a:rPr lang="zh-TW" altLang="en-US" sz="3600" dirty="0" smtClean="0">
                <a:solidFill>
                  <a:srgbClr val="002060"/>
                </a:solidFill>
              </a:rPr>
              <a:t>筆。</a:t>
            </a:r>
            <a:endParaRPr lang="en-US" altLang="zh-TW" sz="3600" dirty="0" smtClean="0">
              <a:solidFill>
                <a:srgbClr val="002060"/>
              </a:solidFill>
            </a:endParaRPr>
          </a:p>
          <a:p>
            <a:pPr>
              <a:buNone/>
            </a:pPr>
            <a:r>
              <a:rPr lang="zh-TW" altLang="en-US" sz="3600" dirty="0" smtClean="0"/>
              <a:t>→（</a:t>
            </a:r>
            <a:r>
              <a:rPr lang="en-US" altLang="zh-TW" sz="3600" dirty="0" smtClean="0"/>
              <a:t>1</a:t>
            </a:r>
            <a:r>
              <a:rPr lang="zh-TW" altLang="en-US" sz="3600" dirty="0" smtClean="0"/>
              <a:t>）符合者，收受申報表，開立收據予申報人。</a:t>
            </a:r>
            <a:endParaRPr lang="en-US" altLang="zh-TW" sz="3600" dirty="0" smtClean="0"/>
          </a:p>
          <a:p>
            <a:pPr>
              <a:buNone/>
            </a:pPr>
            <a:r>
              <a:rPr lang="zh-TW" altLang="en-US" sz="3600" dirty="0" smtClean="0"/>
              <a:t>  （</a:t>
            </a:r>
            <a:r>
              <a:rPr lang="en-US" altLang="zh-TW" sz="3600" dirty="0" smtClean="0"/>
              <a:t>2</a:t>
            </a:r>
            <a:r>
              <a:rPr lang="zh-TW" altLang="en-US" sz="3600" dirty="0" smtClean="0"/>
              <a:t>）不符合者，通知限期補正，逾期不補正者，受理機關製作書面紀錄留存。</a:t>
            </a:r>
            <a:endParaRPr lang="en-US" altLang="zh-TW" sz="3600" dirty="0" smtClean="0"/>
          </a:p>
          <a:p>
            <a:pPr>
              <a:buNone/>
            </a:pPr>
            <a:endParaRPr lang="en-US" altLang="zh-TW" sz="3600" dirty="0" smtClean="0"/>
          </a:p>
          <a:p>
            <a:pPr>
              <a:buClr>
                <a:srgbClr val="FF0000"/>
              </a:buClr>
              <a:buSzPct val="100000"/>
              <a:buFont typeface="標楷體" pitchFamily="65" charset="-120"/>
              <a:buChar char="★"/>
            </a:pPr>
            <a:r>
              <a:rPr lang="zh-TW" altLang="en-US" sz="4400" b="1" dirty="0" smtClean="0">
                <a:solidFill>
                  <a:srgbClr val="FF0000"/>
                </a:solidFill>
              </a:rPr>
              <a:t>警政署採全面網路申報，於下列情形始</a:t>
            </a:r>
            <a:r>
              <a:rPr lang="zh-TW" altLang="en-US" sz="4400" b="1" u="sng" dirty="0" smtClean="0">
                <a:solidFill>
                  <a:srgbClr val="7030A0"/>
                </a:solidFill>
              </a:rPr>
              <a:t>例外</a:t>
            </a:r>
            <a:r>
              <a:rPr lang="zh-TW" altLang="en-US" sz="4400" b="1" dirty="0" smtClean="0">
                <a:solidFill>
                  <a:srgbClr val="FF0000"/>
                </a:solidFill>
              </a:rPr>
              <a:t>收受紙本申報表</a:t>
            </a:r>
            <a:endParaRPr lang="en-US" altLang="zh-TW" sz="4400" b="1" dirty="0" smtClean="0">
              <a:solidFill>
                <a:srgbClr val="FF0000"/>
              </a:solidFill>
            </a:endParaRPr>
          </a:p>
          <a:p>
            <a:pPr>
              <a:buNone/>
            </a:pPr>
            <a:r>
              <a:rPr lang="zh-TW" altLang="en-US" sz="4400" b="1" dirty="0" smtClean="0">
                <a:solidFill>
                  <a:srgbClr val="FF0000"/>
                </a:solidFill>
              </a:rPr>
              <a:t>（</a:t>
            </a:r>
            <a:r>
              <a:rPr lang="en-US" altLang="zh-TW" sz="4400" b="1" dirty="0" smtClean="0">
                <a:solidFill>
                  <a:srgbClr val="FF0000"/>
                </a:solidFill>
              </a:rPr>
              <a:t>1</a:t>
            </a:r>
            <a:r>
              <a:rPr lang="zh-TW" altLang="en-US" sz="4400" b="1" dirty="0" smtClean="0">
                <a:solidFill>
                  <a:srgbClr val="FF0000"/>
                </a:solidFill>
              </a:rPr>
              <a:t>）未遵期申報者</a:t>
            </a:r>
            <a:r>
              <a:rPr lang="zh-TW" altLang="en-US" sz="3600" dirty="0" smtClean="0">
                <a:solidFill>
                  <a:srgbClr val="002060"/>
                </a:solidFill>
              </a:rPr>
              <a:t>（因網路申報系統設計為逾期即無法上傳）</a:t>
            </a:r>
            <a:r>
              <a:rPr lang="zh-TW" altLang="en-US" sz="4400" b="1" dirty="0" smtClean="0">
                <a:solidFill>
                  <a:srgbClr val="FF0000"/>
                </a:solidFill>
              </a:rPr>
              <a:t>。</a:t>
            </a:r>
            <a:endParaRPr lang="en-US" altLang="zh-TW" sz="4400" b="1" dirty="0" smtClean="0">
              <a:solidFill>
                <a:srgbClr val="FF0000"/>
              </a:solidFill>
            </a:endParaRPr>
          </a:p>
          <a:p>
            <a:pPr>
              <a:buNone/>
            </a:pPr>
            <a:r>
              <a:rPr lang="zh-TW" altLang="en-US" sz="4400" b="1" dirty="0" smtClean="0">
                <a:solidFill>
                  <a:srgbClr val="FF0000"/>
                </a:solidFill>
              </a:rPr>
              <a:t>（</a:t>
            </a:r>
            <a:r>
              <a:rPr lang="en-US" altLang="zh-TW" sz="4400" b="1" dirty="0" smtClean="0">
                <a:solidFill>
                  <a:srgbClr val="FF0000"/>
                </a:solidFill>
              </a:rPr>
              <a:t>2</a:t>
            </a:r>
            <a:r>
              <a:rPr lang="zh-TW" altLang="en-US" sz="4400" b="1" dirty="0" smtClean="0">
                <a:solidFill>
                  <a:srgbClr val="FF0000"/>
                </a:solidFill>
              </a:rPr>
              <a:t>）特殊情形無法以網路申報者</a:t>
            </a:r>
            <a:r>
              <a:rPr lang="zh-TW" altLang="en-US" sz="3600" dirty="0" smtClean="0">
                <a:solidFill>
                  <a:srgbClr val="002060"/>
                </a:solidFill>
              </a:rPr>
              <a:t>（須事先陳報警政署核可）</a:t>
            </a:r>
            <a:r>
              <a:rPr lang="zh-TW" altLang="en-US" sz="4400" b="1" dirty="0" smtClean="0">
                <a:solidFill>
                  <a:srgbClr val="FF0000"/>
                </a:solidFill>
              </a:rPr>
              <a:t>。</a:t>
            </a:r>
          </a:p>
        </p:txBody>
      </p:sp>
      <p:sp>
        <p:nvSpPr>
          <p:cNvPr id="4" name="標題 1"/>
          <p:cNvSpPr>
            <a:spLocks noGrp="1"/>
          </p:cNvSpPr>
          <p:nvPr>
            <p:ph type="title"/>
          </p:nvPr>
        </p:nvSpPr>
        <p:spPr>
          <a:xfrm>
            <a:off x="1357290" y="0"/>
            <a:ext cx="7499350" cy="796925"/>
          </a:xfrm>
        </p:spPr>
        <p:txBody>
          <a:bodyPr>
            <a:normAutofit/>
          </a:bodyPr>
          <a:lstStyle/>
          <a:p>
            <a:r>
              <a:rPr lang="zh-TW" altLang="en-US" b="1" dirty="0" smtClean="0">
                <a:solidFill>
                  <a:schemeClr val="accent5">
                    <a:lumMod val="50000"/>
                  </a:schemeClr>
                </a:solidFill>
                <a:latin typeface="標楷體" pitchFamily="65" charset="-120"/>
                <a:ea typeface="標楷體" pitchFamily="65" charset="-120"/>
              </a:rPr>
              <a:t>受理申報及形式審查作業</a:t>
            </a:r>
            <a:r>
              <a:rPr lang="en-US" altLang="zh-TW" b="1" dirty="0" smtClean="0">
                <a:solidFill>
                  <a:schemeClr val="accent5">
                    <a:lumMod val="50000"/>
                  </a:schemeClr>
                </a:solidFill>
                <a:latin typeface="標楷體" pitchFamily="65" charset="-120"/>
                <a:ea typeface="標楷體" pitchFamily="65" charset="-120"/>
              </a:rPr>
              <a:t>2</a:t>
            </a:r>
            <a:endParaRPr lang="zh-TW" altLang="en-US" dirty="0"/>
          </a:p>
        </p:txBody>
      </p:sp>
      <p:pic>
        <p:nvPicPr>
          <p:cNvPr id="5"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000100" y="1"/>
            <a:ext cx="8001056" cy="714356"/>
          </a:xfrm>
        </p:spPr>
        <p:txBody>
          <a:bodyPr>
            <a:normAutofit fontScale="90000"/>
          </a:bodyPr>
          <a:lstStyle/>
          <a:p>
            <a:r>
              <a:rPr lang="zh-TW" altLang="en-US" dirty="0" smtClean="0"/>
              <a:t>受理</a:t>
            </a:r>
            <a:r>
              <a:rPr lang="zh-TW" altLang="en-US" b="1" dirty="0" smtClean="0"/>
              <a:t>紙本申報</a:t>
            </a:r>
            <a:r>
              <a:rPr lang="zh-TW" altLang="en-US" dirty="0" smtClean="0"/>
              <a:t>者需填寫形式審核單</a:t>
            </a:r>
            <a:endParaRPr lang="zh-TW" altLang="en-US" dirty="0"/>
          </a:p>
        </p:txBody>
      </p:sp>
      <p:graphicFrame>
        <p:nvGraphicFramePr>
          <p:cNvPr id="5" name="內容版面配置區 4"/>
          <p:cNvGraphicFramePr>
            <a:graphicFrameLocks noChangeAspect="1"/>
          </p:cNvGraphicFramePr>
          <p:nvPr>
            <p:ph idx="1"/>
          </p:nvPr>
        </p:nvGraphicFramePr>
        <p:xfrm>
          <a:off x="2357422" y="642918"/>
          <a:ext cx="5857916" cy="6072230"/>
        </p:xfrm>
        <a:graphic>
          <a:graphicData uri="http://schemas.openxmlformats.org/presentationml/2006/ole">
            <p:oleObj spid="_x0000_s4098" name="Document" r:id="rId3" imgW="6006029" imgH="9027554" progId="Word.Document.8">
              <p:embed/>
            </p:oleObj>
          </a:graphicData>
        </a:graphic>
      </p:graphicFrame>
      <p:sp>
        <p:nvSpPr>
          <p:cNvPr id="6" name="矩形圖說文字 5"/>
          <p:cNvSpPr/>
          <p:nvPr/>
        </p:nvSpPr>
        <p:spPr>
          <a:xfrm>
            <a:off x="142844" y="2071678"/>
            <a:ext cx="2071702" cy="3429024"/>
          </a:xfrm>
          <a:prstGeom prst="wedgeRectCallout">
            <a:avLst>
              <a:gd name="adj1" fmla="val 60331"/>
              <a:gd name="adj2" fmla="val 8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TW" altLang="en-US" sz="2200" dirty="0" smtClean="0"/>
              <a:t>申報人以網路申報時，承辦人無庸填寫形式審核單，因網路申報系統有設置基本檢查功能，漏掉必填項目就無法新增成功</a:t>
            </a:r>
            <a:endParaRPr lang="zh-TW" altLang="en-US" sz="2200" dirty="0"/>
          </a:p>
        </p:txBody>
      </p:sp>
      <p:pic>
        <p:nvPicPr>
          <p:cNvPr id="7" name="圖片 5" descr="盾牌型警徽(png).png"/>
          <p:cNvPicPr>
            <a:picLocks noChangeAspect="1"/>
          </p:cNvPicPr>
          <p:nvPr/>
        </p:nvPicPr>
        <p:blipFill>
          <a:blip r:embed="rId4"/>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00100" y="1071546"/>
            <a:ext cx="8143900" cy="5500726"/>
          </a:xfrm>
        </p:spPr>
        <p:txBody>
          <a:bodyPr>
            <a:normAutofit lnSpcReduction="10000"/>
          </a:bodyPr>
          <a:lstStyle/>
          <a:p>
            <a:pPr marL="803275" indent="-720725">
              <a:buNone/>
            </a:pPr>
            <a:r>
              <a:rPr lang="zh-TW" altLang="en-US" sz="2800" dirty="0" smtClean="0"/>
              <a:t>二、</a:t>
            </a:r>
            <a:r>
              <a:rPr lang="zh-TW" altLang="en-US" sz="2800" b="1" dirty="0" smtClean="0">
                <a:solidFill>
                  <a:srgbClr val="C00000"/>
                </a:solidFill>
              </a:rPr>
              <a:t>請承辦人落實</a:t>
            </a:r>
            <a:r>
              <a:rPr lang="zh-TW" altLang="en-US" sz="2800" dirty="0" smtClean="0"/>
              <a:t>進行申報表（網路、紙本）各財產項目之形式審查，以發現申報人可能申報不實之明顯錯誤，並提醒申報人及時補正，避免申報不實而受罰，注意事項如下：</a:t>
            </a:r>
            <a:endParaRPr lang="en-US" altLang="zh-TW" sz="2800" dirty="0" smtClean="0"/>
          </a:p>
          <a:p>
            <a:pPr>
              <a:buNone/>
            </a:pPr>
            <a:endParaRPr lang="en-US" altLang="zh-TW" sz="2800" dirty="0" smtClean="0"/>
          </a:p>
          <a:p>
            <a:pPr>
              <a:buFont typeface="Wingdings" pitchFamily="2" charset="2"/>
              <a:buChar char="n"/>
            </a:pPr>
            <a:r>
              <a:rPr lang="zh-TW" altLang="en-US" sz="2400" b="1" dirty="0" smtClean="0">
                <a:solidFill>
                  <a:srgbClr val="002060"/>
                </a:solidFill>
              </a:rPr>
              <a:t>申報日（如卸離職之申報日只能選擇卸離職日）</a:t>
            </a:r>
            <a:endParaRPr lang="en-US" altLang="zh-TW" sz="2400" b="1" dirty="0" smtClean="0">
              <a:solidFill>
                <a:srgbClr val="002060"/>
              </a:solidFill>
            </a:endParaRPr>
          </a:p>
          <a:p>
            <a:pPr>
              <a:buFont typeface="Wingdings" pitchFamily="2" charset="2"/>
              <a:buChar char="n"/>
            </a:pPr>
            <a:r>
              <a:rPr lang="zh-TW" altLang="en-US" sz="2400" b="1" dirty="0" smtClean="0">
                <a:solidFill>
                  <a:srgbClr val="002060"/>
                </a:solidFill>
              </a:rPr>
              <a:t>土地及建物（是否只報土地或漏報房屋基地？）</a:t>
            </a:r>
            <a:endParaRPr lang="en-US" altLang="zh-TW" sz="2400" b="1" dirty="0" smtClean="0">
              <a:solidFill>
                <a:srgbClr val="002060"/>
              </a:solidFill>
            </a:endParaRPr>
          </a:p>
          <a:p>
            <a:pPr>
              <a:buFont typeface="Wingdings" pitchFamily="2" charset="2"/>
              <a:buChar char="n"/>
            </a:pPr>
            <a:r>
              <a:rPr lang="zh-TW" altLang="en-US" sz="2400" b="1" dirty="0" smtClean="0">
                <a:solidFill>
                  <a:srgbClr val="002060"/>
                </a:solidFill>
              </a:rPr>
              <a:t>存款、有價證券、債務等（如均填寫整數表示未善盡查詢義務）</a:t>
            </a:r>
            <a:endParaRPr lang="en-US" altLang="zh-TW" sz="2400" b="1" dirty="0" smtClean="0">
              <a:solidFill>
                <a:srgbClr val="002060"/>
              </a:solidFill>
            </a:endParaRPr>
          </a:p>
          <a:p>
            <a:pPr>
              <a:buFont typeface="Wingdings" pitchFamily="2" charset="2"/>
              <a:buChar char="n"/>
            </a:pPr>
            <a:r>
              <a:rPr lang="zh-TW" altLang="en-US" sz="2400" b="1" dirty="0" smtClean="0">
                <a:solidFill>
                  <a:srgbClr val="002060"/>
                </a:solidFill>
              </a:rPr>
              <a:t>保險（如保險名稱是否完整）</a:t>
            </a:r>
            <a:endParaRPr lang="en-US" altLang="zh-TW" sz="2400" b="1" dirty="0" smtClean="0">
              <a:solidFill>
                <a:srgbClr val="002060"/>
              </a:solidFill>
            </a:endParaRPr>
          </a:p>
          <a:p>
            <a:pPr>
              <a:buFont typeface="Wingdings" pitchFamily="2" charset="2"/>
              <a:buChar char="n"/>
            </a:pPr>
            <a:r>
              <a:rPr lang="zh-TW" altLang="en-US" sz="2400" b="1" dirty="0" smtClean="0">
                <a:solidFill>
                  <a:srgbClr val="002060"/>
                </a:solidFill>
              </a:rPr>
              <a:t>若發現申報人申報表上所有財產欄位都空白或完全未申報配偶名下財產，可向申報人確認是否所有財產都未達申報標準。</a:t>
            </a:r>
            <a:endParaRPr lang="en-US" altLang="zh-TW" sz="2400" b="1" dirty="0" smtClean="0">
              <a:solidFill>
                <a:srgbClr val="002060"/>
              </a:solidFill>
            </a:endParaRPr>
          </a:p>
          <a:p>
            <a:pPr>
              <a:buNone/>
            </a:pPr>
            <a:endParaRPr lang="en-US" altLang="zh-TW" sz="2800" b="1" dirty="0" smtClean="0">
              <a:solidFill>
                <a:srgbClr val="C00000"/>
              </a:solidFill>
            </a:endParaRPr>
          </a:p>
          <a:p>
            <a:pPr>
              <a:buFont typeface="Wingdings" pitchFamily="2" charset="2"/>
              <a:buChar char="n"/>
            </a:pPr>
            <a:endParaRPr lang="en-US" altLang="zh-TW" sz="2800" b="1" dirty="0" smtClean="0">
              <a:solidFill>
                <a:srgbClr val="C00000"/>
              </a:solidFill>
            </a:endParaRPr>
          </a:p>
          <a:p>
            <a:pPr>
              <a:buNone/>
            </a:pPr>
            <a:endParaRPr lang="en-US" altLang="zh-TW" sz="2800" dirty="0" smtClean="0"/>
          </a:p>
        </p:txBody>
      </p:sp>
      <p:sp>
        <p:nvSpPr>
          <p:cNvPr id="5" name="標題 1"/>
          <p:cNvSpPr>
            <a:spLocks noGrp="1"/>
          </p:cNvSpPr>
          <p:nvPr>
            <p:ph type="title"/>
          </p:nvPr>
        </p:nvSpPr>
        <p:spPr>
          <a:xfrm>
            <a:off x="1071538" y="0"/>
            <a:ext cx="7786741" cy="1143000"/>
          </a:xfrm>
        </p:spPr>
        <p:txBody>
          <a:bodyPr>
            <a:normAutofit/>
          </a:bodyPr>
          <a:lstStyle/>
          <a:p>
            <a:r>
              <a:rPr lang="zh-TW" altLang="en-US" b="1" dirty="0" smtClean="0">
                <a:solidFill>
                  <a:schemeClr val="accent5">
                    <a:lumMod val="50000"/>
                  </a:schemeClr>
                </a:solidFill>
                <a:latin typeface="標楷體" pitchFamily="65" charset="-120"/>
                <a:ea typeface="標楷體" pitchFamily="65" charset="-120"/>
              </a:rPr>
              <a:t>受理申報及形式審查作業</a:t>
            </a:r>
            <a:r>
              <a:rPr lang="en-US" altLang="zh-TW" b="1" dirty="0" smtClean="0">
                <a:solidFill>
                  <a:schemeClr val="accent5">
                    <a:lumMod val="50000"/>
                  </a:schemeClr>
                </a:solidFill>
                <a:latin typeface="標楷體" pitchFamily="65" charset="-120"/>
                <a:ea typeface="標楷體" pitchFamily="65" charset="-120"/>
              </a:rPr>
              <a:t>3</a:t>
            </a:r>
            <a:endParaRPr lang="zh-TW" altLang="en-US" dirty="0"/>
          </a:p>
        </p:txBody>
      </p:sp>
      <p:pic>
        <p:nvPicPr>
          <p:cNvPr id="4"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投影片編號版面配置區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C8576F6C-0523-4FBD-AEE0-3E5597F1809D}" type="slidenum">
              <a:rPr lang="en-US" altLang="zh-TW" sz="1400">
                <a:solidFill>
                  <a:schemeClr val="bg2"/>
                </a:solidFill>
                <a:latin typeface="Times New Roman" pitchFamily="18" charset="0"/>
              </a:rPr>
              <a:pPr algn="r"/>
              <a:t>18</a:t>
            </a:fld>
            <a:endParaRPr lang="en-US" altLang="zh-TW" sz="1400">
              <a:solidFill>
                <a:schemeClr val="bg2"/>
              </a:solidFill>
              <a:latin typeface="Times New Roman" pitchFamily="18" charset="0"/>
            </a:endParaRPr>
          </a:p>
        </p:txBody>
      </p:sp>
      <p:sp>
        <p:nvSpPr>
          <p:cNvPr id="38916" name="Line 406"/>
          <p:cNvSpPr>
            <a:spLocks noChangeShapeType="1"/>
          </p:cNvSpPr>
          <p:nvPr/>
        </p:nvSpPr>
        <p:spPr bwMode="auto">
          <a:xfrm>
            <a:off x="2779713" y="-220663"/>
            <a:ext cx="0" cy="0"/>
          </a:xfrm>
          <a:prstGeom prst="line">
            <a:avLst/>
          </a:prstGeom>
          <a:noFill/>
          <a:ln w="12700" cap="rnd">
            <a:solidFill>
              <a:srgbClr val="000000"/>
            </a:solidFill>
            <a:round/>
            <a:headEnd/>
            <a:tailEnd/>
          </a:ln>
        </p:spPr>
        <p:txBody>
          <a:bodyPr/>
          <a:lstStyle/>
          <a:p>
            <a:endParaRPr lang="zh-TW" altLang="en-US"/>
          </a:p>
        </p:txBody>
      </p:sp>
      <p:sp>
        <p:nvSpPr>
          <p:cNvPr id="38917" name="Line 407"/>
          <p:cNvSpPr>
            <a:spLocks noChangeShapeType="1"/>
          </p:cNvSpPr>
          <p:nvPr/>
        </p:nvSpPr>
        <p:spPr bwMode="auto">
          <a:xfrm>
            <a:off x="2779713" y="90488"/>
            <a:ext cx="0" cy="0"/>
          </a:xfrm>
          <a:prstGeom prst="line">
            <a:avLst/>
          </a:prstGeom>
          <a:noFill/>
          <a:ln w="25400" cap="rnd">
            <a:solidFill>
              <a:srgbClr val="000000"/>
            </a:solidFill>
            <a:round/>
            <a:headEnd/>
            <a:tailEnd/>
          </a:ln>
        </p:spPr>
        <p:txBody>
          <a:bodyPr/>
          <a:lstStyle/>
          <a:p>
            <a:endParaRPr lang="zh-TW" altLang="en-US"/>
          </a:p>
        </p:txBody>
      </p:sp>
      <p:sp>
        <p:nvSpPr>
          <p:cNvPr id="38918" name="Line 419"/>
          <p:cNvSpPr>
            <a:spLocks noChangeShapeType="1"/>
          </p:cNvSpPr>
          <p:nvPr/>
        </p:nvSpPr>
        <p:spPr bwMode="auto">
          <a:xfrm>
            <a:off x="6621463" y="90488"/>
            <a:ext cx="0" cy="0"/>
          </a:xfrm>
          <a:prstGeom prst="line">
            <a:avLst/>
          </a:prstGeom>
          <a:noFill/>
          <a:ln w="12700" cap="rnd">
            <a:solidFill>
              <a:srgbClr val="000000"/>
            </a:solidFill>
            <a:round/>
            <a:headEnd/>
            <a:tailEnd/>
          </a:ln>
        </p:spPr>
        <p:txBody>
          <a:bodyPr/>
          <a:lstStyle/>
          <a:p>
            <a:endParaRPr lang="zh-TW" altLang="en-US"/>
          </a:p>
        </p:txBody>
      </p:sp>
      <p:sp>
        <p:nvSpPr>
          <p:cNvPr id="38919" name="Line 423"/>
          <p:cNvSpPr>
            <a:spLocks noChangeShapeType="1"/>
          </p:cNvSpPr>
          <p:nvPr/>
        </p:nvSpPr>
        <p:spPr bwMode="auto">
          <a:xfrm>
            <a:off x="3468688" y="-220663"/>
            <a:ext cx="0" cy="0"/>
          </a:xfrm>
          <a:prstGeom prst="line">
            <a:avLst/>
          </a:prstGeom>
          <a:noFill/>
          <a:ln w="12700" cap="rnd">
            <a:solidFill>
              <a:srgbClr val="000000"/>
            </a:solidFill>
            <a:round/>
            <a:headEnd/>
            <a:tailEnd/>
          </a:ln>
        </p:spPr>
        <p:txBody>
          <a:bodyPr/>
          <a:lstStyle/>
          <a:p>
            <a:endParaRPr lang="zh-TW" altLang="en-US"/>
          </a:p>
        </p:txBody>
      </p:sp>
      <p:sp>
        <p:nvSpPr>
          <p:cNvPr id="38920" name="Line 424"/>
          <p:cNvSpPr>
            <a:spLocks noChangeShapeType="1"/>
          </p:cNvSpPr>
          <p:nvPr/>
        </p:nvSpPr>
        <p:spPr bwMode="auto">
          <a:xfrm>
            <a:off x="3468688" y="90488"/>
            <a:ext cx="0" cy="0"/>
          </a:xfrm>
          <a:prstGeom prst="line">
            <a:avLst/>
          </a:prstGeom>
          <a:noFill/>
          <a:ln w="12700" cap="rnd">
            <a:solidFill>
              <a:srgbClr val="000000"/>
            </a:solidFill>
            <a:round/>
            <a:headEnd/>
            <a:tailEnd/>
          </a:ln>
        </p:spPr>
        <p:txBody>
          <a:bodyPr/>
          <a:lstStyle/>
          <a:p>
            <a:endParaRPr lang="zh-TW" altLang="en-US"/>
          </a:p>
        </p:txBody>
      </p:sp>
      <p:sp>
        <p:nvSpPr>
          <p:cNvPr id="38921" name="Line 425"/>
          <p:cNvSpPr>
            <a:spLocks noChangeShapeType="1"/>
          </p:cNvSpPr>
          <p:nvPr/>
        </p:nvSpPr>
        <p:spPr bwMode="auto">
          <a:xfrm>
            <a:off x="4676775" y="90488"/>
            <a:ext cx="0" cy="0"/>
          </a:xfrm>
          <a:prstGeom prst="line">
            <a:avLst/>
          </a:prstGeom>
          <a:noFill/>
          <a:ln w="12700" cap="rnd">
            <a:solidFill>
              <a:srgbClr val="000000"/>
            </a:solidFill>
            <a:round/>
            <a:headEnd/>
            <a:tailEnd/>
          </a:ln>
        </p:spPr>
        <p:txBody>
          <a:bodyPr/>
          <a:lstStyle/>
          <a:p>
            <a:endParaRPr lang="zh-TW" altLang="en-US"/>
          </a:p>
        </p:txBody>
      </p:sp>
      <p:sp>
        <p:nvSpPr>
          <p:cNvPr id="38922" name="Line 667"/>
          <p:cNvSpPr>
            <a:spLocks noChangeShapeType="1"/>
          </p:cNvSpPr>
          <p:nvPr/>
        </p:nvSpPr>
        <p:spPr bwMode="auto">
          <a:xfrm>
            <a:off x="2779713" y="1020763"/>
            <a:ext cx="0" cy="0"/>
          </a:xfrm>
          <a:prstGeom prst="line">
            <a:avLst/>
          </a:prstGeom>
          <a:noFill/>
          <a:ln w="12700" cap="rnd">
            <a:solidFill>
              <a:srgbClr val="000000"/>
            </a:solidFill>
            <a:round/>
            <a:headEnd/>
            <a:tailEnd/>
          </a:ln>
        </p:spPr>
        <p:txBody>
          <a:bodyPr/>
          <a:lstStyle/>
          <a:p>
            <a:endParaRPr lang="zh-TW" altLang="en-US"/>
          </a:p>
        </p:txBody>
      </p:sp>
      <p:sp>
        <p:nvSpPr>
          <p:cNvPr id="38923" name="Line 668"/>
          <p:cNvSpPr>
            <a:spLocks noChangeShapeType="1"/>
          </p:cNvSpPr>
          <p:nvPr/>
        </p:nvSpPr>
        <p:spPr bwMode="auto">
          <a:xfrm>
            <a:off x="2779713" y="1303338"/>
            <a:ext cx="0" cy="0"/>
          </a:xfrm>
          <a:prstGeom prst="line">
            <a:avLst/>
          </a:prstGeom>
          <a:noFill/>
          <a:ln w="25400" cap="rnd">
            <a:solidFill>
              <a:srgbClr val="000000"/>
            </a:solidFill>
            <a:round/>
            <a:headEnd/>
            <a:tailEnd/>
          </a:ln>
        </p:spPr>
        <p:txBody>
          <a:bodyPr/>
          <a:lstStyle/>
          <a:p>
            <a:endParaRPr lang="zh-TW" altLang="en-US"/>
          </a:p>
        </p:txBody>
      </p:sp>
      <p:sp>
        <p:nvSpPr>
          <p:cNvPr id="38924" name="Line 669"/>
          <p:cNvSpPr>
            <a:spLocks noChangeShapeType="1"/>
          </p:cNvSpPr>
          <p:nvPr/>
        </p:nvSpPr>
        <p:spPr bwMode="auto">
          <a:xfrm>
            <a:off x="2849563" y="1303338"/>
            <a:ext cx="0" cy="0"/>
          </a:xfrm>
          <a:prstGeom prst="line">
            <a:avLst/>
          </a:prstGeom>
          <a:noFill/>
          <a:ln w="12700" cap="rnd">
            <a:solidFill>
              <a:srgbClr val="000000"/>
            </a:solidFill>
            <a:round/>
            <a:headEnd/>
            <a:tailEnd/>
          </a:ln>
        </p:spPr>
        <p:txBody>
          <a:bodyPr/>
          <a:lstStyle/>
          <a:p>
            <a:endParaRPr lang="zh-TW" altLang="en-US"/>
          </a:p>
        </p:txBody>
      </p:sp>
      <p:sp>
        <p:nvSpPr>
          <p:cNvPr id="38925" name="Line 685"/>
          <p:cNvSpPr>
            <a:spLocks noChangeShapeType="1"/>
          </p:cNvSpPr>
          <p:nvPr/>
        </p:nvSpPr>
        <p:spPr bwMode="auto">
          <a:xfrm>
            <a:off x="4676775" y="1020763"/>
            <a:ext cx="0" cy="0"/>
          </a:xfrm>
          <a:prstGeom prst="line">
            <a:avLst/>
          </a:prstGeom>
          <a:noFill/>
          <a:ln w="12700" cap="rnd">
            <a:solidFill>
              <a:srgbClr val="000000"/>
            </a:solidFill>
            <a:round/>
            <a:headEnd/>
            <a:tailEnd/>
          </a:ln>
        </p:spPr>
        <p:txBody>
          <a:bodyPr/>
          <a:lstStyle/>
          <a:p>
            <a:endParaRPr lang="zh-TW" altLang="en-US"/>
          </a:p>
        </p:txBody>
      </p:sp>
      <p:sp>
        <p:nvSpPr>
          <p:cNvPr id="38926" name="Line 686"/>
          <p:cNvSpPr>
            <a:spLocks noChangeShapeType="1"/>
          </p:cNvSpPr>
          <p:nvPr/>
        </p:nvSpPr>
        <p:spPr bwMode="auto">
          <a:xfrm>
            <a:off x="4676775" y="1303338"/>
            <a:ext cx="0" cy="0"/>
          </a:xfrm>
          <a:prstGeom prst="line">
            <a:avLst/>
          </a:prstGeom>
          <a:noFill/>
          <a:ln w="12700" cap="rnd">
            <a:solidFill>
              <a:srgbClr val="000000"/>
            </a:solidFill>
            <a:round/>
            <a:headEnd/>
            <a:tailEnd/>
          </a:ln>
        </p:spPr>
        <p:txBody>
          <a:bodyPr/>
          <a:lstStyle/>
          <a:p>
            <a:endParaRPr lang="zh-TW" altLang="en-US"/>
          </a:p>
        </p:txBody>
      </p:sp>
      <p:sp>
        <p:nvSpPr>
          <p:cNvPr id="38927" name="Line 687"/>
          <p:cNvSpPr>
            <a:spLocks noChangeShapeType="1"/>
          </p:cNvSpPr>
          <p:nvPr/>
        </p:nvSpPr>
        <p:spPr bwMode="auto">
          <a:xfrm>
            <a:off x="5475288" y="1303338"/>
            <a:ext cx="0" cy="0"/>
          </a:xfrm>
          <a:prstGeom prst="line">
            <a:avLst/>
          </a:prstGeom>
          <a:noFill/>
          <a:ln w="12700" cap="rnd">
            <a:solidFill>
              <a:srgbClr val="000000"/>
            </a:solidFill>
            <a:round/>
            <a:headEnd/>
            <a:tailEnd/>
          </a:ln>
        </p:spPr>
        <p:txBody>
          <a:bodyPr/>
          <a:lstStyle/>
          <a:p>
            <a:endParaRPr lang="zh-TW" altLang="en-US"/>
          </a:p>
        </p:txBody>
      </p:sp>
      <p:sp>
        <p:nvSpPr>
          <p:cNvPr id="38928" name="Line 704"/>
          <p:cNvSpPr>
            <a:spLocks noChangeShapeType="1"/>
          </p:cNvSpPr>
          <p:nvPr/>
        </p:nvSpPr>
        <p:spPr bwMode="auto">
          <a:xfrm>
            <a:off x="6621463" y="1020763"/>
            <a:ext cx="0" cy="0"/>
          </a:xfrm>
          <a:prstGeom prst="line">
            <a:avLst/>
          </a:prstGeom>
          <a:noFill/>
          <a:ln w="12700" cap="rnd">
            <a:solidFill>
              <a:srgbClr val="000000"/>
            </a:solidFill>
            <a:round/>
            <a:headEnd/>
            <a:tailEnd/>
          </a:ln>
        </p:spPr>
        <p:txBody>
          <a:bodyPr/>
          <a:lstStyle/>
          <a:p>
            <a:endParaRPr lang="zh-TW" altLang="en-US"/>
          </a:p>
        </p:txBody>
      </p:sp>
      <p:sp>
        <p:nvSpPr>
          <p:cNvPr id="38929" name="Line 705"/>
          <p:cNvSpPr>
            <a:spLocks noChangeShapeType="1"/>
          </p:cNvSpPr>
          <p:nvPr/>
        </p:nvSpPr>
        <p:spPr bwMode="auto">
          <a:xfrm>
            <a:off x="6621463" y="1303338"/>
            <a:ext cx="0" cy="0"/>
          </a:xfrm>
          <a:prstGeom prst="line">
            <a:avLst/>
          </a:prstGeom>
          <a:noFill/>
          <a:ln w="12700" cap="rnd">
            <a:solidFill>
              <a:srgbClr val="000000"/>
            </a:solidFill>
            <a:round/>
            <a:headEnd/>
            <a:tailEnd/>
          </a:ln>
        </p:spPr>
        <p:txBody>
          <a:bodyPr/>
          <a:lstStyle/>
          <a:p>
            <a:endParaRPr lang="zh-TW" altLang="en-US"/>
          </a:p>
        </p:txBody>
      </p:sp>
      <p:sp>
        <p:nvSpPr>
          <p:cNvPr id="38930" name="Line 706"/>
          <p:cNvSpPr>
            <a:spLocks noChangeShapeType="1"/>
          </p:cNvSpPr>
          <p:nvPr/>
        </p:nvSpPr>
        <p:spPr bwMode="auto">
          <a:xfrm>
            <a:off x="6967538" y="1303338"/>
            <a:ext cx="0" cy="0"/>
          </a:xfrm>
          <a:prstGeom prst="line">
            <a:avLst/>
          </a:prstGeom>
          <a:noFill/>
          <a:ln w="12700" cap="rnd">
            <a:solidFill>
              <a:srgbClr val="000000"/>
            </a:solidFill>
            <a:round/>
            <a:headEnd/>
            <a:tailEnd/>
          </a:ln>
        </p:spPr>
        <p:txBody>
          <a:bodyPr/>
          <a:lstStyle/>
          <a:p>
            <a:endParaRPr lang="zh-TW" altLang="en-US"/>
          </a:p>
        </p:txBody>
      </p:sp>
      <p:graphicFrame>
        <p:nvGraphicFramePr>
          <p:cNvPr id="174337" name="Group 257"/>
          <p:cNvGraphicFramePr>
            <a:graphicFrameLocks noGrp="1"/>
          </p:cNvGraphicFramePr>
          <p:nvPr/>
        </p:nvGraphicFramePr>
        <p:xfrm>
          <a:off x="214282" y="1714488"/>
          <a:ext cx="8786874" cy="2515936"/>
        </p:xfrm>
        <a:graphic>
          <a:graphicData uri="http://schemas.openxmlformats.org/drawingml/2006/table">
            <a:tbl>
              <a:tblPr/>
              <a:tblGrid>
                <a:gridCol w="839787"/>
                <a:gridCol w="1360488"/>
                <a:gridCol w="238125"/>
                <a:gridCol w="246062"/>
                <a:gridCol w="182563"/>
                <a:gridCol w="269875"/>
                <a:gridCol w="969962"/>
                <a:gridCol w="411163"/>
                <a:gridCol w="517525"/>
                <a:gridCol w="893762"/>
                <a:gridCol w="354013"/>
                <a:gridCol w="208280"/>
                <a:gridCol w="223838"/>
                <a:gridCol w="254000"/>
                <a:gridCol w="280987"/>
                <a:gridCol w="276225"/>
                <a:gridCol w="276225"/>
                <a:gridCol w="347663"/>
                <a:gridCol w="208280"/>
                <a:gridCol w="182563"/>
                <a:gridCol w="245488"/>
              </a:tblGrid>
              <a:tr h="180975">
                <a:tc rowSpan="3">
                  <a:txBody>
                    <a:bodyPr/>
                    <a:lstStyle/>
                    <a:p>
                      <a:pPr marL="0" marR="0" lvl="0" indent="0" algn="dist" defTabSz="914400" rtl="0" eaLnBrk="1" fontAlgn="base" latinLnBrk="0" hangingPunct="1">
                        <a:lnSpc>
                          <a:spcPct val="60000"/>
                        </a:lnSpc>
                        <a:spcBef>
                          <a:spcPct val="0"/>
                        </a:spcBef>
                        <a:spcAft>
                          <a:spcPct val="0"/>
                        </a:spcAft>
                        <a:buClrTx/>
                        <a:buSzPct val="90000"/>
                        <a:buFontTx/>
                        <a:buNone/>
                        <a:tabLst/>
                      </a:pPr>
                      <a:endPar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p>
                      <a:pPr marL="0" marR="0" lvl="0" indent="0" algn="dist" defTabSz="914400" rtl="0" eaLnBrk="1" fontAlgn="base" latinLnBrk="0" hangingPunct="1">
                        <a:lnSpc>
                          <a:spcPct val="60000"/>
                        </a:lnSpc>
                        <a:spcBef>
                          <a:spcPct val="0"/>
                        </a:spcBef>
                        <a:spcAft>
                          <a:spcPct val="0"/>
                        </a:spcAft>
                        <a:buClrTx/>
                        <a:buSzPct val="90000"/>
                        <a:buFontTx/>
                        <a:buNone/>
                        <a:tabLst/>
                      </a:pP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申報人姓名</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gridSpan="2">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 </a:t>
                      </a: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zh-TW" altLang="en-US"/>
                    </a:p>
                  </a:txBody>
                  <a:tcPr/>
                </a:tc>
                <a:tc rowSpan="3" gridSpan="3">
                  <a:txBody>
                    <a:bodyPr/>
                    <a:lstStyle/>
                    <a:p>
                      <a:pPr marL="0" marR="0" lvl="0" indent="0" algn="dist" defTabSz="914400" rtl="0" eaLnBrk="1" fontAlgn="base" latinLnBrk="0" hangingPunct="1">
                        <a:lnSpc>
                          <a:spcPct val="60000"/>
                        </a:lnSpc>
                        <a:spcBef>
                          <a:spcPct val="0"/>
                        </a:spcBef>
                        <a:spcAft>
                          <a:spcPct val="0"/>
                        </a:spcAft>
                        <a:buClrTx/>
                        <a:buSzPct val="90000"/>
                        <a:buFontTx/>
                        <a:buNone/>
                        <a:tabLst/>
                      </a:pP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出生</a:t>
                      </a:r>
                      <a:endParaRPr kumimoji="1" lang="zh-TW" altLang="en-US" sz="1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p>
                      <a:pPr marL="0" marR="0" lvl="0" indent="0" algn="dist" defTabSz="914400" rtl="0" eaLnBrk="1" fontAlgn="base" latinLnBrk="0" hangingPunct="1">
                        <a:lnSpc>
                          <a:spcPct val="60000"/>
                        </a:lnSpc>
                        <a:spcBef>
                          <a:spcPct val="0"/>
                        </a:spcBef>
                        <a:spcAft>
                          <a:spcPct val="0"/>
                        </a:spcAft>
                        <a:buClrTx/>
                        <a:buSzPct val="90000"/>
                        <a:buFontTx/>
                        <a:buNone/>
                        <a:tabLst/>
                      </a:pP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年月日</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zh-TW" altLang="en-US"/>
                    </a:p>
                  </a:txBody>
                  <a:tcPr/>
                </a:tc>
                <a:tc rowSpan="3" hMerge="1">
                  <a:txBody>
                    <a:bodyPr/>
                    <a:lstStyle/>
                    <a:p>
                      <a:endParaRPr lang="zh-TW" altLang="en-US"/>
                    </a:p>
                  </a:txBody>
                  <a:tcPr/>
                </a:tc>
                <a:tc rowSpan="3" gridSpan="2">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民國</a:t>
                      </a: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45</a:t>
                      </a: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年</a:t>
                      </a: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6</a:t>
                      </a: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月</a:t>
                      </a: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a:t>
                      </a: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日</a:t>
                      </a:r>
                      <a:endParaRPr kumimoji="1" lang="zh-TW" altLang="en-US"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zh-TW" altLang="en-US"/>
                    </a:p>
                  </a:txBody>
                  <a:tcPr/>
                </a:tc>
                <a:tc gridSpan="2">
                  <a:txBody>
                    <a:bodyPr/>
                    <a:lstStyle/>
                    <a:p>
                      <a:pPr marL="0" marR="0" lvl="0" indent="0" algn="dist" defTabSz="914400" rtl="0" eaLnBrk="1" fontAlgn="base" latinLnBrk="0" hangingPunct="1">
                        <a:lnSpc>
                          <a:spcPct val="6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國民身分證統一編號</a:t>
                      </a:r>
                      <a:endParaRPr kumimoji="1" lang="zh-TW" altLang="en-US"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en-US"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en-US"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en-US"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en-US"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en-US"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en-US"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en-US"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en-US"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en-US"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en-US"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9</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338138">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a:txBody>
                    <a:bodyPr/>
                    <a:lstStyle/>
                    <a:p>
                      <a:pPr marL="0" marR="0" lvl="0" indent="0" algn="dist" defTabSz="914400" rtl="0" eaLnBrk="1" fontAlgn="base" latinLnBrk="0" hangingPunct="1">
                        <a:lnSpc>
                          <a:spcPct val="60000"/>
                        </a:lnSpc>
                        <a:spcBef>
                          <a:spcPct val="0"/>
                        </a:spcBef>
                        <a:spcAft>
                          <a:spcPct val="0"/>
                        </a:spcAft>
                        <a:buClrTx/>
                        <a:buSzPct val="90000"/>
                        <a:buFontTx/>
                        <a:buNone/>
                        <a:tabLst/>
                      </a:pPr>
                      <a:r>
                        <a:rPr kumimoji="1" lang="zh-TW" altLang="en-US" sz="11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國籍</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11">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Tx/>
                        <a:buNone/>
                        <a:tabLst/>
                      </a:pPr>
                      <a:endParaRPr kumimoji="1" lang="zh-TW"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95263">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3"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gridSpan="2">
                  <a:txBody>
                    <a:bodyPr/>
                    <a:lstStyle/>
                    <a:p>
                      <a:pPr marL="0" marR="0" lvl="0" indent="0" algn="dist" defTabSz="914400" rtl="0" eaLnBrk="1" fontAlgn="base" latinLnBrk="0" hangingPunct="1">
                        <a:lnSpc>
                          <a:spcPct val="60000"/>
                        </a:lnSpc>
                        <a:spcBef>
                          <a:spcPct val="0"/>
                        </a:spcBef>
                        <a:spcAft>
                          <a:spcPct val="0"/>
                        </a:spcAft>
                        <a:buClrTx/>
                        <a:buSzPct val="90000"/>
                        <a:buFontTx/>
                        <a:buNone/>
                        <a:tabLst/>
                      </a:pPr>
                      <a:r>
                        <a:rPr kumimoji="1" lang="zh-TW" altLang="en-US" sz="11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中華民國居留證號</a:t>
                      </a:r>
                      <a:endParaRPr kumimoji="1" lang="zh-TW" altLang="en-US"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Tx/>
                        <a:buNone/>
                        <a:tabLst/>
                      </a:pPr>
                      <a:endParaRPr kumimoji="1" lang="zh-TW"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Tx/>
                        <a:buNone/>
                        <a:tabLst/>
                      </a:pPr>
                      <a:endParaRPr kumimoji="1" lang="zh-TW"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Tx/>
                        <a:buNone/>
                        <a:tabLst/>
                      </a:pPr>
                      <a:endParaRPr kumimoji="1" lang="zh-TW"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Tx/>
                        <a:buNone/>
                        <a:tabLst/>
                      </a:pPr>
                      <a:endParaRPr kumimoji="1" lang="zh-TW"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Tx/>
                        <a:buNone/>
                        <a:tabLst/>
                      </a:pPr>
                      <a:endParaRPr kumimoji="1" lang="zh-TW"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Tx/>
                        <a:buNone/>
                        <a:tabLst/>
                      </a:pPr>
                      <a:endParaRPr kumimoji="1" lang="zh-TW"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Tx/>
                        <a:buNone/>
                        <a:tabLst/>
                      </a:pPr>
                      <a:endParaRPr kumimoji="1" lang="zh-TW"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Tx/>
                        <a:buNone/>
                        <a:tabLst/>
                      </a:pPr>
                      <a:endParaRPr kumimoji="1" lang="zh-TW"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Tx/>
                        <a:buNone/>
                        <a:tabLst/>
                      </a:pPr>
                      <a:endParaRPr kumimoji="1" lang="zh-TW"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Tx/>
                        <a:buNone/>
                        <a:tabLst/>
                      </a:pPr>
                      <a:endParaRPr kumimoji="1" lang="zh-TW" altLang="zh-TW"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dist" defTabSz="914400" rtl="0" eaLnBrk="1" fontAlgn="base" latinLnBrk="0" hangingPunct="1">
                        <a:lnSpc>
                          <a:spcPct val="60000"/>
                        </a:lnSpc>
                        <a:spcBef>
                          <a:spcPct val="0"/>
                        </a:spcBef>
                        <a:spcAft>
                          <a:spcPct val="0"/>
                        </a:spcAft>
                        <a:buClrTx/>
                        <a:buSzPct val="90000"/>
                        <a:buFontTx/>
                        <a:buNone/>
                        <a:tabLst/>
                      </a:pPr>
                      <a:r>
                        <a:rPr kumimoji="1" lang="zh-TW" altLang="en-US" sz="12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申報日</a:t>
                      </a:r>
                      <a:endParaRPr kumimoji="1" lang="zh-TW" altLang="en-US" sz="18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101</a:t>
                      </a:r>
                      <a:r>
                        <a:rPr kumimoji="1" lang="zh-TW" altLang="en-US"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年</a:t>
                      </a:r>
                      <a:r>
                        <a:rPr kumimoji="1" lang="en-US" altLang="zh-TW"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11</a:t>
                      </a:r>
                      <a:r>
                        <a:rPr kumimoji="1" lang="zh-TW" altLang="en-US"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月</a:t>
                      </a:r>
                      <a:r>
                        <a:rPr kumimoji="1" lang="en-US" altLang="zh-TW"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1</a:t>
                      </a:r>
                      <a:r>
                        <a:rPr kumimoji="1" lang="zh-TW" altLang="en-US"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日</a:t>
                      </a:r>
                      <a:endParaRPr kumimoji="1" lang="zh-TW" altLang="en-US" sz="18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dist" defTabSz="914400" rtl="0" eaLnBrk="1" fontAlgn="base" latinLnBrk="0" hangingPunct="1">
                        <a:lnSpc>
                          <a:spcPct val="60000"/>
                        </a:lnSpc>
                        <a:spcBef>
                          <a:spcPct val="0"/>
                        </a:spcBef>
                        <a:spcAft>
                          <a:spcPct val="0"/>
                        </a:spcAft>
                        <a:buClrTx/>
                        <a:buSzPct val="90000"/>
                        <a:buFontTx/>
                        <a:buNone/>
                        <a:tabLst/>
                      </a:pPr>
                      <a:r>
                        <a:rPr kumimoji="1" lang="zh-TW" altLang="en-US" sz="11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申報</a:t>
                      </a:r>
                      <a:endParaRPr kumimoji="1" lang="zh-TW" altLang="en-US" sz="10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p>
                      <a:pPr marL="0" marR="0" lvl="0" indent="0" algn="dist" defTabSz="914400" rtl="0" eaLnBrk="1" fontAlgn="base" latinLnBrk="0" hangingPunct="1">
                        <a:lnSpc>
                          <a:spcPct val="60000"/>
                        </a:lnSpc>
                        <a:spcBef>
                          <a:spcPct val="0"/>
                        </a:spcBef>
                        <a:spcAft>
                          <a:spcPct val="0"/>
                        </a:spcAft>
                        <a:buClrTx/>
                        <a:buSzPct val="90000"/>
                        <a:buFontTx/>
                        <a:buNone/>
                        <a:tabLst/>
                      </a:pPr>
                      <a:r>
                        <a:rPr kumimoji="1" lang="zh-TW" altLang="en-US" sz="11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類別</a:t>
                      </a:r>
                      <a:endParaRPr kumimoji="1" lang="zh-TW" altLang="en-US" sz="18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1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就（到）職申報</a:t>
                      </a:r>
                      <a:endParaRPr kumimoji="1" lang="zh-TW" altLang="en-US" sz="18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2">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zh-TW" altLang="en-US" sz="1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ˇ</a:t>
                      </a:r>
                      <a:r>
                        <a:rPr kumimoji="1" lang="zh-TW" altLang="en-US" sz="10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定期申報</a:t>
                      </a:r>
                      <a:endParaRPr kumimoji="1" lang="zh-TW" altLang="en-US" sz="18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1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代理（兼任）申報</a:t>
                      </a:r>
                      <a:endParaRPr kumimoji="1" lang="zh-TW" altLang="en-US" sz="18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4">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1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卸（離）職申報</a:t>
                      </a:r>
                      <a:endParaRPr kumimoji="1" lang="zh-TW" altLang="en-US" sz="18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1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解除代理（兼任）申報</a:t>
                      </a:r>
                      <a:endParaRPr kumimoji="1" lang="zh-TW" altLang="en-US" sz="18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66700">
                <a:tc rowSpan="3">
                  <a:txBody>
                    <a:bodyPr/>
                    <a:lstStyle/>
                    <a:p>
                      <a:pPr marL="0" marR="0" lvl="0" indent="0" algn="dist" defTabSz="914400" rtl="0" eaLnBrk="1" fontAlgn="base" latinLnBrk="0" hangingPunct="1">
                        <a:lnSpc>
                          <a:spcPct val="6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服務機關</a:t>
                      </a:r>
                      <a:endParaRPr kumimoji="1" lang="zh-TW" altLang="en-US"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 </a:t>
                      </a: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內政部</a:t>
                      </a: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Arial" charset="0"/>
                          <a:ea typeface="標楷體" pitchFamily="65" charset="-120"/>
                          <a:cs typeface="Times New Roman" pitchFamily="18" charset="0"/>
                        </a:rPr>
                        <a:t>○○</a:t>
                      </a: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署</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marR="0" lvl="0" indent="0" algn="dist" defTabSz="914400" rtl="0" eaLnBrk="1" fontAlgn="base" latinLnBrk="0" hangingPunct="1">
                        <a:lnSpc>
                          <a:spcPct val="6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職稱</a:t>
                      </a:r>
                      <a:endParaRPr kumimoji="1" lang="zh-TW" altLang="en-US"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 </a:t>
                      </a: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秘書室主任</a:t>
                      </a:r>
                      <a:endParaRPr kumimoji="1" lang="zh-TW" altLang="en-US"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rowSpan="3">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機關地址</a:t>
                      </a:r>
                      <a:endParaRPr kumimoji="1" lang="zh-TW" altLang="en-US"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2">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1. 100</a:t>
                      </a: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臺北市中正區忠孝東路</a:t>
                      </a: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a:t>
                      </a: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段</a:t>
                      </a: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7</a:t>
                      </a: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號</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42888">
                <a:tc vMerge="1">
                  <a:txBody>
                    <a:bodyPr/>
                    <a:lstStyle/>
                    <a:p>
                      <a:endParaRPr lang="zh-TW" altLang="en-US"/>
                    </a:p>
                  </a:txBody>
                  <a:tcPr/>
                </a:tc>
                <a:tc gridSpan="4">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a:t>
                      </a:r>
                      <a:endParaRPr kumimoji="1" lang="en-US" altLang="zh-TW"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tc gridSpan="2">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 </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vMerge="1">
                  <a:txBody>
                    <a:bodyPr/>
                    <a:lstStyle/>
                    <a:p>
                      <a:endParaRPr lang="zh-TW" altLang="en-US"/>
                    </a:p>
                  </a:txBody>
                  <a:tcPr/>
                </a:tc>
                <a:tc gridSpan="12">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 </a:t>
                      </a:r>
                      <a:endParaRPr kumimoji="1" lang="en-US" altLang="zh-TW"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42888">
                <a:tc vMerge="1">
                  <a:txBody>
                    <a:bodyPr/>
                    <a:lstStyle/>
                    <a:p>
                      <a:endParaRPr lang="zh-TW" altLang="en-US"/>
                    </a:p>
                  </a:txBody>
                  <a:tcPr/>
                </a:tc>
                <a:tc gridSpan="4">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3.</a:t>
                      </a:r>
                      <a:endParaRPr kumimoji="1" lang="en-US" altLang="zh-TW"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tc gridSpan="2">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3.</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vMerge="1">
                  <a:txBody>
                    <a:bodyPr/>
                    <a:lstStyle/>
                    <a:p>
                      <a:endParaRPr lang="zh-TW" altLang="en-US"/>
                    </a:p>
                  </a:txBody>
                  <a:tcPr/>
                </a:tc>
                <a:tc gridSpan="12">
                  <a:txBody>
                    <a:bodyPr/>
                    <a:lstStyle/>
                    <a:p>
                      <a:pPr marL="0" marR="0" lvl="0" indent="0" algn="l" defTabSz="914400" rtl="0" eaLnBrk="1" fontAlgn="base" latinLnBrk="0" hangingPunct="1">
                        <a:lnSpc>
                          <a:spcPct val="6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3.</a:t>
                      </a:r>
                      <a:endParaRPr kumimoji="1" lang="en-US" altLang="zh-TW"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27025">
                <a:tc>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zh-TW" altLang="en-US"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戶籍地址</a:t>
                      </a:r>
                      <a:endParaRPr kumimoji="1" lang="zh-TW" altLang="en-US" sz="18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0">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Tx/>
                        <a:buNone/>
                        <a:tabLst/>
                      </a:pPr>
                      <a:r>
                        <a:rPr kumimoji="1" lang="zh-TW" altLang="en-US" sz="16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rPr>
                        <a:t>台北市忠孝東路</a:t>
                      </a:r>
                      <a:r>
                        <a:rPr kumimoji="1" lang="en-US" altLang="zh-TW" sz="16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rPr>
                        <a:t>1</a:t>
                      </a:r>
                      <a:r>
                        <a:rPr kumimoji="1" lang="zh-TW" altLang="en-US" sz="16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rPr>
                        <a:t>段</a:t>
                      </a:r>
                      <a:r>
                        <a:rPr kumimoji="1" lang="en-US" altLang="zh-TW" sz="16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rPr>
                        <a:t>00</a:t>
                      </a:r>
                      <a:r>
                        <a:rPr kumimoji="1" lang="zh-TW" altLang="en-US" sz="16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rPr>
                        <a:t>號</a:t>
                      </a:r>
                      <a:endParaRPr kumimoji="1" lang="zh-TW" altLang="zh-TW" sz="16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82575">
                <a:tc>
                  <a:txBody>
                    <a:bodyPr/>
                    <a:lstStyle/>
                    <a:p>
                      <a:pPr marL="0" marR="0" lvl="0" indent="0" algn="ctr" defTabSz="914400" rtl="0" eaLnBrk="1" fontAlgn="base" latinLnBrk="0" hangingPunct="1">
                        <a:lnSpc>
                          <a:spcPct val="60000"/>
                        </a:lnSpc>
                        <a:spcBef>
                          <a:spcPct val="0"/>
                        </a:spcBef>
                        <a:spcAft>
                          <a:spcPct val="0"/>
                        </a:spcAft>
                        <a:buClrTx/>
                        <a:buSzPct val="90000"/>
                        <a:buFontTx/>
                        <a:buNone/>
                        <a:tabLst/>
                      </a:pPr>
                      <a:r>
                        <a:rPr kumimoji="1" lang="zh-TW" altLang="en-US" sz="12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通訊地址</a:t>
                      </a:r>
                      <a:endParaRPr kumimoji="1" lang="zh-TW" altLang="en-US" sz="18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20">
                  <a:txBody>
                    <a:bodyPr/>
                    <a:lstStyle/>
                    <a:p>
                      <a:pPr marL="0" marR="0" lvl="0" indent="0" algn="l" defTabSz="914400" rtl="0" eaLnBrk="1" fontAlgn="base" latinLnBrk="0" hangingPunct="1">
                        <a:lnSpc>
                          <a:spcPct val="60000"/>
                        </a:lnSpc>
                        <a:spcBef>
                          <a:spcPct val="20000"/>
                        </a:spcBef>
                        <a:spcAft>
                          <a:spcPct val="0"/>
                        </a:spcAft>
                        <a:buClr>
                          <a:schemeClr val="bg2"/>
                        </a:buClr>
                        <a:buSzPct val="75000"/>
                        <a:buFontTx/>
                        <a:buNone/>
                        <a:tabLst/>
                        <a:defRPr/>
                      </a:pPr>
                      <a:r>
                        <a:rPr kumimoji="1" lang="zh-TW" altLang="en-US" sz="16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rPr>
                        <a:t>台北市忠孝東路</a:t>
                      </a:r>
                      <a:r>
                        <a:rPr kumimoji="1" lang="en-US" altLang="zh-TW" sz="16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rPr>
                        <a:t>1</a:t>
                      </a:r>
                      <a:r>
                        <a:rPr kumimoji="1" lang="zh-TW" altLang="en-US" sz="16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rPr>
                        <a:t>段</a:t>
                      </a:r>
                      <a:r>
                        <a:rPr kumimoji="1" lang="en-US" altLang="zh-TW" sz="16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rPr>
                        <a:t>00</a:t>
                      </a:r>
                      <a:r>
                        <a:rPr kumimoji="1" lang="zh-TW" altLang="en-US" sz="16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rPr>
                        <a:t>號</a:t>
                      </a:r>
                      <a:endParaRPr kumimoji="1" lang="zh-TW" altLang="zh-TW" sz="16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graphicFrame>
        <p:nvGraphicFramePr>
          <p:cNvPr id="237323" name="Group 1803"/>
          <p:cNvGraphicFramePr>
            <a:graphicFrameLocks noGrp="1"/>
          </p:cNvGraphicFramePr>
          <p:nvPr/>
        </p:nvGraphicFramePr>
        <p:xfrm>
          <a:off x="214282" y="4214818"/>
          <a:ext cx="8786875" cy="276225"/>
        </p:xfrm>
        <a:graphic>
          <a:graphicData uri="http://schemas.openxmlformats.org/drawingml/2006/table">
            <a:tbl>
              <a:tblPr/>
              <a:tblGrid>
                <a:gridCol w="928473"/>
                <a:gridCol w="461035"/>
                <a:gridCol w="1842538"/>
                <a:gridCol w="345776"/>
                <a:gridCol w="2189915"/>
                <a:gridCol w="1040530"/>
                <a:gridCol w="1978608"/>
              </a:tblGrid>
              <a:tr h="276225">
                <a:tc>
                  <a:txBody>
                    <a:bodyPr/>
                    <a:lstStyle/>
                    <a:p>
                      <a:pPr marL="0" marR="0" lvl="0" indent="0" algn="dist" defTabSz="914400" rtl="0" eaLnBrk="1" fontAlgn="base" latinLnBrk="0" hangingPunct="1">
                        <a:lnSpc>
                          <a:spcPct val="100000"/>
                        </a:lnSpc>
                        <a:spcBef>
                          <a:spcPct val="0"/>
                        </a:spcBef>
                        <a:spcAft>
                          <a:spcPct val="0"/>
                        </a:spcAft>
                        <a:buClrTx/>
                        <a:buSzPct val="90000"/>
                        <a:buFontTx/>
                        <a:buNone/>
                        <a:tabLst/>
                      </a:pPr>
                      <a:r>
                        <a:rPr kumimoji="1" lang="zh-TW" altLang="en-US"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聯絡電話</a:t>
                      </a:r>
                      <a:endParaRPr kumimoji="1" lang="zh-TW" altLang="en-US" sz="18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公</a:t>
                      </a:r>
                      <a:endParaRPr kumimoji="1" lang="zh-TW" altLang="en-US" sz="18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1" lang="zh-TW" altLang="en-US"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1" lang="en-US" altLang="zh-TW"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02</a:t>
                      </a:r>
                      <a:r>
                        <a:rPr kumimoji="1" lang="zh-TW" altLang="en-US"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1" lang="en-US" altLang="zh-TW"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23219011</a:t>
                      </a:r>
                      <a:r>
                        <a:rPr kumimoji="1" lang="zh-TW" altLang="en-US"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轉</a:t>
                      </a:r>
                      <a:r>
                        <a:rPr kumimoji="1" lang="en-US" altLang="zh-TW"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123</a:t>
                      </a:r>
                      <a:endParaRPr kumimoji="1" lang="en-US" altLang="zh-TW" sz="18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zh-TW" altLang="en-US"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宅</a:t>
                      </a:r>
                      <a:endParaRPr kumimoji="1" lang="zh-TW" altLang="en-US" sz="18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1" lang="zh-TW" altLang="en-US"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 </a:t>
                      </a:r>
                      <a:r>
                        <a:rPr kumimoji="1" lang="en-US" altLang="zh-TW"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02</a:t>
                      </a:r>
                      <a:r>
                        <a:rPr kumimoji="1" lang="zh-TW" altLang="en-US"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1" lang="en-US" altLang="zh-TW"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23578944</a:t>
                      </a:r>
                      <a:endParaRPr kumimoji="1" lang="zh-TW" altLang="en-US" sz="18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Pct val="90000"/>
                        <a:buFontTx/>
                        <a:buNone/>
                        <a:tabLst/>
                      </a:pPr>
                      <a:r>
                        <a:rPr kumimoji="1" lang="zh-TW" altLang="en-US"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行動電話</a:t>
                      </a:r>
                      <a:endParaRPr kumimoji="1" lang="zh-TW" altLang="en-US" sz="18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90000"/>
                        <a:buFontTx/>
                        <a:buNone/>
                        <a:tabLst/>
                      </a:pPr>
                      <a:r>
                        <a:rPr kumimoji="1" lang="en-US" altLang="zh-TW" sz="12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0938-123456</a:t>
                      </a:r>
                      <a:endParaRPr kumimoji="1" lang="en-US" altLang="zh-TW" sz="18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74335" name="Group 255"/>
          <p:cNvGraphicFramePr>
            <a:graphicFrameLocks noGrp="1"/>
          </p:cNvGraphicFramePr>
          <p:nvPr/>
        </p:nvGraphicFramePr>
        <p:xfrm>
          <a:off x="214282" y="4500570"/>
          <a:ext cx="8786874" cy="1584943"/>
        </p:xfrm>
        <a:graphic>
          <a:graphicData uri="http://schemas.openxmlformats.org/drawingml/2006/table">
            <a:tbl>
              <a:tblPr/>
              <a:tblGrid>
                <a:gridCol w="215900"/>
                <a:gridCol w="587375"/>
                <a:gridCol w="969962"/>
                <a:gridCol w="885825"/>
                <a:gridCol w="287338"/>
                <a:gridCol w="284162"/>
                <a:gridCol w="285750"/>
                <a:gridCol w="284163"/>
                <a:gridCol w="285750"/>
                <a:gridCol w="284162"/>
                <a:gridCol w="285750"/>
                <a:gridCol w="271468"/>
                <a:gridCol w="300032"/>
                <a:gridCol w="284163"/>
                <a:gridCol w="657225"/>
                <a:gridCol w="254000"/>
                <a:gridCol w="254000"/>
                <a:gridCol w="255587"/>
                <a:gridCol w="252413"/>
                <a:gridCol w="254000"/>
                <a:gridCol w="255587"/>
                <a:gridCol w="254000"/>
                <a:gridCol w="254000"/>
                <a:gridCol w="254000"/>
                <a:gridCol w="330262"/>
              </a:tblGrid>
              <a:tr h="244475">
                <a:tc rowSpan="4">
                  <a:txBody>
                    <a:bodyPr/>
                    <a:lstStyle/>
                    <a:p>
                      <a:pPr marL="0" marR="0" lvl="0" indent="0" algn="dist" defTabSz="914400" rtl="0" eaLnBrk="1" fontAlgn="base" latinLnBrk="0" hangingPunct="1">
                        <a:lnSpc>
                          <a:spcPct val="100000"/>
                        </a:lnSpc>
                        <a:spcBef>
                          <a:spcPct val="0"/>
                        </a:spcBef>
                        <a:spcAft>
                          <a:spcPct val="0"/>
                        </a:spcAft>
                        <a:buClrTx/>
                        <a:buSzPct val="90000"/>
                        <a:buFontTx/>
                        <a:buNone/>
                        <a:tabLst/>
                      </a:pPr>
                      <a:r>
                        <a:rPr kumimoji="1" lang="zh-TW" altLang="en-US" sz="1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配偶及未成年子女</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稱謂</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姓名</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出生</a:t>
                      </a:r>
                      <a:endParaRPr kumimoji="1" lang="zh-TW" altLang="en-US" sz="1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p>
                      <a:pPr marL="0" marR="0" lvl="0" indent="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年月日</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0">
                  <a:txBody>
                    <a:bodyPr/>
                    <a:lstStyle/>
                    <a:p>
                      <a:pPr marL="0" marR="0" lvl="0" indent="0" algn="dist" defTabSz="914400" rtl="0" eaLnBrk="1" fontAlgn="base" latinLnBrk="0" hangingPunct="1">
                        <a:lnSpc>
                          <a:spcPct val="80000"/>
                        </a:lnSpc>
                        <a:spcBef>
                          <a:spcPct val="0"/>
                        </a:spcBef>
                        <a:spcAft>
                          <a:spcPct val="0"/>
                        </a:spcAft>
                        <a:buClrTx/>
                        <a:buSzPct val="90000"/>
                        <a:buFontTx/>
                        <a:buNone/>
                        <a:tabLst/>
                      </a:pPr>
                      <a:r>
                        <a:rPr kumimoji="1" lang="zh-TW" altLang="en-US" sz="11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國民身分證統一編號</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0" marR="0" lvl="0" indent="0" algn="dist" defTabSz="914400" rtl="0" eaLnBrk="1" fontAlgn="base" latinLnBrk="0" hangingPunct="1">
                        <a:lnSpc>
                          <a:spcPct val="80000"/>
                        </a:lnSpc>
                        <a:spcBef>
                          <a:spcPct val="0"/>
                        </a:spcBef>
                        <a:spcAft>
                          <a:spcPct val="0"/>
                        </a:spcAft>
                        <a:buClrTx/>
                        <a:buSzPct val="90000"/>
                        <a:buFontTx/>
                        <a:buNone/>
                        <a:tabLst/>
                      </a:pPr>
                      <a:r>
                        <a:rPr kumimoji="1" lang="zh-TW" altLang="en-US" sz="11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國籍</a:t>
                      </a:r>
                      <a:endParaRPr kumimoji="1" lang="zh-TW" altLang="en-US"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10">
                  <a:txBody>
                    <a:bodyPr/>
                    <a:lstStyle/>
                    <a:p>
                      <a:pPr marL="0" marR="0" lvl="0" indent="0" algn="dist" defTabSz="914400" rtl="0" eaLnBrk="1" fontAlgn="base" latinLnBrk="0" hangingPunct="1">
                        <a:lnSpc>
                          <a:spcPct val="80000"/>
                        </a:lnSpc>
                        <a:spcBef>
                          <a:spcPct val="0"/>
                        </a:spcBef>
                        <a:spcAft>
                          <a:spcPct val="0"/>
                        </a:spcAft>
                        <a:buClrTx/>
                        <a:buSzPct val="90000"/>
                        <a:buFontTx/>
                        <a:buNone/>
                        <a:tabLst/>
                      </a:pPr>
                      <a:r>
                        <a:rPr kumimoji="1" lang="zh-TW" altLang="en-US" sz="11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內政部居留證號</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35263">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配偶</a:t>
                      </a:r>
                      <a:endParaRPr kumimoji="1" lang="zh-TW" altLang="en-US"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 </a:t>
                      </a: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李冰冰</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kern="0"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63.6.3</a:t>
                      </a:r>
                      <a:endParaRPr kumimoji="1" lang="en-US" altLang="zh-TW" sz="1800" b="1" i="0" u="none" strike="noStrike" kern="0"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M</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5</a:t>
                      </a:r>
                      <a:endParaRPr kumimoji="1" lang="en-US" altLang="zh-TW"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5</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5</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澳洲</a:t>
                      </a:r>
                      <a:endParaRPr kumimoji="1" lang="zh-TW" altLang="en-US"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A</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C</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0</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5</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a:t>
                      </a:r>
                      <a:endParaRPr kumimoji="1" lang="en-US" altLang="zh-TW"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5</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6</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a:t>
                      </a:r>
                      <a:endParaRPr kumimoji="1" lang="en-US" altLang="zh-TW"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長子</a:t>
                      </a:r>
                      <a:endParaRPr kumimoji="1" lang="zh-TW" altLang="en-US"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 </a:t>
                      </a: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楊四郎</a:t>
                      </a:r>
                      <a:endParaRPr kumimoji="1" lang="zh-TW" altLang="en-US"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kern="0"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86.11.30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A</a:t>
                      </a:r>
                      <a:endParaRPr kumimoji="1" lang="en-US" altLang="zh-TW"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6</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6</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a:t>
                      </a:r>
                      <a:endParaRPr kumimoji="1" lang="en-US" altLang="zh-TW"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6</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vMerge="1">
                  <a:txBody>
                    <a:bodyPr/>
                    <a:lstStyle/>
                    <a:p>
                      <a:endParaRPr lang="zh-TW" altLang="en-US"/>
                    </a:p>
                  </a:txBody>
                  <a:tcPr/>
                </a:tc>
                <a:tc>
                  <a:txBody>
                    <a:bodyPr/>
                    <a:lstStyle/>
                    <a:p>
                      <a:pPr marL="0" marR="0" lvl="0" indent="0" algn="l"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長女</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 </a:t>
                      </a: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楊小琳</a:t>
                      </a:r>
                      <a:endParaRPr kumimoji="1" lang="zh-TW" altLang="en-US"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kern="0"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88.2.27</a:t>
                      </a:r>
                      <a:endParaRPr kumimoji="1" lang="en-US" altLang="zh-TW" sz="1800" b="1" i="0" u="none" strike="noStrike" kern="0"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A</a:t>
                      </a:r>
                      <a:endParaRPr kumimoji="1" lang="en-US" altLang="zh-TW"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9</a:t>
                      </a:r>
                      <a:endParaRPr kumimoji="1" lang="en-US" altLang="zh-TW"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a:t>
                      </a:r>
                      <a:endParaRPr kumimoji="1" lang="en-US" altLang="zh-TW" sz="1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9</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en-US" altLang="zh-TW"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9</a:t>
                      </a:r>
                      <a:endParaRPr kumimoji="1" lang="en-US" altLang="zh-TW" sz="1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bg2"/>
                        </a:buClr>
                        <a:buSzPct val="75000"/>
                        <a:buFontTx/>
                        <a:buNone/>
                        <a:tabLst/>
                      </a:pPr>
                      <a:endParaRPr kumimoji="1" lang="zh-TW" altLang="zh-TW" sz="28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9160" name="Rectangle 1745"/>
          <p:cNvSpPr>
            <a:spLocks noChangeArrowheads="1"/>
          </p:cNvSpPr>
          <p:nvPr/>
        </p:nvSpPr>
        <p:spPr bwMode="auto">
          <a:xfrm>
            <a:off x="179388" y="5516563"/>
            <a:ext cx="8713787" cy="276999"/>
          </a:xfrm>
          <a:prstGeom prst="rect">
            <a:avLst/>
          </a:prstGeom>
          <a:noFill/>
          <a:ln w="9525">
            <a:noFill/>
            <a:miter lim="800000"/>
            <a:headEnd/>
            <a:tailEnd/>
          </a:ln>
        </p:spPr>
        <p:txBody>
          <a:bodyPr anchor="ctr">
            <a:spAutoFit/>
          </a:bodyPr>
          <a:lstStyle/>
          <a:p>
            <a:pPr marL="174625" indent="-174625">
              <a:tabLst>
                <a:tab pos="114300" algn="l"/>
              </a:tabLst>
            </a:pPr>
            <a:r>
              <a:rPr lang="zh-TW" altLang="en-US" sz="1200" b="1" dirty="0" smtClean="0">
                <a:solidFill>
                  <a:srgbClr val="008000"/>
                </a:solidFill>
                <a:latin typeface="標楷體" pitchFamily="65" charset="-120"/>
                <a:ea typeface="標楷體" pitchFamily="65" charset="-120"/>
              </a:rPr>
              <a:t>。</a:t>
            </a:r>
            <a:endParaRPr lang="zh-TW" altLang="en-US" sz="1200" b="1" dirty="0">
              <a:solidFill>
                <a:srgbClr val="008000"/>
              </a:solidFill>
              <a:latin typeface="標楷體" pitchFamily="65" charset="-120"/>
              <a:ea typeface="標楷體" pitchFamily="65" charset="-120"/>
            </a:endParaRPr>
          </a:p>
        </p:txBody>
      </p:sp>
      <p:sp>
        <p:nvSpPr>
          <p:cNvPr id="27" name="矩形 26"/>
          <p:cNvSpPr/>
          <p:nvPr/>
        </p:nvSpPr>
        <p:spPr>
          <a:xfrm>
            <a:off x="214282" y="2500306"/>
            <a:ext cx="2000264"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標題 1"/>
          <p:cNvSpPr txBox="1">
            <a:spLocks/>
          </p:cNvSpPr>
          <p:nvPr/>
        </p:nvSpPr>
        <p:spPr>
          <a:xfrm>
            <a:off x="4071934" y="928670"/>
            <a:ext cx="5072066" cy="642942"/>
          </a:xfrm>
          <a:prstGeom prst="rect">
            <a:avLst/>
          </a:prstGeom>
        </p:spPr>
        <p:txBody>
          <a:bodyPr>
            <a:normAutofit fontScale="70000" lnSpcReduction="20000"/>
          </a:bodyPr>
          <a:lstStyle/>
          <a:p>
            <a:pPr>
              <a:spcBef>
                <a:spcPct val="0"/>
              </a:spcBef>
            </a:pPr>
            <a:r>
              <a:rPr lang="en-US" altLang="zh-TW" sz="3800" dirty="0" smtClean="0"/>
              <a:t>1.</a:t>
            </a:r>
            <a:r>
              <a:rPr lang="zh-TW" altLang="en-US" sz="3800" dirty="0" smtClean="0"/>
              <a:t>審查項目：申報日與基本資料</a:t>
            </a:r>
            <a:endParaRPr lang="en-US" altLang="zh-TW" sz="3800" dirty="0" smtClean="0"/>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29" name="矩形圖說文字 28"/>
          <p:cNvSpPr/>
          <p:nvPr/>
        </p:nvSpPr>
        <p:spPr>
          <a:xfrm>
            <a:off x="0" y="-24"/>
            <a:ext cx="3786182" cy="1500198"/>
          </a:xfrm>
          <a:prstGeom prst="wedgeRectCallout">
            <a:avLst>
              <a:gd name="adj1" fmla="val -10950"/>
              <a:gd name="adj2" fmla="val 841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t>1.</a:t>
            </a:r>
            <a:r>
              <a:rPr lang="zh-TW" altLang="en-US" dirty="0" smtClean="0"/>
              <a:t>定期申報與就到職申報之申報日須為申報期間內之任</a:t>
            </a:r>
            <a:r>
              <a:rPr lang="en-US" altLang="zh-TW" dirty="0" smtClean="0"/>
              <a:t>1</a:t>
            </a:r>
            <a:r>
              <a:rPr lang="zh-TW" altLang="en-US" dirty="0" smtClean="0"/>
              <a:t>日。</a:t>
            </a:r>
            <a:endParaRPr lang="en-US" altLang="zh-TW" dirty="0" smtClean="0"/>
          </a:p>
          <a:p>
            <a:r>
              <a:rPr lang="en-US" altLang="zh-TW" dirty="0" smtClean="0"/>
              <a:t>2.</a:t>
            </a:r>
            <a:r>
              <a:rPr lang="zh-TW" altLang="en-US" dirty="0" smtClean="0"/>
              <a:t>卸離職申報</a:t>
            </a:r>
            <a:r>
              <a:rPr lang="en-US" altLang="zh-TW" dirty="0" smtClean="0"/>
              <a:t>/</a:t>
            </a:r>
            <a:r>
              <a:rPr lang="zh-TW" altLang="en-US" dirty="0" smtClean="0"/>
              <a:t>解除代理申報之申報日須為卸離職日</a:t>
            </a:r>
            <a:r>
              <a:rPr lang="en-US" altLang="zh-TW" dirty="0" smtClean="0"/>
              <a:t>/</a:t>
            </a:r>
            <a:r>
              <a:rPr lang="zh-TW" altLang="en-US" dirty="0" smtClean="0"/>
              <a:t>解除代理日。</a:t>
            </a:r>
            <a:endParaRPr lang="en-US" altLang="zh-TW" dirty="0" smtClean="0"/>
          </a:p>
          <a:p>
            <a:r>
              <a:rPr lang="en-US" altLang="zh-TW" dirty="0" smtClean="0"/>
              <a:t>3.</a:t>
            </a:r>
            <a:r>
              <a:rPr lang="zh-TW" altLang="en-US" dirty="0" smtClean="0"/>
              <a:t>申報日不等於交件日。</a:t>
            </a:r>
            <a:endParaRPr lang="en-US" altLang="zh-TW" dirty="0" smtClean="0"/>
          </a:p>
        </p:txBody>
      </p:sp>
      <p:sp>
        <p:nvSpPr>
          <p:cNvPr id="25" name="標題 1"/>
          <p:cNvSpPr txBox="1">
            <a:spLocks/>
          </p:cNvSpPr>
          <p:nvPr/>
        </p:nvSpPr>
        <p:spPr>
          <a:xfrm>
            <a:off x="3786182" y="142876"/>
            <a:ext cx="5500694" cy="785794"/>
          </a:xfrm>
          <a:prstGeom prst="rect">
            <a:avLst/>
          </a:prstGeom>
        </p:spPr>
        <p:txBody>
          <a:bodyP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43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標楷體" pitchFamily="65" charset="-120"/>
                <a:ea typeface="標楷體" pitchFamily="65" charset="-120"/>
                <a:cs typeface="+mj-cs"/>
              </a:rPr>
              <a:t>受理申報及形式審查作業</a:t>
            </a:r>
            <a:endParaRPr kumimoji="0" lang="zh-TW"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26" name="矩形 25"/>
          <p:cNvSpPr/>
          <p:nvPr/>
        </p:nvSpPr>
        <p:spPr>
          <a:xfrm>
            <a:off x="1071538" y="2857496"/>
            <a:ext cx="3643338" cy="2857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圖說文字 29"/>
          <p:cNvSpPr/>
          <p:nvPr/>
        </p:nvSpPr>
        <p:spPr>
          <a:xfrm>
            <a:off x="4000496" y="3429000"/>
            <a:ext cx="2286016" cy="785818"/>
          </a:xfrm>
          <a:prstGeom prst="wedgeRectCallout">
            <a:avLst>
              <a:gd name="adj1" fmla="val -32904"/>
              <a:gd name="adj2" fmla="val -719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應填寫具有申報身分之服務機關及職稱</a:t>
            </a:r>
            <a:endParaRPr lang="en-US" altLang="zh-TW" dirty="0" smtClean="0"/>
          </a:p>
        </p:txBody>
      </p:sp>
      <p:sp>
        <p:nvSpPr>
          <p:cNvPr id="31" name="矩形圖說文字 30"/>
          <p:cNvSpPr/>
          <p:nvPr/>
        </p:nvSpPr>
        <p:spPr>
          <a:xfrm>
            <a:off x="7072330" y="3286124"/>
            <a:ext cx="1857388" cy="785818"/>
          </a:xfrm>
          <a:prstGeom prst="wedgeRectCallout">
            <a:avLst>
              <a:gd name="adj1" fmla="val 13222"/>
              <a:gd name="adj2" fmla="val -1128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應勾選正確之申報類別</a:t>
            </a:r>
            <a:endParaRPr lang="en-US" altLang="zh-TW" dirty="0" smtClean="0"/>
          </a:p>
        </p:txBody>
      </p:sp>
      <p:sp>
        <p:nvSpPr>
          <p:cNvPr id="32" name="矩形 31"/>
          <p:cNvSpPr/>
          <p:nvPr/>
        </p:nvSpPr>
        <p:spPr>
          <a:xfrm>
            <a:off x="2357422" y="2500306"/>
            <a:ext cx="6572296" cy="357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276225" y="0"/>
            <a:ext cx="8229600" cy="668338"/>
          </a:xfrm>
        </p:spPr>
        <p:txBody>
          <a:bodyPr rtlCol="0"/>
          <a:lstStyle/>
          <a:p>
            <a:pPr fontAlgn="auto">
              <a:spcAft>
                <a:spcPts val="0"/>
              </a:spcAft>
              <a:defRPr/>
            </a:pPr>
            <a:r>
              <a:rPr lang="en-US" altLang="zh-TW" sz="2400" b="1" dirty="0" smtClean="0">
                <a:solidFill>
                  <a:schemeClr val="tx2">
                    <a:satMod val="130000"/>
                  </a:schemeClr>
                </a:solidFill>
              </a:rPr>
              <a:t>(</a:t>
            </a:r>
            <a:r>
              <a:rPr lang="zh-TW" altLang="en-US" sz="2400" b="1" dirty="0" smtClean="0">
                <a:solidFill>
                  <a:schemeClr val="tx2">
                    <a:satMod val="130000"/>
                  </a:schemeClr>
                </a:solidFill>
              </a:rPr>
              <a:t>一</a:t>
            </a:r>
            <a:r>
              <a:rPr lang="en-US" altLang="zh-TW" sz="2400" b="1" dirty="0" smtClean="0">
                <a:solidFill>
                  <a:schemeClr val="tx2">
                    <a:satMod val="130000"/>
                  </a:schemeClr>
                </a:solidFill>
              </a:rPr>
              <a:t>)</a:t>
            </a:r>
            <a:r>
              <a:rPr altLang="en-US" sz="2400" b="1" dirty="0" err="1" smtClean="0">
                <a:solidFill>
                  <a:schemeClr val="tx2">
                    <a:satMod val="130000"/>
                  </a:schemeClr>
                </a:solidFill>
              </a:rPr>
              <a:t>土地</a:t>
            </a:r>
            <a:endParaRPr altLang="en-US" sz="2400" b="1" dirty="0" smtClean="0">
              <a:solidFill>
                <a:schemeClr val="tx2">
                  <a:satMod val="130000"/>
                </a:schemeClr>
              </a:solidFill>
            </a:endParaRPr>
          </a:p>
        </p:txBody>
      </p:sp>
      <p:graphicFrame>
        <p:nvGraphicFramePr>
          <p:cNvPr id="237674" name="Group 106"/>
          <p:cNvGraphicFramePr>
            <a:graphicFrameLocks noGrp="1"/>
          </p:cNvGraphicFramePr>
          <p:nvPr>
            <p:ph type="tbl" idx="1"/>
          </p:nvPr>
        </p:nvGraphicFramePr>
        <p:xfrm>
          <a:off x="500063" y="693116"/>
          <a:ext cx="8229600" cy="2392176"/>
        </p:xfrm>
        <a:graphic>
          <a:graphicData uri="http://schemas.openxmlformats.org/drawingml/2006/table">
            <a:tbl>
              <a:tblPr/>
              <a:tblGrid>
                <a:gridCol w="2027238"/>
                <a:gridCol w="935037"/>
                <a:gridCol w="1223963"/>
                <a:gridCol w="865187"/>
                <a:gridCol w="1008063"/>
                <a:gridCol w="1011237"/>
                <a:gridCol w="1158875"/>
              </a:tblGrid>
              <a:tr h="569288">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土地坐落</a:t>
                      </a:r>
                      <a:endParaRPr kumimoji="1" lang="zh-TW" altLang="en-US" sz="1200" b="1"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面積（平方公尺）</a:t>
                      </a:r>
                      <a:endParaRPr kumimoji="1" lang="zh-TW" altLang="en-US" sz="12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權利範圍（持分）</a:t>
                      </a:r>
                      <a:endParaRPr kumimoji="1" lang="zh-TW" altLang="en-US" sz="12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所有權人</a:t>
                      </a:r>
                      <a:endParaRPr kumimoji="1" lang="zh-TW" altLang="en-US" sz="1200" b="1"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登記（取得）時間</a:t>
                      </a:r>
                      <a:endParaRPr kumimoji="1" lang="zh-TW" altLang="en-US" sz="1200" b="1" i="0" u="none" strike="noStrike" cap="none" normalizeH="0" baseline="0" smtClean="0">
                        <a:ln>
                          <a:noFill/>
                        </a:ln>
                        <a:solidFill>
                          <a:srgbClr val="FF3300"/>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rgbClr val="FF3300"/>
                          </a:solidFill>
                          <a:effectLst/>
                          <a:latin typeface="標楷體" pitchFamily="65" charset="-120"/>
                          <a:ea typeface="標楷體" pitchFamily="65" charset="-120"/>
                          <a:cs typeface="Times New Roman" pitchFamily="18" charset="0"/>
                        </a:rPr>
                        <a:t>登記（取得）原因</a:t>
                      </a:r>
                      <a:endParaRPr kumimoji="1" lang="zh-TW" altLang="en-US" sz="1200" b="1" i="0" u="none" strike="noStrike" cap="none" normalizeH="0" baseline="0" dirty="0" smtClean="0">
                        <a:ln>
                          <a:noFill/>
                        </a:ln>
                        <a:solidFill>
                          <a:srgbClr val="FF3300"/>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rgbClr val="FF3300"/>
                          </a:solidFill>
                          <a:effectLst/>
                          <a:latin typeface="標楷體" pitchFamily="65" charset="-120"/>
                          <a:ea typeface="標楷體" pitchFamily="65" charset="-120"/>
                          <a:cs typeface="Times New Roman" pitchFamily="18" charset="0"/>
                        </a:rPr>
                        <a:t>取得價額</a:t>
                      </a:r>
                      <a:endParaRPr kumimoji="1" lang="zh-TW" altLang="en-US" sz="1200" b="1" i="0" u="none" strike="noStrike" cap="none" normalizeH="0" baseline="0" dirty="0" smtClean="0">
                        <a:ln>
                          <a:noFill/>
                        </a:ln>
                        <a:solidFill>
                          <a:srgbClr val="FF3300"/>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8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高雄市左營區新庄段</a:t>
                      </a:r>
                      <a:r>
                        <a:rPr kumimoji="1"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12</a:t>
                      </a:r>
                      <a:r>
                        <a:rPr kumimoji="1" lang="zh-TW" altLang="en-US"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小段</a:t>
                      </a:r>
                      <a:r>
                        <a:rPr kumimoji="1"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0907-0011</a:t>
                      </a:r>
                      <a:r>
                        <a:rPr kumimoji="1" lang="zh-TW" altLang="en-US"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地號</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240</a:t>
                      </a:r>
                      <a:endParaRPr kumimoji="1" lang="en-US" altLang="zh-TW"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10000</a:t>
                      </a:r>
                      <a:r>
                        <a:rPr kumimoji="1" lang="zh-TW" altLang="en-US"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分之</a:t>
                      </a:r>
                      <a:r>
                        <a:rPr kumimoji="1"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1020</a:t>
                      </a:r>
                      <a:endParaRPr kumimoji="1" lang="en-US" altLang="zh-TW"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楊光明</a:t>
                      </a:r>
                      <a:endParaRPr kumimoji="1"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98.11.05</a:t>
                      </a:r>
                      <a:endParaRPr kumimoji="1" lang="en-US" altLang="zh-TW" sz="1200" b="1" i="0" u="none" strike="noStrike" cap="none" normalizeH="0" baseline="0" dirty="0" smtClean="0">
                        <a:ln>
                          <a:noFill/>
                        </a:ln>
                        <a:solidFill>
                          <a:srgbClr val="FF3300"/>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買賣</a:t>
                      </a:r>
                      <a:endParaRPr kumimoji="1" lang="zh-TW" altLang="en-US" sz="1200" b="1" i="0" u="none" strike="noStrike" cap="none" normalizeH="0" baseline="0" dirty="0" smtClean="0">
                        <a:ln>
                          <a:noFill/>
                        </a:ln>
                        <a:solidFill>
                          <a:srgbClr val="FF3300"/>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FF3300"/>
                          </a:solidFill>
                          <a:effectLst/>
                          <a:latin typeface="Times New Roman" pitchFamily="18" charset="0"/>
                          <a:ea typeface="標楷體" pitchFamily="65" charset="-120"/>
                        </a:rPr>
                        <a:t>6,952,027</a:t>
                      </a:r>
                      <a:r>
                        <a:rPr kumimoji="1" lang="zh-TW" altLang="en-US" sz="1200" b="1" i="0" u="none" strike="noStrike" cap="none" normalizeH="0" baseline="0" dirty="0" smtClean="0">
                          <a:ln>
                            <a:noFill/>
                          </a:ln>
                          <a:solidFill>
                            <a:srgbClr val="FF3300"/>
                          </a:solidFill>
                          <a:effectLst/>
                          <a:latin typeface="Times New Roman" pitchFamily="18" charset="0"/>
                          <a:ea typeface="標楷體" pitchFamily="65" charset="-120"/>
                        </a:rPr>
                        <a:t>（與</a:t>
                      </a:r>
                      <a:r>
                        <a:rPr kumimoji="1" lang="en-US" altLang="zh-TW" sz="1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05300-000</a:t>
                      </a:r>
                      <a:r>
                        <a:rPr kumimoji="1" lang="zh-TW" altLang="en-US" sz="1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建號</a:t>
                      </a:r>
                      <a:r>
                        <a:rPr kumimoji="1" lang="zh-TW" altLang="en-US" sz="1200" b="1" i="0" u="none" strike="noStrike" kern="1200" cap="none" normalizeH="0" baseline="0" dirty="0" smtClean="0">
                          <a:ln>
                            <a:noFill/>
                          </a:ln>
                          <a:solidFill>
                            <a:srgbClr val="FF3300"/>
                          </a:solidFill>
                          <a:effectLst/>
                          <a:latin typeface="Times New Roman" pitchFamily="18" charset="0"/>
                          <a:ea typeface="標楷體" pitchFamily="65" charset="-120"/>
                          <a:cs typeface="+mn-cs"/>
                        </a:rPr>
                        <a:t>建物</a:t>
                      </a:r>
                      <a:r>
                        <a:rPr kumimoji="1" lang="zh-TW" altLang="en-US" sz="1200" b="1" i="0" u="none" strike="noStrike" cap="none" normalizeH="0" baseline="0" dirty="0" smtClean="0">
                          <a:ln>
                            <a:noFill/>
                          </a:ln>
                          <a:solidFill>
                            <a:srgbClr val="FF3300"/>
                          </a:solidFill>
                          <a:effectLst/>
                          <a:latin typeface="Times New Roman" pitchFamily="18" charset="0"/>
                          <a:ea typeface="標楷體" pitchFamily="65" charset="-120"/>
                        </a:rPr>
                        <a:t>共計）</a:t>
                      </a:r>
                      <a:endParaRPr kumimoji="1" lang="en-US" altLang="zh-TW" sz="1200" b="1" i="0" u="none" strike="noStrike" cap="none" normalizeH="0" baseline="0" dirty="0" smtClean="0">
                        <a:ln>
                          <a:noFill/>
                        </a:ln>
                        <a:solidFill>
                          <a:srgbClr val="FF3300"/>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34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苗栗縣苗栗市○○段</a:t>
                      </a:r>
                      <a:endParaRPr kumimoji="1" lang="zh-TW" altLang="en-US" sz="1200" b="1"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0550-0000</a:t>
                      </a:r>
                      <a:r>
                        <a:rPr kumimoji="1" lang="zh-TW" altLang="en-US" sz="1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地號</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1460</a:t>
                      </a:r>
                      <a:endParaRPr kumimoji="1" lang="en-US" altLang="zh-TW"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10000</a:t>
                      </a:r>
                      <a:r>
                        <a:rPr kumimoji="1" lang="zh-TW" altLang="en-US"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分之</a:t>
                      </a:r>
                      <a:r>
                        <a:rPr kumimoji="1" lang="en-US" altLang="zh-TW"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112</a:t>
                      </a:r>
                      <a:endParaRPr kumimoji="1" lang="en-US" altLang="zh-TW"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楊光明</a:t>
                      </a:r>
                      <a:endParaRPr kumimoji="1"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84.6.21</a:t>
                      </a:r>
                      <a:endParaRPr kumimoji="1" lang="en-US" altLang="zh-TW" sz="1200" b="1" i="0" u="none" strike="noStrike" cap="none" normalizeH="0" baseline="0" dirty="0" smtClean="0">
                        <a:ln>
                          <a:noFill/>
                        </a:ln>
                        <a:solidFill>
                          <a:srgbClr val="FF3300"/>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買賣</a:t>
                      </a:r>
                      <a:endParaRPr kumimoji="1" lang="zh-TW" altLang="en-US" sz="1200" b="1" i="0" u="none" strike="noStrike" cap="none" normalizeH="0" baseline="0" dirty="0" smtClean="0">
                        <a:ln>
                          <a:noFill/>
                        </a:ln>
                        <a:solidFill>
                          <a:srgbClr val="FF3300"/>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1200" b="1" i="0" u="none" strike="noStrike" cap="none" normalizeH="0" baseline="0" dirty="0" smtClean="0">
                          <a:ln>
                            <a:noFill/>
                          </a:ln>
                          <a:solidFill>
                            <a:srgbClr val="FF3300"/>
                          </a:solidFill>
                          <a:effectLst/>
                          <a:latin typeface="Times New Roman" pitchFamily="18" charset="0"/>
                          <a:ea typeface="標楷體" pitchFamily="65" charset="-120"/>
                        </a:rPr>
                        <a:t>（超過</a:t>
                      </a:r>
                      <a:r>
                        <a:rPr kumimoji="1" lang="en-US" altLang="zh-TW" sz="1200" b="1" i="0" u="none" strike="noStrike" cap="none" normalizeH="0" baseline="0" dirty="0" smtClean="0">
                          <a:ln>
                            <a:noFill/>
                          </a:ln>
                          <a:solidFill>
                            <a:srgbClr val="FF3300"/>
                          </a:solidFill>
                          <a:effectLst/>
                          <a:latin typeface="Times New Roman" pitchFamily="18" charset="0"/>
                          <a:ea typeface="標楷體" pitchFamily="65" charset="-120"/>
                        </a:rPr>
                        <a:t>5</a:t>
                      </a:r>
                      <a:r>
                        <a:rPr kumimoji="1" lang="zh-TW" altLang="en-US" sz="1200" b="1" i="0" u="none" strike="noStrike" cap="none" normalizeH="0" baseline="0" dirty="0" smtClean="0">
                          <a:ln>
                            <a:noFill/>
                          </a:ln>
                          <a:solidFill>
                            <a:srgbClr val="FF3300"/>
                          </a:solidFill>
                          <a:effectLst/>
                          <a:latin typeface="Times New Roman" pitchFamily="18" charset="0"/>
                          <a:ea typeface="標楷體" pitchFamily="65" charset="-120"/>
                        </a:rPr>
                        <a:t>年）</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9395">
                <a:tc gridSpan="7">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總申報筆數：</a:t>
                      </a:r>
                      <a:r>
                        <a:rPr kumimoji="1" lang="en-US" altLang="zh-TW" sz="12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2</a:t>
                      </a:r>
                      <a:r>
                        <a:rPr kumimoji="1" lang="zh-TW" altLang="en-US" sz="12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筆</a:t>
                      </a:r>
                      <a:endParaRPr kumimoji="1" lang="zh-TW" altLang="en-US" sz="1200" b="1" i="0" u="none" strike="noStrike" cap="none" normalizeH="0" baseline="0" dirty="0" smtClean="0">
                        <a:ln>
                          <a:noFill/>
                        </a:ln>
                        <a:solidFill>
                          <a:srgbClr val="FF3300"/>
                        </a:solidFill>
                        <a:effectLst/>
                        <a:latin typeface="Times New Roman" pitchFamily="18" charset="0"/>
                        <a:ea typeface="新細明體" pitchFamily="18" charset="-12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5842" name="投影片編號版面配置區 4"/>
          <p:cNvSpPr>
            <a:spLocks noGrp="1"/>
          </p:cNvSpPr>
          <p:nvPr>
            <p:ph type="sldNum" sz="quarter" idx="12"/>
          </p:nvPr>
        </p:nvSpPr>
        <p:spPr/>
        <p:txBody>
          <a:bodyPr/>
          <a:lstStyle/>
          <a:p>
            <a:pPr>
              <a:defRPr/>
            </a:pPr>
            <a:fld id="{B559C6AF-62D6-4579-84F9-C16ABA72403E}" type="slidenum">
              <a:rPr lang="en-US" altLang="zh-TW" smtClean="0">
                <a:latin typeface="Times New Roman" pitchFamily="18" charset="0"/>
              </a:rPr>
              <a:pPr>
                <a:defRPr/>
              </a:pPr>
              <a:t>19</a:t>
            </a:fld>
            <a:endParaRPr lang="en-US" altLang="zh-TW" dirty="0" smtClean="0">
              <a:latin typeface="Times New Roman" pitchFamily="18" charset="0"/>
            </a:endParaRPr>
          </a:p>
        </p:txBody>
      </p:sp>
      <p:sp>
        <p:nvSpPr>
          <p:cNvPr id="24616" name="Text Box 65"/>
          <p:cNvSpPr txBox="1">
            <a:spLocks noChangeArrowheads="1"/>
          </p:cNvSpPr>
          <p:nvPr/>
        </p:nvSpPr>
        <p:spPr bwMode="auto">
          <a:xfrm>
            <a:off x="1331913" y="1484313"/>
            <a:ext cx="6192837" cy="366712"/>
          </a:xfrm>
          <a:prstGeom prst="rect">
            <a:avLst/>
          </a:prstGeom>
          <a:noFill/>
          <a:ln w="9525">
            <a:noFill/>
            <a:miter lim="800000"/>
            <a:headEnd/>
            <a:tailEnd/>
          </a:ln>
        </p:spPr>
        <p:txBody>
          <a:bodyPr>
            <a:spAutoFit/>
          </a:bodyPr>
          <a:lstStyle/>
          <a:p>
            <a:pPr>
              <a:spcBef>
                <a:spcPct val="50000"/>
              </a:spcBef>
            </a:pPr>
            <a:endParaRPr kumimoji="0" lang="zh-TW" altLang="zh-TW" b="1">
              <a:ea typeface="標楷體" pitchFamily="65" charset="-120"/>
            </a:endParaRPr>
          </a:p>
        </p:txBody>
      </p:sp>
      <p:sp>
        <p:nvSpPr>
          <p:cNvPr id="24617" name="Rectangle 103"/>
          <p:cNvSpPr>
            <a:spLocks noChangeArrowheads="1"/>
          </p:cNvSpPr>
          <p:nvPr/>
        </p:nvSpPr>
        <p:spPr bwMode="auto">
          <a:xfrm>
            <a:off x="312738" y="1851025"/>
            <a:ext cx="2244725" cy="714375"/>
          </a:xfrm>
          <a:prstGeom prst="rect">
            <a:avLst/>
          </a:prstGeom>
          <a:noFill/>
          <a:ln w="25400">
            <a:solidFill>
              <a:srgbClr val="0000FF"/>
            </a:solidFill>
            <a:miter lim="800000"/>
            <a:headEnd/>
            <a:tailEnd/>
          </a:ln>
        </p:spPr>
        <p:txBody>
          <a:bodyPr wrap="none" anchor="ctr"/>
          <a:lstStyle/>
          <a:p>
            <a:endParaRPr kumimoji="0" lang="zh-TW" altLang="en-US">
              <a:ea typeface="標楷體" pitchFamily="65" charset="-120"/>
            </a:endParaRPr>
          </a:p>
        </p:txBody>
      </p:sp>
      <p:graphicFrame>
        <p:nvGraphicFramePr>
          <p:cNvPr id="9" name="Group 171"/>
          <p:cNvGraphicFramePr>
            <a:graphicFrameLocks/>
          </p:cNvGraphicFramePr>
          <p:nvPr/>
        </p:nvGraphicFramePr>
        <p:xfrm>
          <a:off x="539750" y="3584575"/>
          <a:ext cx="8229600" cy="2790190"/>
        </p:xfrm>
        <a:graphic>
          <a:graphicData uri="http://schemas.openxmlformats.org/drawingml/2006/table">
            <a:tbl>
              <a:tblPr/>
              <a:tblGrid>
                <a:gridCol w="2098675"/>
                <a:gridCol w="971550"/>
                <a:gridCol w="1116012"/>
                <a:gridCol w="865188"/>
                <a:gridCol w="1008062"/>
                <a:gridCol w="852488"/>
                <a:gridCol w="1317625"/>
              </a:tblGrid>
              <a:tr h="361950">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建物標示</a:t>
                      </a:r>
                      <a:endParaRPr kumimoji="1" lang="zh-TW" altLang="en-US" sz="18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面積（平方公尺）</a:t>
                      </a:r>
                      <a:endParaRPr kumimoji="1" lang="zh-TW" altLang="en-US" sz="18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權利範圍（持分）</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smtClean="0">
                          <a:ln>
                            <a:noFill/>
                          </a:ln>
                          <a:solidFill>
                            <a:schemeClr val="tx1"/>
                          </a:solidFill>
                          <a:effectLst/>
                          <a:latin typeface="標楷體" pitchFamily="65" charset="-120"/>
                          <a:ea typeface="標楷體" pitchFamily="65" charset="-120"/>
                          <a:cs typeface="Times New Roman" pitchFamily="18" charset="0"/>
                        </a:rPr>
                        <a:t>所有權人</a:t>
                      </a:r>
                      <a:endParaRPr kumimoji="1" lang="zh-TW" altLang="en-US" sz="18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登記（取得）時間</a:t>
                      </a:r>
                      <a:endParaRPr kumimoji="1" lang="zh-TW" altLang="en-US" sz="1800" b="1" i="0" u="none" strike="noStrike" cap="none" normalizeH="0" baseline="0" smtClean="0">
                        <a:ln>
                          <a:noFill/>
                        </a:ln>
                        <a:solidFill>
                          <a:srgbClr val="FF3300"/>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Tx/>
                        <a:buFontTx/>
                        <a:buNone/>
                        <a:tabLst/>
                      </a:pPr>
                      <a:r>
                        <a:rPr kumimoji="1" lang="zh-TW" altLang="en-US" sz="1000" b="1" i="0" u="none" strike="noStrike" cap="none" normalizeH="0" baseline="0" smtClean="0">
                          <a:ln>
                            <a:noFill/>
                          </a:ln>
                          <a:solidFill>
                            <a:srgbClr val="FF3300"/>
                          </a:solidFill>
                          <a:effectLst/>
                          <a:latin typeface="標楷體" pitchFamily="65" charset="-120"/>
                          <a:ea typeface="標楷體" pitchFamily="65" charset="-120"/>
                          <a:cs typeface="Times New Roman" pitchFamily="18" charset="0"/>
                        </a:rPr>
                        <a:t>登記（取得）原因</a:t>
                      </a:r>
                      <a:endParaRPr kumimoji="1" lang="zh-TW" altLang="en-US" sz="1800" b="1" i="0" u="none" strike="noStrike" cap="none" normalizeH="0" baseline="0" smtClean="0">
                        <a:ln>
                          <a:noFill/>
                        </a:ln>
                        <a:solidFill>
                          <a:srgbClr val="FF3300"/>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100000"/>
                        </a:lnSpc>
                        <a:spcBef>
                          <a:spcPct val="0"/>
                        </a:spcBef>
                        <a:spcAft>
                          <a:spcPct val="0"/>
                        </a:spcAft>
                        <a:buClrTx/>
                        <a:buSzTx/>
                        <a:buFontTx/>
                        <a:buNone/>
                        <a:tabLst/>
                      </a:pPr>
                      <a:r>
                        <a:rPr kumimoji="1" lang="zh-TW" altLang="en-US" sz="1000" b="1" i="0" u="none" strike="noStrike" cap="none" normalizeH="0" baseline="0" dirty="0" smtClean="0">
                          <a:ln>
                            <a:noFill/>
                          </a:ln>
                          <a:solidFill>
                            <a:srgbClr val="FF3300"/>
                          </a:solidFill>
                          <a:effectLst/>
                          <a:latin typeface="標楷體" pitchFamily="65" charset="-120"/>
                          <a:ea typeface="標楷體" pitchFamily="65" charset="-120"/>
                          <a:cs typeface="Times New Roman" pitchFamily="18" charset="0"/>
                        </a:rPr>
                        <a:t>取得價額</a:t>
                      </a:r>
                      <a:endParaRPr kumimoji="1" lang="zh-TW" altLang="en-US" sz="1800" b="1" i="0" u="none" strike="noStrike" cap="none" normalizeH="0" baseline="0" dirty="0" smtClean="0">
                        <a:ln>
                          <a:noFill/>
                        </a:ln>
                        <a:solidFill>
                          <a:srgbClr val="FF3300"/>
                        </a:solidFill>
                        <a:effectLst/>
                        <a:latin typeface="Arial"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高雄市左營區新庄段</a:t>
                      </a:r>
                      <a:r>
                        <a:rPr kumimoji="1" lang="en-US" altLang="zh-TW"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12</a:t>
                      </a:r>
                      <a:r>
                        <a:rPr kumimoji="1" lang="zh-TW" altLang="en-US"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小段</a:t>
                      </a:r>
                      <a:r>
                        <a:rPr kumimoji="1" lang="en-US" altLang="zh-TW"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05300-000</a:t>
                      </a:r>
                      <a:r>
                        <a:rPr kumimoji="1" lang="zh-TW" altLang="en-US"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建號（透天厝）</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176.04</a:t>
                      </a:r>
                      <a:endParaRPr kumimoji="1" lang="en-US" altLang="zh-TW" sz="1400" b="0" i="0" u="none" strike="noStrike" cap="none" normalizeH="0" baseline="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全部</a:t>
                      </a:r>
                      <a:endParaRPr kumimoji="1" lang="zh-TW" altLang="en-US"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楊光明</a:t>
                      </a:r>
                      <a:endParaRPr kumimoji="1" lang="zh-TW" altLang="en-US" sz="1400" b="0" i="0" u="none" strike="noStrike" cap="none" normalizeH="0" baseline="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98.11.05</a:t>
                      </a:r>
                      <a:endParaRPr kumimoji="1" lang="en-US" altLang="zh-TW" sz="1400" b="1" i="0" u="none" strike="noStrike" cap="none" normalizeH="0" baseline="0" dirty="0" smtClean="0">
                        <a:ln>
                          <a:noFill/>
                        </a:ln>
                        <a:solidFill>
                          <a:srgbClr val="FF3300"/>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買賣</a:t>
                      </a:r>
                      <a:endParaRPr kumimoji="1" lang="zh-TW" altLang="en-US" sz="1400" b="1" i="0" u="none" strike="noStrike" cap="none" normalizeH="0" baseline="0" smtClean="0">
                        <a:ln>
                          <a:noFill/>
                        </a:ln>
                        <a:solidFill>
                          <a:srgbClr val="FF3300"/>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3300"/>
                          </a:solidFill>
                          <a:effectLst/>
                          <a:latin typeface="Times New Roman" pitchFamily="18" charset="0"/>
                          <a:ea typeface="標楷體" pitchFamily="65" charset="-120"/>
                        </a:rPr>
                        <a:t>6,952,027</a:t>
                      </a:r>
                      <a:r>
                        <a:rPr kumimoji="1" lang="zh-TW" altLang="en-US" sz="1400" b="1" i="0" u="sng" strike="noStrike" cap="none" normalizeH="0" baseline="0" dirty="0" smtClean="0">
                          <a:ln>
                            <a:noFill/>
                          </a:ln>
                          <a:solidFill>
                            <a:srgbClr val="FF3300"/>
                          </a:solidFill>
                          <a:effectLst/>
                          <a:latin typeface="Times New Roman" pitchFamily="18" charset="0"/>
                          <a:ea typeface="標楷體" pitchFamily="65" charset="-120"/>
                        </a:rPr>
                        <a:t>（與</a:t>
                      </a: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0907-0011</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地號</a:t>
                      </a:r>
                      <a:r>
                        <a:rPr kumimoji="1" lang="zh-TW" altLang="en-US" sz="1400" b="1" i="0" u="sng" strike="noStrike" cap="none" normalizeH="0" baseline="0" dirty="0" smtClean="0">
                          <a:ln>
                            <a:noFill/>
                          </a:ln>
                          <a:solidFill>
                            <a:srgbClr val="FF3300"/>
                          </a:solidFill>
                          <a:effectLst/>
                          <a:latin typeface="Times New Roman" pitchFamily="18" charset="0"/>
                          <a:ea typeface="標楷體" pitchFamily="65" charset="-120"/>
                        </a:rPr>
                        <a:t>土地共計）</a:t>
                      </a:r>
                      <a:endParaRPr kumimoji="1" lang="en-US" altLang="zh-TW" sz="1400" b="1" i="0" u="sng" strike="noStrike" cap="none" normalizeH="0" baseline="0" dirty="0" smtClean="0">
                        <a:ln>
                          <a:noFill/>
                        </a:ln>
                        <a:solidFill>
                          <a:srgbClr val="FF3300"/>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苗栗縣苗栗市○○段</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03270-000</a:t>
                      </a:r>
                      <a:r>
                        <a:rPr kumimoji="1" lang="zh-TW" altLang="en-US"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建號</a:t>
                      </a:r>
                      <a:r>
                        <a:rPr kumimoji="1" lang="zh-TW" altLang="en-US" sz="1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（主建物</a:t>
                      </a:r>
                      <a:r>
                        <a:rPr kumimoji="1" lang="en-US" altLang="zh-TW" sz="1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r>
                        <a:rPr kumimoji="1" lang="zh-TW" altLang="en-US" sz="1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陽台）</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114.16</a:t>
                      </a:r>
                      <a:endParaRPr kumimoji="1" lang="en-US" altLang="zh-TW" sz="1400" b="1" i="0" u="none" strike="noStrike" cap="none" normalizeH="0" baseline="0" dirty="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全部</a:t>
                      </a:r>
                      <a:endParaRPr kumimoji="1" lang="zh-TW" altLang="en-US"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楊光明</a:t>
                      </a:r>
                      <a:endParaRPr kumimoji="1" lang="zh-TW" altLang="en-US"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4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84.6.21</a:t>
                      </a:r>
                      <a:endParaRPr kumimoji="1" lang="en-US" altLang="zh-TW" sz="1400" b="1" i="0" u="none" strike="noStrike" cap="none" normalizeH="0" baseline="0" dirty="0" smtClean="0">
                        <a:ln>
                          <a:noFill/>
                        </a:ln>
                        <a:solidFill>
                          <a:srgbClr val="FF3300"/>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smtClean="0">
                          <a:ln>
                            <a:noFill/>
                          </a:ln>
                          <a:solidFill>
                            <a:srgbClr val="FF3300"/>
                          </a:solidFill>
                          <a:effectLst/>
                          <a:latin typeface="Times New Roman" pitchFamily="18" charset="0"/>
                          <a:ea typeface="標楷體" pitchFamily="65" charset="-120"/>
                          <a:cs typeface="Times New Roman" pitchFamily="18" charset="0"/>
                        </a:rPr>
                        <a:t>買賣</a:t>
                      </a:r>
                      <a:endParaRPr kumimoji="1" lang="zh-TW" altLang="en-US" sz="1400" b="1" i="0" u="none" strike="noStrike" cap="none" normalizeH="0" baseline="0" smtClean="0">
                        <a:ln>
                          <a:noFill/>
                        </a:ln>
                        <a:solidFill>
                          <a:srgbClr val="FF3300"/>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zh-TW" altLang="en-US" sz="1400" b="1" i="0" u="none" strike="noStrike" cap="none" normalizeH="0" baseline="0" dirty="0" smtClean="0">
                          <a:ln>
                            <a:noFill/>
                          </a:ln>
                          <a:solidFill>
                            <a:srgbClr val="FF3300"/>
                          </a:solidFill>
                          <a:effectLst/>
                          <a:latin typeface="Times New Roman" pitchFamily="18" charset="0"/>
                          <a:ea typeface="標楷體" pitchFamily="65" charset="-120"/>
                        </a:rPr>
                        <a:t>（超過</a:t>
                      </a:r>
                      <a:r>
                        <a:rPr kumimoji="1" lang="en-US" altLang="zh-TW" sz="1400" b="1" i="0" u="none" strike="noStrike" cap="none" normalizeH="0" baseline="0" dirty="0" smtClean="0">
                          <a:ln>
                            <a:noFill/>
                          </a:ln>
                          <a:solidFill>
                            <a:srgbClr val="FF3300"/>
                          </a:solidFill>
                          <a:effectLst/>
                          <a:latin typeface="Times New Roman" pitchFamily="18" charset="0"/>
                          <a:ea typeface="標楷體" pitchFamily="65" charset="-120"/>
                        </a:rPr>
                        <a:t>5</a:t>
                      </a:r>
                      <a:r>
                        <a:rPr kumimoji="1" lang="zh-TW" altLang="en-US" sz="1400" b="1" i="0" u="none" strike="noStrike" cap="none" normalizeH="0" baseline="0" dirty="0" smtClean="0">
                          <a:ln>
                            <a:noFill/>
                          </a:ln>
                          <a:solidFill>
                            <a:srgbClr val="FF3300"/>
                          </a:solidFill>
                          <a:effectLst/>
                          <a:latin typeface="Times New Roman" pitchFamily="18" charset="0"/>
                          <a:ea typeface="標楷體" pitchFamily="65" charset="-120"/>
                        </a:rPr>
                        <a:t>年）</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苗栗縣苗栗市○○段</a:t>
                      </a:r>
                      <a:endParaRPr kumimoji="1" lang="zh-TW" altLang="en-US" sz="1000" b="0" i="0" u="none" strike="noStrike" cap="none" normalizeH="0" baseline="0" dirty="0" smtClean="0">
                        <a:ln>
                          <a:noFill/>
                        </a:ln>
                        <a:solidFill>
                          <a:schemeClr val="tx1"/>
                        </a:solidFill>
                        <a:effectLst/>
                        <a:latin typeface="Arial" charset="0"/>
                        <a:ea typeface="標楷體" pitchFamily="65"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03345-000</a:t>
                      </a:r>
                      <a:r>
                        <a:rPr kumimoji="1" lang="zh-TW" altLang="en-US"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建號</a:t>
                      </a:r>
                      <a:r>
                        <a:rPr kumimoji="1" lang="zh-TW" altLang="en-US" sz="1200" b="1"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（共用部分</a:t>
                      </a:r>
                      <a:r>
                        <a:rPr kumimoji="1" lang="zh-TW" altLang="en-US" sz="12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2,398.04</a:t>
                      </a:r>
                      <a:endParaRPr kumimoji="1" lang="en-US" altLang="zh-TW"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10000</a:t>
                      </a: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分之</a:t>
                      </a:r>
                      <a:r>
                        <a:rPr kumimoji="1" lang="en-US" altLang="zh-TW"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104</a:t>
                      </a:r>
                      <a:endPar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楊光明</a:t>
                      </a:r>
                      <a:endParaRPr kumimoji="1" lang="zh-TW" altLang="en-US" sz="1400" b="0" i="0" u="none" strike="noStrike" cap="none" normalizeH="0" baseline="0" dirty="0" smtClean="0">
                        <a:ln>
                          <a:noFill/>
                        </a:ln>
                        <a:solidFill>
                          <a:schemeClr val="tx1"/>
                        </a:solidFill>
                        <a:effectLst/>
                        <a:latin typeface="Times New Roman" pitchFamily="18" charset="0"/>
                        <a:ea typeface="新細明體" pitchFamily="18" charset="-12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TW" altLang="en-US" sz="1400" b="0" i="0" u="none" strike="noStrike" cap="none" normalizeH="0" baseline="0" dirty="0" smtClean="0">
                        <a:ln>
                          <a:noFill/>
                        </a:ln>
                        <a:solidFill>
                          <a:schemeClr val="tx1"/>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1" lang="en-US" altLang="zh-TW" sz="14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84.6.21</a:t>
                      </a:r>
                      <a:endParaRPr kumimoji="1" lang="en-US" altLang="zh-TW" sz="1400" b="1" i="0" u="none" strike="noStrike" cap="none" normalizeH="0" baseline="0" dirty="0" smtClean="0">
                        <a:ln>
                          <a:noFill/>
                        </a:ln>
                        <a:solidFill>
                          <a:srgbClr val="FF3300"/>
                        </a:solidFill>
                        <a:effectLst/>
                        <a:latin typeface="Times New Roman" pitchFamily="18" charset="0"/>
                        <a:ea typeface="新細明體" pitchFamily="18" charset="-12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400" b="1" i="0" u="none" strike="noStrike" cap="none" normalizeH="0" baseline="0" dirty="0" smtClean="0">
                        <a:ln>
                          <a:noFill/>
                        </a:ln>
                        <a:solidFill>
                          <a:srgbClr val="FF3300"/>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1" lang="zh-TW" altLang="en-US" sz="1400" b="1" i="0" u="none" strike="noStrike" cap="none" normalizeH="0" baseline="0" dirty="0" smtClean="0">
                          <a:ln>
                            <a:noFill/>
                          </a:ln>
                          <a:solidFill>
                            <a:srgbClr val="FF3300"/>
                          </a:solidFill>
                          <a:effectLst/>
                          <a:latin typeface="Times New Roman" pitchFamily="18" charset="0"/>
                          <a:ea typeface="標楷體" pitchFamily="65" charset="-120"/>
                          <a:cs typeface="Times New Roman" pitchFamily="18" charset="0"/>
                        </a:rPr>
                        <a:t>買賣</a:t>
                      </a:r>
                      <a:endParaRPr kumimoji="1" lang="zh-TW" altLang="en-US" sz="1400" b="1" i="0" u="none" strike="noStrike" cap="none" normalizeH="0" baseline="0" dirty="0" smtClean="0">
                        <a:ln>
                          <a:noFill/>
                        </a:ln>
                        <a:solidFill>
                          <a:srgbClr val="FF3300"/>
                        </a:solidFill>
                        <a:effectLst/>
                        <a:latin typeface="Times New Roman" pitchFamily="18" charset="0"/>
                        <a:ea typeface="新細明體" pitchFamily="18" charset="-12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zh-TW" altLang="en-US" sz="1400" b="1" i="0" u="none" strike="noStrike" cap="none" normalizeH="0" baseline="0" dirty="0" smtClean="0">
                        <a:ln>
                          <a:noFill/>
                        </a:ln>
                        <a:solidFill>
                          <a:srgbClr val="FF3300"/>
                        </a:solidFill>
                        <a:effectLst/>
                        <a:latin typeface="Times New Roman" pitchFamily="18" charset="0"/>
                        <a:ea typeface="新細明體" pitchFamily="18"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zh-TW" altLang="zh-TW" sz="1400" b="1" i="0" u="none" strike="noStrike" cap="none" normalizeH="0" baseline="0" dirty="0" smtClean="0">
                        <a:ln>
                          <a:noFill/>
                        </a:ln>
                        <a:solidFill>
                          <a:srgbClr val="FF3300"/>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gridSpan="7">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smtClean="0">
                          <a:ln>
                            <a:noFill/>
                          </a:ln>
                          <a:solidFill>
                            <a:srgbClr val="FF3300"/>
                          </a:solidFill>
                          <a:effectLst/>
                          <a:latin typeface="標楷體" pitchFamily="65" charset="-120"/>
                          <a:ea typeface="標楷體" pitchFamily="65" charset="-120"/>
                          <a:cs typeface="Times New Roman" pitchFamily="18" charset="0"/>
                        </a:rPr>
                        <a:t>總申報筆數：</a:t>
                      </a:r>
                      <a:r>
                        <a:rPr kumimoji="1" lang="en-US" altLang="zh-TW" sz="1200" b="1" i="0" u="none" strike="noStrike" cap="none" normalizeH="0" baseline="0" dirty="0" smtClean="0">
                          <a:ln>
                            <a:noFill/>
                          </a:ln>
                          <a:solidFill>
                            <a:srgbClr val="FF3300"/>
                          </a:solidFill>
                          <a:effectLst/>
                          <a:latin typeface="標楷體" pitchFamily="65" charset="-120"/>
                          <a:ea typeface="標楷體" pitchFamily="65" charset="-120"/>
                          <a:cs typeface="Times New Roman" pitchFamily="18" charset="0"/>
                        </a:rPr>
                        <a:t>3</a:t>
                      </a:r>
                      <a:r>
                        <a:rPr kumimoji="1" lang="zh-TW" altLang="en-US" sz="1200" b="1" i="0" u="none" strike="noStrike" cap="none" normalizeH="0" baseline="0" dirty="0" smtClean="0">
                          <a:ln>
                            <a:noFill/>
                          </a:ln>
                          <a:solidFill>
                            <a:srgbClr val="FF3300"/>
                          </a:solidFill>
                          <a:effectLst/>
                          <a:latin typeface="標楷體" pitchFamily="65" charset="-120"/>
                          <a:ea typeface="標楷體" pitchFamily="65" charset="-120"/>
                          <a:cs typeface="Times New Roman" pitchFamily="18" charset="0"/>
                        </a:rPr>
                        <a:t>筆</a:t>
                      </a:r>
                      <a:endParaRPr kumimoji="1" lang="zh-TW" altLang="en-US" sz="1800" b="1" i="0" u="none" strike="noStrike" cap="none" normalizeH="0" baseline="0" dirty="0" smtClean="0">
                        <a:ln>
                          <a:noFill/>
                        </a:ln>
                        <a:solidFill>
                          <a:srgbClr val="FF3300"/>
                        </a:solidFill>
                        <a:effectLst/>
                        <a:latin typeface="Arial" charset="0"/>
                        <a:ea typeface="新細明體" pitchFamily="18" charset="-12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8" name="Rectangle 2"/>
          <p:cNvSpPr txBox="1">
            <a:spLocks noChangeArrowheads="1"/>
          </p:cNvSpPr>
          <p:nvPr/>
        </p:nvSpPr>
        <p:spPr>
          <a:xfrm>
            <a:off x="312738" y="2924175"/>
            <a:ext cx="8229600" cy="668338"/>
          </a:xfrm>
          <a:prstGeom prst="rect">
            <a:avLst/>
          </a:prstGeom>
        </p:spPr>
        <p:txBody>
          <a:bodyPr anchor="ctr">
            <a:normAutofit fontScale="97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defRPr/>
            </a:pPr>
            <a:r>
              <a:rPr lang="en-US" altLang="zh-TW" sz="2400" b="1" dirty="0" smtClean="0"/>
              <a:t>(</a:t>
            </a:r>
            <a:r>
              <a:rPr lang="zh-TW" altLang="en-US" sz="2400" b="1" dirty="0" smtClean="0"/>
              <a:t>二</a:t>
            </a:r>
            <a:r>
              <a:rPr lang="en-US" altLang="zh-TW" sz="2400" b="1" dirty="0" smtClean="0"/>
              <a:t>)</a:t>
            </a:r>
            <a:r>
              <a:rPr lang="zh-TW" altLang="en-US" sz="2400" b="1" dirty="0" smtClean="0"/>
              <a:t>建物</a:t>
            </a:r>
          </a:p>
        </p:txBody>
      </p:sp>
      <p:pic>
        <p:nvPicPr>
          <p:cNvPr id="24663" name="Picture 2"/>
          <p:cNvPicPr>
            <a:picLocks noChangeAspect="1" noChangeArrowheads="1"/>
          </p:cNvPicPr>
          <p:nvPr/>
        </p:nvPicPr>
        <p:blipFill>
          <a:blip r:embed="rId3"/>
          <a:srcRect/>
          <a:stretch>
            <a:fillRect/>
          </a:stretch>
        </p:blipFill>
        <p:spPr bwMode="auto">
          <a:xfrm>
            <a:off x="322263" y="4652963"/>
            <a:ext cx="2266950" cy="1368425"/>
          </a:xfrm>
          <a:prstGeom prst="rect">
            <a:avLst/>
          </a:prstGeom>
          <a:noFill/>
          <a:ln w="9525">
            <a:noFill/>
            <a:miter lim="800000"/>
            <a:headEnd/>
            <a:tailEnd/>
          </a:ln>
          <a:effectLst/>
        </p:spPr>
      </p:pic>
      <p:cxnSp>
        <p:nvCxnSpPr>
          <p:cNvPr id="5" name="弧形接點 4"/>
          <p:cNvCxnSpPr/>
          <p:nvPr/>
        </p:nvCxnSpPr>
        <p:spPr>
          <a:xfrm rot="5400000">
            <a:off x="-434211" y="3363113"/>
            <a:ext cx="2087563" cy="504825"/>
          </a:xfrm>
          <a:prstGeom prst="curvedConnector3">
            <a:avLst>
              <a:gd name="adj1" fmla="val 17159"/>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1" name="矩形圖說文字 10"/>
          <p:cNvSpPr/>
          <p:nvPr/>
        </p:nvSpPr>
        <p:spPr>
          <a:xfrm>
            <a:off x="2557463" y="2643182"/>
            <a:ext cx="4229115" cy="949331"/>
          </a:xfrm>
          <a:prstGeom prst="wedgeRectCallout">
            <a:avLst>
              <a:gd name="adj1" fmla="val -84926"/>
              <a:gd name="adj2" fmla="val -42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dirty="0"/>
              <a:t>原則上有申報建物，同一地段就會有土地。但有土地者，同地段不一定有建物</a:t>
            </a:r>
            <a:r>
              <a:rPr kumimoji="0" lang="en-US" altLang="zh-TW" sz="2000" dirty="0"/>
              <a:t>(</a:t>
            </a:r>
            <a:r>
              <a:rPr kumimoji="0" lang="zh-TW" altLang="en-US" sz="2000" dirty="0"/>
              <a:t>例如林地農地</a:t>
            </a:r>
            <a:r>
              <a:rPr kumimoji="0" lang="en-US" altLang="zh-TW" sz="2000" dirty="0"/>
              <a:t>)</a:t>
            </a:r>
            <a:r>
              <a:rPr kumimoji="0" lang="zh-TW" altLang="en-US" sz="2000" dirty="0"/>
              <a:t>。</a:t>
            </a:r>
            <a:endParaRPr kumimoji="0" lang="en-US" altLang="zh-TW" sz="2000" dirty="0"/>
          </a:p>
        </p:txBody>
      </p:sp>
      <p:sp>
        <p:nvSpPr>
          <p:cNvPr id="19" name="矩形圖說文字 18"/>
          <p:cNvSpPr/>
          <p:nvPr/>
        </p:nvSpPr>
        <p:spPr>
          <a:xfrm>
            <a:off x="3276600" y="6021388"/>
            <a:ext cx="4535488" cy="720725"/>
          </a:xfrm>
          <a:prstGeom prst="wedgeRectCallout">
            <a:avLst>
              <a:gd name="adj1" fmla="val 55528"/>
              <a:gd name="adj2" fmla="val -802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en-US" altLang="zh-TW" sz="2400" dirty="0"/>
              <a:t>5</a:t>
            </a:r>
            <a:r>
              <a:rPr kumimoji="0" lang="zh-TW" altLang="en-US" sz="2400" dirty="0"/>
              <a:t>年內取得者須填寫取得價額</a:t>
            </a:r>
            <a:endParaRPr kumimoji="0" lang="en-US" altLang="zh-TW" sz="2400" dirty="0"/>
          </a:p>
        </p:txBody>
      </p:sp>
      <p:pic>
        <p:nvPicPr>
          <p:cNvPr id="24667" name="Picture 4"/>
          <p:cNvPicPr>
            <a:picLocks noChangeAspect="1" noChangeArrowheads="1"/>
          </p:cNvPicPr>
          <p:nvPr/>
        </p:nvPicPr>
        <p:blipFill>
          <a:blip r:embed="rId4"/>
          <a:srcRect/>
          <a:stretch>
            <a:fillRect/>
          </a:stretch>
        </p:blipFill>
        <p:spPr bwMode="auto">
          <a:xfrm>
            <a:off x="7524750" y="3592513"/>
            <a:ext cx="1295400" cy="2212975"/>
          </a:xfrm>
          <a:prstGeom prst="rect">
            <a:avLst/>
          </a:prstGeom>
          <a:noFill/>
          <a:ln w="9525">
            <a:noFill/>
            <a:miter lim="800000"/>
            <a:headEnd/>
            <a:tailEnd/>
          </a:ln>
          <a:effectLst/>
        </p:spPr>
      </p:pic>
      <p:sp>
        <p:nvSpPr>
          <p:cNvPr id="14" name="矩形圖說文字 13"/>
          <p:cNvSpPr/>
          <p:nvPr/>
        </p:nvSpPr>
        <p:spPr>
          <a:xfrm>
            <a:off x="3714744" y="1"/>
            <a:ext cx="4535488" cy="571480"/>
          </a:xfrm>
          <a:prstGeom prst="wedgeRectCallout">
            <a:avLst>
              <a:gd name="adj1" fmla="val 4036"/>
              <a:gd name="adj2" fmla="val 740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dirty="0" smtClean="0"/>
              <a:t>登記取得時間如僅相距申報日幾年，且登記原因為買賣者，大多會有房屋貸款。</a:t>
            </a:r>
            <a:endParaRPr kumimoji="0" lang="en-US" altLang="zh-TW" sz="2000" dirty="0"/>
          </a:p>
        </p:txBody>
      </p:sp>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課程大綱</a:t>
            </a:r>
            <a:endParaRPr lang="zh-TW" altLang="en-US" sz="4800" dirty="0">
              <a:latin typeface="標楷體" pitchFamily="65" charset="-120"/>
              <a:ea typeface="標楷體" pitchFamily="65" charset="-120"/>
            </a:endParaRPr>
          </a:p>
        </p:txBody>
      </p:sp>
      <p:sp>
        <p:nvSpPr>
          <p:cNvPr id="3" name="內容版面配置區 2"/>
          <p:cNvSpPr>
            <a:spLocks noGrp="1"/>
          </p:cNvSpPr>
          <p:nvPr>
            <p:ph idx="1"/>
          </p:nvPr>
        </p:nvSpPr>
        <p:spPr>
          <a:xfrm>
            <a:off x="1071538" y="1285860"/>
            <a:ext cx="7862150" cy="4962540"/>
          </a:xfrm>
        </p:spPr>
        <p:txBody>
          <a:bodyPr>
            <a:normAutofit lnSpcReduction="10000"/>
          </a:bodyPr>
          <a:lstStyle/>
          <a:p>
            <a:pPr>
              <a:buNone/>
            </a:pPr>
            <a:endParaRPr lang="en-US" altLang="zh-TW" dirty="0" smtClean="0"/>
          </a:p>
          <a:p>
            <a:pPr>
              <a:buBlip>
                <a:blip r:embed="rId2"/>
              </a:buBlip>
            </a:pPr>
            <a:r>
              <a:rPr lang="zh-TW" altLang="en-US" b="1" dirty="0" smtClean="0">
                <a:solidFill>
                  <a:schemeClr val="accent5">
                    <a:lumMod val="50000"/>
                  </a:schemeClr>
                </a:solidFill>
                <a:latin typeface="標楷體" pitchFamily="65" charset="-120"/>
                <a:ea typeface="標楷體" pitchFamily="65" charset="-120"/>
              </a:rPr>
              <a:t>財產申報通知作業</a:t>
            </a:r>
            <a:endParaRPr lang="en-US" altLang="zh-TW" b="1" dirty="0" smtClean="0">
              <a:solidFill>
                <a:schemeClr val="accent5">
                  <a:lumMod val="50000"/>
                </a:schemeClr>
              </a:solidFill>
              <a:latin typeface="標楷體" pitchFamily="65" charset="-120"/>
              <a:ea typeface="標楷體" pitchFamily="65" charset="-120"/>
            </a:endParaRPr>
          </a:p>
          <a:p>
            <a:pPr>
              <a:buBlip>
                <a:blip r:embed="rId2"/>
              </a:buBlip>
            </a:pPr>
            <a:r>
              <a:rPr lang="zh-TW" altLang="en-US" b="1" dirty="0" smtClean="0">
                <a:solidFill>
                  <a:schemeClr val="accent5">
                    <a:lumMod val="50000"/>
                  </a:schemeClr>
                </a:solidFill>
                <a:latin typeface="標楷體" pitchFamily="65" charset="-120"/>
                <a:ea typeface="標楷體" pitchFamily="65" charset="-120"/>
              </a:rPr>
              <a:t>發現申報人逾期申報之處理方式</a:t>
            </a:r>
            <a:endParaRPr lang="en-US" altLang="zh-TW" b="1" dirty="0" smtClean="0">
              <a:solidFill>
                <a:schemeClr val="accent5">
                  <a:lumMod val="50000"/>
                </a:schemeClr>
              </a:solidFill>
              <a:latin typeface="標楷體" pitchFamily="65" charset="-120"/>
              <a:ea typeface="標楷體" pitchFamily="65" charset="-120"/>
            </a:endParaRPr>
          </a:p>
          <a:p>
            <a:pPr>
              <a:buBlip>
                <a:blip r:embed="rId2"/>
              </a:buBlip>
            </a:pPr>
            <a:r>
              <a:rPr lang="zh-TW" altLang="en-US" b="1" dirty="0" smtClean="0">
                <a:solidFill>
                  <a:schemeClr val="accent5">
                    <a:lumMod val="50000"/>
                  </a:schemeClr>
                </a:solidFill>
                <a:latin typeface="標楷體" pitchFamily="65" charset="-120"/>
                <a:ea typeface="標楷體" pitchFamily="65" charset="-120"/>
              </a:rPr>
              <a:t>受理申報及形式審查作業</a:t>
            </a:r>
            <a:endParaRPr lang="en-US" altLang="zh-TW" b="1" dirty="0" smtClean="0">
              <a:solidFill>
                <a:schemeClr val="accent5">
                  <a:lumMod val="50000"/>
                </a:schemeClr>
              </a:solidFill>
              <a:latin typeface="標楷體" pitchFamily="65" charset="-120"/>
              <a:ea typeface="標楷體" pitchFamily="65" charset="-120"/>
            </a:endParaRPr>
          </a:p>
          <a:p>
            <a:pPr>
              <a:buBlip>
                <a:blip r:embed="rId2"/>
              </a:buBlip>
            </a:pPr>
            <a:r>
              <a:rPr lang="zh-TW" altLang="en-US" b="1" dirty="0" smtClean="0">
                <a:solidFill>
                  <a:schemeClr val="accent5">
                    <a:lumMod val="50000"/>
                  </a:schemeClr>
                </a:solidFill>
                <a:latin typeface="標楷體" pitchFamily="65" charset="-120"/>
                <a:ea typeface="標楷體" pitchFamily="65" charset="-120"/>
              </a:rPr>
              <a:t>彙整年度實質審核抽籤名冊</a:t>
            </a:r>
            <a:endParaRPr lang="en-US" altLang="zh-TW" b="1" dirty="0" smtClean="0">
              <a:solidFill>
                <a:schemeClr val="accent5">
                  <a:lumMod val="50000"/>
                </a:schemeClr>
              </a:solidFill>
              <a:latin typeface="標楷體" pitchFamily="65" charset="-120"/>
              <a:ea typeface="標楷體" pitchFamily="65" charset="-120"/>
            </a:endParaRPr>
          </a:p>
          <a:p>
            <a:pPr>
              <a:buBlip>
                <a:blip r:embed="rId2"/>
              </a:buBlip>
            </a:pPr>
            <a:r>
              <a:rPr lang="zh-TW" altLang="en-US" b="1" dirty="0" smtClean="0">
                <a:solidFill>
                  <a:schemeClr val="accent5">
                    <a:lumMod val="50000"/>
                  </a:schemeClr>
                </a:solidFill>
                <a:latin typeface="標楷體" pitchFamily="65" charset="-120"/>
                <a:ea typeface="標楷體" pitchFamily="65" charset="-120"/>
              </a:rPr>
              <a:t>實質審核實務</a:t>
            </a:r>
            <a:endParaRPr lang="en-US" altLang="zh-TW" b="1" dirty="0" smtClean="0">
              <a:solidFill>
                <a:schemeClr val="accent5">
                  <a:lumMod val="50000"/>
                </a:schemeClr>
              </a:solidFill>
              <a:latin typeface="標楷體" pitchFamily="65" charset="-120"/>
              <a:ea typeface="標楷體" pitchFamily="65" charset="-120"/>
            </a:endParaRPr>
          </a:p>
          <a:p>
            <a:pPr>
              <a:buBlip>
                <a:blip r:embed="rId2"/>
              </a:buBlip>
            </a:pPr>
            <a:r>
              <a:rPr lang="zh-TW" altLang="en-US" b="1" dirty="0" smtClean="0">
                <a:solidFill>
                  <a:schemeClr val="accent5">
                    <a:lumMod val="50000"/>
                  </a:schemeClr>
                </a:solidFill>
                <a:latin typeface="標楷體" pitchFamily="65" charset="-120"/>
                <a:ea typeface="標楷體" pitchFamily="65" charset="-120"/>
              </a:rPr>
              <a:t>申報不實報請裁罰案之應行注意事項</a:t>
            </a:r>
            <a:endParaRPr lang="en-US" altLang="zh-TW" b="1" dirty="0" smtClean="0">
              <a:solidFill>
                <a:schemeClr val="accent5">
                  <a:lumMod val="50000"/>
                </a:schemeClr>
              </a:solidFill>
              <a:latin typeface="標楷體" pitchFamily="65" charset="-120"/>
              <a:ea typeface="標楷體" pitchFamily="65" charset="-120"/>
            </a:endParaRPr>
          </a:p>
          <a:p>
            <a:pPr>
              <a:buBlip>
                <a:blip r:embed="rId2"/>
              </a:buBlip>
            </a:pPr>
            <a:r>
              <a:rPr lang="zh-TW" altLang="en-US" b="1" dirty="0" smtClean="0">
                <a:solidFill>
                  <a:schemeClr val="accent5">
                    <a:lumMod val="50000"/>
                  </a:schemeClr>
                </a:solidFill>
                <a:latin typeface="標楷體" pitchFamily="65" charset="-120"/>
                <a:ea typeface="標楷體" pitchFamily="65" charset="-120"/>
              </a:rPr>
              <a:t>前後年度比對實務</a:t>
            </a:r>
            <a:endParaRPr lang="en-US" altLang="zh-TW" b="1" dirty="0" smtClean="0">
              <a:solidFill>
                <a:schemeClr val="accent5">
                  <a:lumMod val="50000"/>
                </a:schemeClr>
              </a:solidFill>
              <a:latin typeface="標楷體" pitchFamily="65" charset="-120"/>
              <a:ea typeface="標楷體" pitchFamily="65" charset="-120"/>
            </a:endParaRPr>
          </a:p>
          <a:p>
            <a:pPr>
              <a:buBlip>
                <a:blip r:embed="rId2"/>
              </a:buBlip>
            </a:pPr>
            <a:r>
              <a:rPr lang="zh-TW" altLang="en-US" b="1" dirty="0" smtClean="0">
                <a:solidFill>
                  <a:schemeClr val="accent5">
                    <a:lumMod val="50000"/>
                  </a:schemeClr>
                </a:solidFill>
                <a:latin typeface="標楷體" pitchFamily="65" charset="-120"/>
                <a:ea typeface="標楷體" pitchFamily="65" charset="-120"/>
              </a:rPr>
              <a:t>承辦人辦理業務應注意事項</a:t>
            </a:r>
            <a:endParaRPr lang="en-US" altLang="zh-TW" b="1" dirty="0" smtClean="0">
              <a:solidFill>
                <a:schemeClr val="accent5">
                  <a:lumMod val="50000"/>
                </a:schemeClr>
              </a:solidFill>
              <a:latin typeface="標楷體" pitchFamily="65" charset="-120"/>
              <a:ea typeface="標楷體" pitchFamily="65" charset="-120"/>
            </a:endParaRPr>
          </a:p>
          <a:p>
            <a:endParaRPr lang="en-US" altLang="zh-TW" b="1" dirty="0" smtClean="0">
              <a:solidFill>
                <a:schemeClr val="accent5">
                  <a:lumMod val="50000"/>
                </a:schemeClr>
              </a:solidFill>
              <a:latin typeface="標楷體" pitchFamily="65" charset="-120"/>
              <a:ea typeface="標楷體" pitchFamily="65" charset="-120"/>
            </a:endParaRPr>
          </a:p>
          <a:p>
            <a:endParaRPr lang="en-US" altLang="zh-TW" dirty="0" smtClean="0"/>
          </a:p>
          <a:p>
            <a:endParaRPr lang="en-US" altLang="zh-TW" dirty="0" smtClean="0"/>
          </a:p>
        </p:txBody>
      </p:sp>
      <p:pic>
        <p:nvPicPr>
          <p:cNvPr id="4" name="圖片 5" descr="盾牌型警徽(png).png"/>
          <p:cNvPicPr>
            <a:picLocks noChangeAspect="1"/>
          </p:cNvPicPr>
          <p:nvPr/>
        </p:nvPicPr>
        <p:blipFill>
          <a:blip r:embed="rId3" cstate="print"/>
          <a:srcRect/>
          <a:stretch>
            <a:fillRect/>
          </a:stretch>
        </p:blipFill>
        <p:spPr bwMode="auto">
          <a:xfrm>
            <a:off x="0" y="142852"/>
            <a:ext cx="1000099" cy="10001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投影片編號版面配置區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E402C2A0-B2B6-4080-A4A4-C476344B8C7B}" type="slidenum">
              <a:rPr kumimoji="0" lang="en-US" altLang="zh-TW" sz="1400">
                <a:solidFill>
                  <a:schemeClr val="bg2"/>
                </a:solidFill>
                <a:latin typeface="Times New Roman" pitchFamily="18" charset="0"/>
                <a:ea typeface="標楷體" pitchFamily="65" charset="-120"/>
              </a:rPr>
              <a:pPr algn="r"/>
              <a:t>20</a:t>
            </a:fld>
            <a:endParaRPr kumimoji="0" lang="en-US" altLang="zh-TW" sz="1400">
              <a:solidFill>
                <a:schemeClr val="bg2"/>
              </a:solidFill>
              <a:latin typeface="Times New Roman" pitchFamily="18" charset="0"/>
              <a:ea typeface="標楷體" pitchFamily="65" charset="-120"/>
            </a:endParaRPr>
          </a:p>
        </p:txBody>
      </p:sp>
      <p:graphicFrame>
        <p:nvGraphicFramePr>
          <p:cNvPr id="238679" name="Group 87"/>
          <p:cNvGraphicFramePr>
            <a:graphicFrameLocks noGrp="1"/>
          </p:cNvGraphicFramePr>
          <p:nvPr>
            <p:ph idx="4294967295"/>
          </p:nvPr>
        </p:nvGraphicFramePr>
        <p:xfrm>
          <a:off x="663575" y="549275"/>
          <a:ext cx="8229600" cy="1152526"/>
        </p:xfrm>
        <a:graphic>
          <a:graphicData uri="http://schemas.openxmlformats.org/drawingml/2006/table">
            <a:tbl>
              <a:tblPr/>
              <a:tblGrid>
                <a:gridCol w="2098675"/>
                <a:gridCol w="971550"/>
                <a:gridCol w="1116012"/>
                <a:gridCol w="865188"/>
                <a:gridCol w="1008062"/>
                <a:gridCol w="1011238"/>
                <a:gridCol w="1158875"/>
              </a:tblGrid>
              <a:tr h="390525">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種類</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總噸數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船籍港</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登記（取得</a:t>
                      </a:r>
                      <a:r>
                        <a:rPr kumimoji="1" lang="en-US" altLang="zh-TW"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p>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時       間</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登記（取得）</a:t>
                      </a:r>
                    </a:p>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時因</a:t>
                      </a:r>
                      <a:endParaRPr kumimoji="1" lang="zh-TW" altLang="en-US" sz="18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取得價額</a:t>
                      </a:r>
                      <a:endParaRPr kumimoji="1" lang="zh-TW" altLang="en-US" sz="18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客 船</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3,200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基隆港</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95.1.2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買賣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30,000,000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gridSpan="7">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總申報筆數：</a:t>
                      </a:r>
                      <a:r>
                        <a:rPr kumimoji="1" lang="en-US"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1</a:t>
                      </a: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筆</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48159" name="Rectangle 64"/>
          <p:cNvSpPr>
            <a:spLocks noGrp="1" noChangeArrowheads="1"/>
          </p:cNvSpPr>
          <p:nvPr>
            <p:ph type="title" idx="4294967295"/>
          </p:nvPr>
        </p:nvSpPr>
        <p:spPr>
          <a:xfrm>
            <a:off x="400050" y="34925"/>
            <a:ext cx="8229600" cy="379413"/>
          </a:xfrm>
        </p:spPr>
        <p:txBody>
          <a:bodyPr>
            <a:normAutofit fontScale="90000"/>
          </a:bodyPr>
          <a:lstStyle/>
          <a:p>
            <a:pPr fontAlgn="auto">
              <a:spcAft>
                <a:spcPts val="0"/>
              </a:spcAft>
              <a:defRPr/>
            </a:pPr>
            <a:r>
              <a:rPr altLang="en-US" sz="2400" b="1" smtClean="0">
                <a:solidFill>
                  <a:schemeClr val="tx2">
                    <a:satMod val="130000"/>
                  </a:schemeClr>
                </a:solidFill>
              </a:rPr>
              <a:t>（三）船舶</a:t>
            </a:r>
          </a:p>
        </p:txBody>
      </p:sp>
      <p:graphicFrame>
        <p:nvGraphicFramePr>
          <p:cNvPr id="185407" name="Group 63"/>
          <p:cNvGraphicFramePr>
            <a:graphicFrameLocks noGrp="1"/>
          </p:cNvGraphicFramePr>
          <p:nvPr/>
        </p:nvGraphicFramePr>
        <p:xfrm>
          <a:off x="682625" y="5216525"/>
          <a:ext cx="8229600" cy="1183704"/>
        </p:xfrm>
        <a:graphic>
          <a:graphicData uri="http://schemas.openxmlformats.org/drawingml/2006/table">
            <a:tbl>
              <a:tblPr/>
              <a:tblGrid>
                <a:gridCol w="2098675"/>
                <a:gridCol w="971550"/>
                <a:gridCol w="1116012"/>
                <a:gridCol w="865188"/>
                <a:gridCol w="1008062"/>
                <a:gridCol w="1011238"/>
                <a:gridCol w="1158875"/>
              </a:tblGrid>
              <a:tr h="390525">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型式</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製造廠名稱</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國籍標示及</a:t>
                      </a:r>
                    </a:p>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編號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登記（取得</a:t>
                      </a:r>
                      <a:r>
                        <a:rPr kumimoji="1" lang="en-US" altLang="zh-TW"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p>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時       間</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登記（取得）</a:t>
                      </a:r>
                    </a:p>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時因</a:t>
                      </a:r>
                      <a:endParaRPr kumimoji="1" lang="zh-TW" altLang="en-US" sz="18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0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取得價額</a:t>
                      </a:r>
                      <a:endParaRPr kumimoji="1" lang="zh-TW" altLang="en-US" sz="18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滑翔機</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波音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中華民國</a:t>
                      </a:r>
                    </a:p>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0"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96.1.2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rPr>
                        <a:t>繼承</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320,000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gridSpan="7">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總申報筆數：</a:t>
                      </a:r>
                      <a:r>
                        <a:rPr kumimoji="1" lang="en-US"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1</a:t>
                      </a: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筆</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5660" name="Rectangle 116"/>
          <p:cNvSpPr>
            <a:spLocks noChangeArrowheads="1"/>
          </p:cNvSpPr>
          <p:nvPr/>
        </p:nvSpPr>
        <p:spPr bwMode="auto">
          <a:xfrm>
            <a:off x="460375" y="4603750"/>
            <a:ext cx="8229600" cy="379413"/>
          </a:xfrm>
          <a:prstGeom prst="rect">
            <a:avLst/>
          </a:prstGeom>
          <a:noFill/>
          <a:ln w="9525">
            <a:noFill/>
            <a:miter lim="800000"/>
            <a:headEnd/>
            <a:tailEnd/>
          </a:ln>
        </p:spPr>
        <p:txBody>
          <a:bodyPr anchor="ctr"/>
          <a:lstStyle/>
          <a:p>
            <a:r>
              <a:rPr kumimoji="0" lang="zh-TW" altLang="en-US" sz="2400" b="1">
                <a:ea typeface="標楷體" pitchFamily="65" charset="-120"/>
              </a:rPr>
              <a:t>（五）航空器</a:t>
            </a:r>
          </a:p>
        </p:txBody>
      </p:sp>
      <p:pic>
        <p:nvPicPr>
          <p:cNvPr id="25661" name="Picture 2"/>
          <p:cNvPicPr>
            <a:picLocks noChangeAspect="1" noChangeArrowheads="1"/>
          </p:cNvPicPr>
          <p:nvPr/>
        </p:nvPicPr>
        <p:blipFill>
          <a:blip r:embed="rId3"/>
          <a:srcRect/>
          <a:stretch>
            <a:fillRect/>
          </a:stretch>
        </p:blipFill>
        <p:spPr bwMode="auto">
          <a:xfrm>
            <a:off x="341313" y="1944688"/>
            <a:ext cx="8334375" cy="633412"/>
          </a:xfrm>
          <a:prstGeom prst="rect">
            <a:avLst/>
          </a:prstGeom>
          <a:noFill/>
          <a:ln w="9525">
            <a:noFill/>
            <a:miter lim="800000"/>
            <a:headEnd/>
            <a:tailEnd/>
          </a:ln>
          <a:effectLst/>
        </p:spPr>
      </p:pic>
      <p:pic>
        <p:nvPicPr>
          <p:cNvPr id="25662" name="Picture 3"/>
          <p:cNvPicPr>
            <a:picLocks noChangeAspect="1" noChangeArrowheads="1"/>
          </p:cNvPicPr>
          <p:nvPr/>
        </p:nvPicPr>
        <p:blipFill>
          <a:blip r:embed="rId4"/>
          <a:srcRect/>
          <a:stretch>
            <a:fillRect/>
          </a:stretch>
        </p:blipFill>
        <p:spPr bwMode="auto">
          <a:xfrm>
            <a:off x="684213" y="2492375"/>
            <a:ext cx="8291512" cy="1993900"/>
          </a:xfrm>
          <a:prstGeom prst="rect">
            <a:avLst/>
          </a:prstGeom>
          <a:noFill/>
          <a:ln w="9525">
            <a:noFill/>
            <a:miter lim="800000"/>
            <a:headEnd/>
            <a:tailEnd/>
          </a:ln>
          <a:effectLst/>
        </p:spPr>
      </p:pic>
      <p:pic>
        <p:nvPicPr>
          <p:cNvPr id="25663" name="Picture 4"/>
          <p:cNvPicPr>
            <a:picLocks noChangeAspect="1" noChangeArrowheads="1"/>
          </p:cNvPicPr>
          <p:nvPr/>
        </p:nvPicPr>
        <p:blipFill>
          <a:blip r:embed="rId5"/>
          <a:srcRect/>
          <a:stretch>
            <a:fillRect/>
          </a:stretch>
        </p:blipFill>
        <p:spPr bwMode="auto">
          <a:xfrm>
            <a:off x="7667625" y="476250"/>
            <a:ext cx="1308100" cy="5761038"/>
          </a:xfrm>
          <a:prstGeom prst="rect">
            <a:avLst/>
          </a:prstGeom>
          <a:noFill/>
          <a:ln w="25400">
            <a:solidFill>
              <a:schemeClr val="tx1"/>
            </a:solidFill>
            <a:miter lim="800000"/>
            <a:headEnd/>
            <a:tailEnd/>
          </a:ln>
          <a:effectLst/>
        </p:spPr>
      </p:pic>
      <p:pic>
        <p:nvPicPr>
          <p:cNvPr id="25664" name="Picture 5"/>
          <p:cNvPicPr>
            <a:picLocks noChangeAspect="1" noChangeArrowheads="1"/>
          </p:cNvPicPr>
          <p:nvPr/>
        </p:nvPicPr>
        <p:blipFill>
          <a:blip r:embed="rId6"/>
          <a:srcRect/>
          <a:stretch>
            <a:fillRect/>
          </a:stretch>
        </p:blipFill>
        <p:spPr bwMode="auto">
          <a:xfrm>
            <a:off x="2987675" y="4122738"/>
            <a:ext cx="4822825" cy="9636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投影片編號版面配置區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E98FF3A5-192F-4FAD-87DC-952E135045DE}" type="slidenum">
              <a:rPr kumimoji="0" lang="en-US" altLang="zh-TW" sz="1400">
                <a:solidFill>
                  <a:schemeClr val="bg2"/>
                </a:solidFill>
                <a:latin typeface="Times New Roman" pitchFamily="18" charset="0"/>
                <a:ea typeface="標楷體" pitchFamily="65" charset="-120"/>
              </a:rPr>
              <a:pPr algn="r"/>
              <a:t>21</a:t>
            </a:fld>
            <a:endParaRPr kumimoji="0" lang="en-US" altLang="zh-TW" sz="1400">
              <a:solidFill>
                <a:schemeClr val="bg2"/>
              </a:solidFill>
              <a:latin typeface="Times New Roman" pitchFamily="18" charset="0"/>
              <a:ea typeface="標楷體" pitchFamily="65" charset="-120"/>
            </a:endParaRPr>
          </a:p>
        </p:txBody>
      </p:sp>
      <p:graphicFrame>
        <p:nvGraphicFramePr>
          <p:cNvPr id="188483" name="Group 67"/>
          <p:cNvGraphicFramePr>
            <a:graphicFrameLocks noGrp="1"/>
          </p:cNvGraphicFramePr>
          <p:nvPr>
            <p:ph idx="4294967295"/>
          </p:nvPr>
        </p:nvGraphicFramePr>
        <p:xfrm>
          <a:off x="495300" y="1243013"/>
          <a:ext cx="8208963" cy="1553592"/>
        </p:xfrm>
        <a:graphic>
          <a:graphicData uri="http://schemas.openxmlformats.org/drawingml/2006/table">
            <a:tbl>
              <a:tblPr/>
              <a:tblGrid>
                <a:gridCol w="2224088"/>
                <a:gridCol w="1765300"/>
                <a:gridCol w="2225675"/>
                <a:gridCol w="1993900"/>
              </a:tblGrid>
              <a:tr h="503238">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幣別</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外幣總額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新臺幣總額或折合新臺幣總額</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7188">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美元現金</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40,000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1,320,000</a:t>
                      </a:r>
                      <a:r>
                        <a:rPr kumimoji="1"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（申報日匯率）</a:t>
                      </a:r>
                      <a:endParaRPr kumimoji="1" lang="en-US" altLang="zh-TW"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新台幣</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endParaRPr kumimoji="1" lang="zh-TW"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1,200,000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gridSpan="4">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總申報筆數：</a:t>
                      </a:r>
                      <a:r>
                        <a:rPr kumimoji="1" lang="en-US"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3</a:t>
                      </a: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筆</a:t>
                      </a:r>
                      <a:endPar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50208" name="Rectangle 46"/>
          <p:cNvSpPr>
            <a:spLocks noGrp="1" noChangeArrowheads="1"/>
          </p:cNvSpPr>
          <p:nvPr>
            <p:ph type="title" idx="4294967295"/>
          </p:nvPr>
        </p:nvSpPr>
        <p:spPr>
          <a:xfrm>
            <a:off x="180975" y="0"/>
            <a:ext cx="9144000" cy="1196975"/>
          </a:xfrm>
        </p:spPr>
        <p:txBody>
          <a:bodyPr>
            <a:normAutofit fontScale="90000"/>
          </a:bodyPr>
          <a:lstStyle/>
          <a:p>
            <a:pPr fontAlgn="auto">
              <a:spcAft>
                <a:spcPts val="0"/>
              </a:spcAft>
              <a:defRPr/>
            </a:pPr>
            <a:r>
              <a:rPr lang="zh-TW" altLang="en-US" sz="2000" b="1" dirty="0" smtClean="0">
                <a:solidFill>
                  <a:schemeClr val="tx2">
                    <a:satMod val="130000"/>
                  </a:schemeClr>
                </a:solidFill>
              </a:rPr>
              <a:t>     </a:t>
            </a:r>
            <a:r>
              <a:rPr lang="zh-TW" altLang="en-US" sz="2700" b="1" dirty="0" smtClean="0">
                <a:solidFill>
                  <a:schemeClr val="tx2">
                    <a:satMod val="130000"/>
                  </a:schemeClr>
                </a:solidFill>
              </a:rPr>
              <a:t>以下各項達申報標準者應逐筆申報，未達申報標準者，亦可逐  </a:t>
            </a:r>
            <a:r>
              <a:rPr lang="en-US" altLang="zh-TW" sz="2700" b="1" dirty="0" smtClean="0">
                <a:solidFill>
                  <a:schemeClr val="tx2">
                    <a:satMod val="130000"/>
                  </a:schemeClr>
                </a:solidFill>
              </a:rPr>
              <a:t/>
            </a:r>
            <a:br>
              <a:rPr lang="en-US" altLang="zh-TW" sz="2700" b="1" dirty="0" smtClean="0">
                <a:solidFill>
                  <a:schemeClr val="tx2">
                    <a:satMod val="130000"/>
                  </a:schemeClr>
                </a:solidFill>
              </a:rPr>
            </a:br>
            <a:r>
              <a:rPr lang="zh-TW" altLang="en-US" sz="2700" b="1" dirty="0">
                <a:solidFill>
                  <a:schemeClr val="tx2">
                    <a:satMod val="130000"/>
                  </a:schemeClr>
                </a:solidFill>
              </a:rPr>
              <a:t> </a:t>
            </a:r>
            <a:r>
              <a:rPr lang="zh-TW" altLang="en-US" sz="2700" b="1" dirty="0" smtClean="0">
                <a:solidFill>
                  <a:schemeClr val="tx2">
                    <a:satMod val="130000"/>
                  </a:schemeClr>
                </a:solidFill>
              </a:rPr>
              <a:t>   筆申報</a:t>
            </a:r>
            <a:r>
              <a:rPr lang="en-US" altLang="zh-TW" sz="2700" b="1" dirty="0" smtClean="0">
                <a:solidFill>
                  <a:schemeClr val="tx2">
                    <a:satMod val="130000"/>
                  </a:schemeClr>
                </a:solidFill>
              </a:rPr>
              <a:t>(</a:t>
            </a:r>
            <a:r>
              <a:rPr lang="zh-TW" altLang="en-US" sz="2700" b="1" dirty="0" smtClean="0">
                <a:solidFill>
                  <a:schemeClr val="tx2">
                    <a:satMod val="130000"/>
                  </a:schemeClr>
                </a:solidFill>
              </a:rPr>
              <a:t>申報人自我保障</a:t>
            </a:r>
            <a:r>
              <a:rPr lang="en-US" altLang="zh-TW" sz="2700" b="1" dirty="0" smtClean="0">
                <a:solidFill>
                  <a:schemeClr val="tx2">
                    <a:satMod val="130000"/>
                  </a:schemeClr>
                </a:solidFill>
              </a:rPr>
              <a:t>)</a:t>
            </a:r>
            <a:r>
              <a:rPr lang="en-US" altLang="en-US" sz="2700" b="1" dirty="0" smtClean="0">
                <a:solidFill>
                  <a:schemeClr val="tx2">
                    <a:satMod val="130000"/>
                  </a:schemeClr>
                </a:solidFill>
              </a:rPr>
              <a:t/>
            </a:r>
            <a:br>
              <a:rPr lang="en-US" altLang="en-US" sz="2700" b="1" dirty="0" smtClean="0">
                <a:solidFill>
                  <a:schemeClr val="tx2">
                    <a:satMod val="130000"/>
                  </a:schemeClr>
                </a:solidFill>
              </a:rPr>
            </a:br>
            <a:r>
              <a:rPr altLang="en-US" sz="2000" b="1" dirty="0" smtClean="0">
                <a:solidFill>
                  <a:schemeClr val="tx2">
                    <a:satMod val="130000"/>
                  </a:schemeClr>
                </a:solidFill>
              </a:rPr>
              <a:t>（</a:t>
            </a:r>
            <a:r>
              <a:rPr altLang="en-US" sz="2000" b="1" dirty="0" err="1" smtClean="0">
                <a:solidFill>
                  <a:schemeClr val="tx2">
                    <a:satMod val="130000"/>
                  </a:schemeClr>
                </a:solidFill>
              </a:rPr>
              <a:t>六）現金（指</a:t>
            </a:r>
            <a:r>
              <a:rPr altLang="en-US" sz="2000" b="1" dirty="0" err="1" smtClean="0">
                <a:solidFill>
                  <a:srgbClr val="FF3300"/>
                </a:solidFill>
              </a:rPr>
              <a:t>新臺幣</a:t>
            </a:r>
            <a:r>
              <a:rPr altLang="en-US" sz="2000" b="1" dirty="0" err="1" smtClean="0">
                <a:solidFill>
                  <a:schemeClr val="tx2">
                    <a:satMod val="130000"/>
                  </a:schemeClr>
                </a:solidFill>
              </a:rPr>
              <a:t>、外幣之現金或旅行支票</a:t>
            </a:r>
            <a:r>
              <a:rPr altLang="en-US" sz="2000" b="1" dirty="0" smtClean="0">
                <a:solidFill>
                  <a:schemeClr val="tx2">
                    <a:satMod val="130000"/>
                  </a:schemeClr>
                </a:solidFill>
              </a:rPr>
              <a:t>）（總金額：新臺幣</a:t>
            </a:r>
            <a:r>
              <a:rPr lang="en-US" altLang="zh-TW" sz="2000" b="1" dirty="0" smtClean="0">
                <a:solidFill>
                  <a:schemeClr val="tx2">
                    <a:satMod val="130000"/>
                  </a:schemeClr>
                </a:solidFill>
              </a:rPr>
              <a:t>2,520,000</a:t>
            </a:r>
            <a:r>
              <a:rPr altLang="en-US" sz="2000" b="1" dirty="0" smtClean="0">
                <a:solidFill>
                  <a:schemeClr val="tx2">
                    <a:satMod val="130000"/>
                  </a:schemeClr>
                </a:solidFill>
              </a:rPr>
              <a:t>元）</a:t>
            </a:r>
          </a:p>
        </p:txBody>
      </p:sp>
      <p:sp>
        <p:nvSpPr>
          <p:cNvPr id="3" name="五角星形 2"/>
          <p:cNvSpPr/>
          <p:nvPr/>
        </p:nvSpPr>
        <p:spPr>
          <a:xfrm>
            <a:off x="207963" y="0"/>
            <a:ext cx="574675" cy="6207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5" name="Rectangle 46"/>
          <p:cNvSpPr txBox="1">
            <a:spLocks noChangeArrowheads="1"/>
          </p:cNvSpPr>
          <p:nvPr/>
        </p:nvSpPr>
        <p:spPr>
          <a:xfrm>
            <a:off x="395288" y="2781300"/>
            <a:ext cx="8675687" cy="649288"/>
          </a:xfrm>
          <a:prstGeom prst="rect">
            <a:avLst/>
          </a:prstGeom>
        </p:spPr>
        <p:txBody>
          <a:bodyPr anchor="ctr">
            <a:normAutofit fontScale="97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lnSpc>
                <a:spcPct val="90000"/>
              </a:lnSpc>
              <a:spcAft>
                <a:spcPts val="0"/>
              </a:spcAft>
              <a:defRPr/>
            </a:pPr>
            <a:r>
              <a:rPr lang="zh-TW" altLang="en-US" sz="2400" b="1" dirty="0" smtClean="0"/>
              <a:t>（七）存款（指新臺幣、外幣之存款）</a:t>
            </a:r>
            <a:r>
              <a:rPr lang="zh-TW" altLang="en-US" sz="1800" b="1" dirty="0" smtClean="0"/>
              <a:t>（總金額：新臺幣</a:t>
            </a:r>
            <a:r>
              <a:rPr lang="en-US" altLang="zh-TW" sz="1800" b="1" dirty="0" smtClean="0"/>
              <a:t>2,425,838</a:t>
            </a:r>
            <a:r>
              <a:rPr lang="zh-TW" altLang="en-US" sz="1800" b="1" dirty="0" smtClean="0"/>
              <a:t>元）</a:t>
            </a:r>
          </a:p>
        </p:txBody>
      </p:sp>
      <p:graphicFrame>
        <p:nvGraphicFramePr>
          <p:cNvPr id="17" name="Group 59"/>
          <p:cNvGraphicFramePr>
            <a:graphicFrameLocks/>
          </p:cNvGraphicFramePr>
          <p:nvPr/>
        </p:nvGraphicFramePr>
        <p:xfrm>
          <a:off x="198438" y="3429000"/>
          <a:ext cx="7325890" cy="3199184"/>
        </p:xfrm>
        <a:graphic>
          <a:graphicData uri="http://schemas.openxmlformats.org/drawingml/2006/table">
            <a:tbl>
              <a:tblPr/>
              <a:tblGrid>
                <a:gridCol w="2141314"/>
                <a:gridCol w="1080120"/>
                <a:gridCol w="792088"/>
                <a:gridCol w="864096"/>
                <a:gridCol w="936104"/>
                <a:gridCol w="1512168"/>
              </a:tblGrid>
              <a:tr h="499346">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存放機構（應敘明分支機構）</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種類</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幣別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外幣總額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新臺幣總額或折合新臺幣總額</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0614">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合作金庫銀行屏東分行</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活期存款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新臺幣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zh-TW"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258,796</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550">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兆豐銀行</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定期存款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新臺幣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zh-TW"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1,500,000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550">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兆豐銀行</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活期存款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新臺幣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zh-TW"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235,042</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2678">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臺灣銀行</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優惠存款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新臺幣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楊小琳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       </a:t>
                      </a: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1,320,000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550">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中華郵政城中分行</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綜合存款</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新臺幣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楊小琳</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              </a:t>
                      </a: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300,000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0896">
                <a:tc gridSpan="6">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總申報筆數：</a:t>
                      </a:r>
                      <a:r>
                        <a:rPr kumimoji="1" lang="en-US"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5</a:t>
                      </a: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筆</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pic>
        <p:nvPicPr>
          <p:cNvPr id="26707" name="Picture 4"/>
          <p:cNvPicPr>
            <a:picLocks noChangeAspect="1" noChangeArrowheads="1"/>
          </p:cNvPicPr>
          <p:nvPr/>
        </p:nvPicPr>
        <p:blipFill>
          <a:blip r:embed="rId3"/>
          <a:srcRect/>
          <a:stretch>
            <a:fillRect/>
          </a:stretch>
        </p:blipFill>
        <p:spPr bwMode="auto">
          <a:xfrm>
            <a:off x="5940425" y="5516563"/>
            <a:ext cx="1633538" cy="300037"/>
          </a:xfrm>
          <a:prstGeom prst="rect">
            <a:avLst/>
          </a:prstGeom>
          <a:noFill/>
          <a:ln w="25400">
            <a:solidFill>
              <a:schemeClr val="tx1"/>
            </a:solidFill>
            <a:miter lim="800000"/>
            <a:headEnd/>
            <a:tailEnd/>
          </a:ln>
          <a:effectLst/>
        </p:spPr>
      </p:pic>
      <p:pic>
        <p:nvPicPr>
          <p:cNvPr id="26708" name="Picture 7"/>
          <p:cNvPicPr>
            <a:picLocks noChangeAspect="1" noChangeArrowheads="1"/>
          </p:cNvPicPr>
          <p:nvPr/>
        </p:nvPicPr>
        <p:blipFill>
          <a:blip r:embed="rId4"/>
          <a:srcRect/>
          <a:stretch>
            <a:fillRect/>
          </a:stretch>
        </p:blipFill>
        <p:spPr bwMode="auto">
          <a:xfrm>
            <a:off x="782638" y="4351338"/>
            <a:ext cx="6813550" cy="1022350"/>
          </a:xfrm>
          <a:prstGeom prst="rect">
            <a:avLst/>
          </a:prstGeom>
          <a:noFill/>
          <a:ln w="9525">
            <a:noFill/>
            <a:miter lim="800000"/>
            <a:headEnd/>
            <a:tailEnd/>
          </a:ln>
          <a:effectLst/>
        </p:spPr>
      </p:pic>
      <p:pic>
        <p:nvPicPr>
          <p:cNvPr id="26709" name="Picture 8"/>
          <p:cNvPicPr>
            <a:picLocks noChangeAspect="1" noChangeArrowheads="1"/>
          </p:cNvPicPr>
          <p:nvPr/>
        </p:nvPicPr>
        <p:blipFill>
          <a:blip r:embed="rId5"/>
          <a:srcRect/>
          <a:stretch>
            <a:fillRect/>
          </a:stretch>
        </p:blipFill>
        <p:spPr bwMode="auto">
          <a:xfrm>
            <a:off x="5929313" y="4005263"/>
            <a:ext cx="1655762" cy="312737"/>
          </a:xfrm>
          <a:prstGeom prst="rect">
            <a:avLst/>
          </a:prstGeom>
          <a:noFill/>
          <a:ln w="9525">
            <a:noFill/>
            <a:miter lim="800000"/>
            <a:headEnd/>
            <a:tailEnd/>
          </a:ln>
          <a:effectLst/>
        </p:spPr>
      </p:pic>
      <p:sp>
        <p:nvSpPr>
          <p:cNvPr id="5" name="矩形圖說文字 4"/>
          <p:cNvSpPr/>
          <p:nvPr/>
        </p:nvSpPr>
        <p:spPr>
          <a:xfrm>
            <a:off x="4284663" y="3214685"/>
            <a:ext cx="1924050" cy="947739"/>
          </a:xfrm>
          <a:prstGeom prst="wedgeRectCallout">
            <a:avLst>
              <a:gd name="adj1" fmla="val 72482"/>
              <a:gd name="adj2" fmla="val 3750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活存餘額大多非整數，金額應準確至個位數</a:t>
            </a:r>
            <a:endParaRPr kumimoji="0" lang="en-US" altLang="zh-TW" dirty="0"/>
          </a:p>
        </p:txBody>
      </p:sp>
      <p:sp>
        <p:nvSpPr>
          <p:cNvPr id="22" name="矩形圖說文字 21"/>
          <p:cNvSpPr/>
          <p:nvPr/>
        </p:nvSpPr>
        <p:spPr>
          <a:xfrm>
            <a:off x="7900988" y="3403600"/>
            <a:ext cx="1106487" cy="1714500"/>
          </a:xfrm>
          <a:prstGeom prst="wedgeRectCallout">
            <a:avLst>
              <a:gd name="adj1" fmla="val -82441"/>
              <a:gd name="adj2" fmla="val 194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有定期存款者，應一併申報利息</a:t>
            </a:r>
            <a:endParaRPr kumimoji="0" lang="en-US" altLang="zh-TW" dirty="0"/>
          </a:p>
        </p:txBody>
      </p:sp>
      <p:pic>
        <p:nvPicPr>
          <p:cNvPr id="26712" name="Picture 9"/>
          <p:cNvPicPr>
            <a:picLocks noChangeAspect="1" noChangeArrowheads="1"/>
          </p:cNvPicPr>
          <p:nvPr/>
        </p:nvPicPr>
        <p:blipFill>
          <a:blip r:embed="rId6"/>
          <a:srcRect/>
          <a:stretch>
            <a:fillRect/>
          </a:stretch>
        </p:blipFill>
        <p:spPr bwMode="auto">
          <a:xfrm>
            <a:off x="5940425" y="5927725"/>
            <a:ext cx="1619250" cy="381000"/>
          </a:xfrm>
          <a:prstGeom prst="rect">
            <a:avLst/>
          </a:prstGeom>
          <a:noFill/>
          <a:ln w="9525">
            <a:noFill/>
            <a:miter lim="800000"/>
            <a:headEnd/>
            <a:tailEnd/>
          </a:ln>
          <a:effectLst/>
        </p:spPr>
      </p:pic>
      <p:sp>
        <p:nvSpPr>
          <p:cNvPr id="25" name="矩形圖說文字 24"/>
          <p:cNvSpPr/>
          <p:nvPr/>
        </p:nvSpPr>
        <p:spPr>
          <a:xfrm>
            <a:off x="3357554" y="6115070"/>
            <a:ext cx="2813050" cy="742930"/>
          </a:xfrm>
          <a:prstGeom prst="wedgeRectCallout">
            <a:avLst>
              <a:gd name="adj1" fmla="val 55436"/>
              <a:gd name="adj2" fmla="val -4377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存款餘額大多非整數， 申報人可能未確實查詢</a:t>
            </a:r>
            <a:r>
              <a:rPr kumimoji="0" lang="zh-TW" altLang="en-US" dirty="0" smtClean="0"/>
              <a:t>餘額。</a:t>
            </a:r>
            <a:endParaRPr kumimoji="0" lang="en-US" altLang="zh-TW" dirty="0"/>
          </a:p>
        </p:txBody>
      </p:sp>
      <p:sp>
        <p:nvSpPr>
          <p:cNvPr id="26" name="矩形圖說文字 25"/>
          <p:cNvSpPr/>
          <p:nvPr/>
        </p:nvSpPr>
        <p:spPr>
          <a:xfrm>
            <a:off x="7889875" y="5368925"/>
            <a:ext cx="1106488" cy="1260475"/>
          </a:xfrm>
          <a:prstGeom prst="wedgeRectCallout">
            <a:avLst>
              <a:gd name="adj1" fmla="val -94829"/>
              <a:gd name="adj2" fmla="val -255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dirty="0"/>
              <a:t>只申報優存本金，可能漏報利息</a:t>
            </a:r>
            <a:endParaRPr kumimoji="0" lang="en-US" altLang="zh-TW"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投影片編號版面配置區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874BD947-2796-42C4-ADC7-E83EE753CEC8}" type="slidenum">
              <a:rPr kumimoji="0" lang="en-US" altLang="zh-TW" sz="1400">
                <a:solidFill>
                  <a:schemeClr val="bg2"/>
                </a:solidFill>
                <a:latin typeface="Times New Roman" pitchFamily="18" charset="0"/>
                <a:ea typeface="標楷體" pitchFamily="65" charset="-120"/>
              </a:rPr>
              <a:pPr algn="r"/>
              <a:t>22</a:t>
            </a:fld>
            <a:endParaRPr kumimoji="0" lang="en-US" altLang="zh-TW" sz="1400">
              <a:solidFill>
                <a:schemeClr val="bg2"/>
              </a:solidFill>
              <a:latin typeface="Times New Roman" pitchFamily="18" charset="0"/>
              <a:ea typeface="標楷體" pitchFamily="65" charset="-120"/>
            </a:endParaRPr>
          </a:p>
        </p:txBody>
      </p:sp>
      <p:graphicFrame>
        <p:nvGraphicFramePr>
          <p:cNvPr id="193623" name="Group 87"/>
          <p:cNvGraphicFramePr>
            <a:graphicFrameLocks noGrp="1"/>
          </p:cNvGraphicFramePr>
          <p:nvPr>
            <p:ph idx="4294967295"/>
          </p:nvPr>
        </p:nvGraphicFramePr>
        <p:xfrm>
          <a:off x="671513" y="1131888"/>
          <a:ext cx="8026402" cy="2309974"/>
        </p:xfrm>
        <a:graphic>
          <a:graphicData uri="http://schemas.openxmlformats.org/drawingml/2006/table">
            <a:tbl>
              <a:tblPr/>
              <a:tblGrid>
                <a:gridCol w="1951206"/>
                <a:gridCol w="1012266"/>
                <a:gridCol w="1318339"/>
                <a:gridCol w="996326"/>
                <a:gridCol w="1053715"/>
                <a:gridCol w="1694550"/>
              </a:tblGrid>
              <a:tr h="484237">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名稱</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股數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票面價額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外幣幣別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Pct val="90000"/>
                        <a:buFontTx/>
                        <a:buNone/>
                        <a:tabLst/>
                      </a:pPr>
                      <a:r>
                        <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新臺幣總額或折合新臺幣總額</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307">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嘉裕</a:t>
                      </a:r>
                      <a:r>
                        <a:rPr kumimoji="1" lang="zh-TW" altLang="en-US" sz="1400" b="1" i="0" u="none" strike="noStrike" cap="none" normalizeH="0" baseline="0" smtClean="0">
                          <a:ln>
                            <a:noFill/>
                          </a:ln>
                          <a:solidFill>
                            <a:srgbClr val="6600FF"/>
                          </a:solidFill>
                          <a:effectLst>
                            <a:outerShdw blurRad="38100" dist="38100" dir="2700000" algn="tl">
                              <a:srgbClr val="C0C0C0"/>
                            </a:outerShdw>
                          </a:effectLst>
                          <a:latin typeface="標楷體" pitchFamily="65" charset="-120"/>
                          <a:ea typeface="標楷體" pitchFamily="65" charset="-120"/>
                          <a:cs typeface="Times New Roman" pitchFamily="18" charset="0"/>
                        </a:rPr>
                        <a:t>（上市）</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8,150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zh-TW"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81,500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2305">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精剛</a:t>
                      </a:r>
                      <a:r>
                        <a:rPr kumimoji="1" lang="zh-TW" altLang="en-US" sz="1400" b="1" i="0" u="none" strike="noStrike" cap="none" normalizeH="0" baseline="0" dirty="0" smtClean="0">
                          <a:ln>
                            <a:noFill/>
                          </a:ln>
                          <a:solidFill>
                            <a:srgbClr val="6600FF"/>
                          </a:solidFill>
                          <a:effectLst>
                            <a:outerShdw blurRad="38100" dist="38100" dir="2700000" algn="tl">
                              <a:srgbClr val="C0C0C0"/>
                            </a:outerShdw>
                          </a:effectLst>
                          <a:latin typeface="標楷體" pitchFamily="65" charset="-120"/>
                          <a:ea typeface="標楷體" pitchFamily="65" charset="-120"/>
                          <a:cs typeface="Times New Roman" pitchFamily="18" charset="0"/>
                        </a:rPr>
                        <a:t>（興櫃）</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11,850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zh-TW"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118,500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307">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三星科技</a:t>
                      </a:r>
                      <a:r>
                        <a:rPr kumimoji="1" lang="zh-TW" altLang="en-US" sz="1400" b="1" i="0" u="none" strike="noStrike" cap="none" normalizeH="0" baseline="0" dirty="0" smtClean="0">
                          <a:ln>
                            <a:noFill/>
                          </a:ln>
                          <a:solidFill>
                            <a:srgbClr val="6600FF"/>
                          </a:solidFill>
                          <a:effectLst>
                            <a:outerShdw blurRad="38100" dist="38100" dir="2700000" algn="tl">
                              <a:srgbClr val="C0C0C0"/>
                            </a:outerShdw>
                          </a:effectLst>
                          <a:latin typeface="標楷體" pitchFamily="65" charset="-120"/>
                          <a:ea typeface="標楷體" pitchFamily="65" charset="-120"/>
                          <a:cs typeface="Times New Roman" pitchFamily="18" charset="0"/>
                        </a:rPr>
                        <a:t>（上櫃）</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33,025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zh-TW"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330,250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4307">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萬有</a:t>
                      </a:r>
                      <a:r>
                        <a:rPr kumimoji="1" lang="zh-TW" altLang="en-US" sz="1400" b="1" i="0" u="none" strike="noStrike" cap="none" normalizeH="0" baseline="0" smtClean="0">
                          <a:ln>
                            <a:noFill/>
                          </a:ln>
                          <a:solidFill>
                            <a:srgbClr val="6600FF"/>
                          </a:solidFill>
                          <a:effectLst>
                            <a:outerShdw blurRad="38100" dist="38100" dir="2700000" algn="tl">
                              <a:srgbClr val="C0C0C0"/>
                            </a:outerShdw>
                          </a:effectLst>
                          <a:latin typeface="標楷體" pitchFamily="65" charset="-120"/>
                          <a:ea typeface="標楷體" pitchFamily="65" charset="-120"/>
                          <a:cs typeface="Times New Roman" pitchFamily="18" charset="0"/>
                        </a:rPr>
                        <a:t>（下市）</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	110,000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zh-TW"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1,100,000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511">
                <a:tc gridSpan="6">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總申報筆數：</a:t>
                      </a:r>
                      <a:r>
                        <a:rPr kumimoji="1" lang="en-US"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4</a:t>
                      </a: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筆</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55345" name="Rectangle 55"/>
          <p:cNvSpPr>
            <a:spLocks noGrp="1" noChangeArrowheads="1"/>
          </p:cNvSpPr>
          <p:nvPr>
            <p:ph type="title" idx="4294967295"/>
          </p:nvPr>
        </p:nvSpPr>
        <p:spPr>
          <a:xfrm>
            <a:off x="463550" y="188913"/>
            <a:ext cx="8675688" cy="649287"/>
          </a:xfrm>
        </p:spPr>
        <p:txBody>
          <a:bodyPr/>
          <a:lstStyle/>
          <a:p>
            <a:pPr fontAlgn="auto">
              <a:lnSpc>
                <a:spcPct val="90000"/>
              </a:lnSpc>
              <a:spcAft>
                <a:spcPts val="0"/>
              </a:spcAft>
              <a:defRPr/>
            </a:pPr>
            <a:r>
              <a:rPr altLang="en-US" sz="2400" b="1" dirty="0" smtClean="0">
                <a:solidFill>
                  <a:schemeClr val="tx2">
                    <a:satMod val="130000"/>
                  </a:schemeClr>
                </a:solidFill>
              </a:rPr>
              <a:t>（</a:t>
            </a:r>
            <a:r>
              <a:rPr altLang="en-US" sz="2400" b="1" dirty="0" err="1" smtClean="0">
                <a:solidFill>
                  <a:schemeClr val="tx2">
                    <a:satMod val="130000"/>
                  </a:schemeClr>
                </a:solidFill>
              </a:rPr>
              <a:t>八）有價證券</a:t>
            </a:r>
            <a:r>
              <a:rPr altLang="en-US" sz="2400" b="1" dirty="0" smtClean="0">
                <a:solidFill>
                  <a:schemeClr val="tx2">
                    <a:satMod val="130000"/>
                  </a:schemeClr>
                </a:solidFill>
              </a:rPr>
              <a:t>                  </a:t>
            </a:r>
            <a:r>
              <a:rPr altLang="en-US" sz="1800" b="1" dirty="0" smtClean="0">
                <a:solidFill>
                  <a:schemeClr val="tx2">
                    <a:satMod val="130000"/>
                  </a:schemeClr>
                </a:solidFill>
              </a:rPr>
              <a:t>（總價額：新臺幣</a:t>
            </a:r>
            <a:r>
              <a:rPr lang="en-US" altLang="zh-TW" sz="1800" b="1" dirty="0" smtClean="0">
                <a:solidFill>
                  <a:schemeClr val="tx2">
                    <a:satMod val="130000"/>
                  </a:schemeClr>
                </a:solidFill>
              </a:rPr>
              <a:t>10,246,080</a:t>
            </a:r>
            <a:r>
              <a:rPr altLang="en-US" sz="1800" b="1" dirty="0" smtClean="0">
                <a:solidFill>
                  <a:schemeClr val="tx2">
                    <a:satMod val="130000"/>
                  </a:schemeClr>
                </a:solidFill>
              </a:rPr>
              <a:t>元）</a:t>
            </a:r>
          </a:p>
        </p:txBody>
      </p:sp>
      <p:sp>
        <p:nvSpPr>
          <p:cNvPr id="27698" name="Text Box 60"/>
          <p:cNvSpPr txBox="1">
            <a:spLocks noChangeArrowheads="1"/>
          </p:cNvSpPr>
          <p:nvPr/>
        </p:nvSpPr>
        <p:spPr bwMode="auto">
          <a:xfrm>
            <a:off x="900113" y="765175"/>
            <a:ext cx="5616575" cy="366713"/>
          </a:xfrm>
          <a:prstGeom prst="rect">
            <a:avLst/>
          </a:prstGeom>
          <a:noFill/>
          <a:ln w="9525">
            <a:noFill/>
            <a:miter lim="800000"/>
            <a:headEnd/>
            <a:tailEnd/>
          </a:ln>
        </p:spPr>
        <p:txBody>
          <a:bodyPr>
            <a:spAutoFit/>
          </a:bodyPr>
          <a:lstStyle/>
          <a:p>
            <a:pPr>
              <a:spcBef>
                <a:spcPct val="50000"/>
              </a:spcBef>
            </a:pPr>
            <a:r>
              <a:rPr kumimoji="0" lang="en-US" altLang="zh-TW" b="1">
                <a:latin typeface="Times New Roman" pitchFamily="18" charset="0"/>
                <a:ea typeface="標楷體" pitchFamily="65" charset="-120"/>
              </a:rPr>
              <a:t>1.</a:t>
            </a:r>
            <a:r>
              <a:rPr kumimoji="0" lang="zh-TW" altLang="en-US" b="1">
                <a:latin typeface="Times New Roman" pitchFamily="18" charset="0"/>
                <a:ea typeface="標楷體" pitchFamily="65" charset="-120"/>
              </a:rPr>
              <a:t>股票（總價額：新臺幣</a:t>
            </a:r>
            <a:r>
              <a:rPr kumimoji="0" lang="en-US" altLang="zh-TW" b="1">
                <a:latin typeface="Times New Roman" pitchFamily="18" charset="0"/>
                <a:ea typeface="標楷體" pitchFamily="65" charset="-120"/>
              </a:rPr>
              <a:t>1,630,000</a:t>
            </a:r>
            <a:r>
              <a:rPr kumimoji="0" lang="zh-TW" altLang="en-US" b="1">
                <a:latin typeface="Times New Roman" pitchFamily="18" charset="0"/>
                <a:ea typeface="標楷體" pitchFamily="65" charset="-120"/>
              </a:rPr>
              <a:t>元）</a:t>
            </a:r>
          </a:p>
        </p:txBody>
      </p:sp>
      <p:graphicFrame>
        <p:nvGraphicFramePr>
          <p:cNvPr id="193628" name="Group 92"/>
          <p:cNvGraphicFramePr>
            <a:graphicFrameLocks noGrp="1"/>
          </p:cNvGraphicFramePr>
          <p:nvPr/>
        </p:nvGraphicFramePr>
        <p:xfrm>
          <a:off x="692150" y="5114925"/>
          <a:ext cx="7991475" cy="1295401"/>
        </p:xfrm>
        <a:graphic>
          <a:graphicData uri="http://schemas.openxmlformats.org/drawingml/2006/table">
            <a:tbl>
              <a:tblPr/>
              <a:tblGrid>
                <a:gridCol w="1150938"/>
                <a:gridCol w="792162"/>
                <a:gridCol w="720725"/>
                <a:gridCol w="1368425"/>
                <a:gridCol w="719138"/>
                <a:gridCol w="1008062"/>
                <a:gridCol w="936625"/>
                <a:gridCol w="1295400"/>
              </a:tblGrid>
              <a:tr h="558800">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名稱</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代碼</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買賣機構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單位數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票面價額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外幣幣別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新臺幣或折合新臺幣總額</a:t>
                      </a:r>
                      <a:endPar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138">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94</a:t>
                      </a: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央債甲四</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A94104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元富證券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1,000,000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zh-TW"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1,000,000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gridSpan="8">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總申報筆數：</a:t>
                      </a:r>
                      <a:r>
                        <a:rPr kumimoji="1" lang="en-US"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1</a:t>
                      </a: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筆</a:t>
                      </a:r>
                      <a:endParaRPr kumimoji="1" lang="zh-TW" altLang="en-US" sz="1400" b="1" i="0" u="none" strike="noStrike" cap="none" normalizeH="0" baseline="0" smtClean="0">
                        <a:ln>
                          <a:noFill/>
                        </a:ln>
                        <a:solidFill>
                          <a:srgbClr val="6600FF"/>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7730" name="Text Box 141"/>
          <p:cNvSpPr txBox="1">
            <a:spLocks noChangeArrowheads="1"/>
          </p:cNvSpPr>
          <p:nvPr/>
        </p:nvSpPr>
        <p:spPr bwMode="auto">
          <a:xfrm>
            <a:off x="684213" y="4581525"/>
            <a:ext cx="5832475" cy="366713"/>
          </a:xfrm>
          <a:prstGeom prst="rect">
            <a:avLst/>
          </a:prstGeom>
          <a:noFill/>
          <a:ln w="9525">
            <a:noFill/>
            <a:miter lim="800000"/>
            <a:headEnd/>
            <a:tailEnd/>
          </a:ln>
        </p:spPr>
        <p:txBody>
          <a:bodyPr>
            <a:spAutoFit/>
          </a:bodyPr>
          <a:lstStyle/>
          <a:p>
            <a:pPr>
              <a:spcBef>
                <a:spcPct val="50000"/>
              </a:spcBef>
            </a:pPr>
            <a:r>
              <a:rPr kumimoji="0" lang="en-US" altLang="zh-TW" b="1">
                <a:latin typeface="Times New Roman" pitchFamily="18" charset="0"/>
                <a:ea typeface="標楷體" pitchFamily="65" charset="-120"/>
              </a:rPr>
              <a:t>2.</a:t>
            </a:r>
            <a:r>
              <a:rPr kumimoji="0" lang="zh-TW" altLang="en-US" b="1">
                <a:latin typeface="Times New Roman" pitchFamily="18" charset="0"/>
                <a:ea typeface="標楷體" pitchFamily="65" charset="-120"/>
              </a:rPr>
              <a:t>債券（總價額：新臺幣</a:t>
            </a:r>
            <a:r>
              <a:rPr kumimoji="0" lang="en-US" altLang="zh-TW" b="1">
                <a:latin typeface="Times New Roman" pitchFamily="18" charset="0"/>
                <a:ea typeface="標楷體" pitchFamily="65" charset="-120"/>
              </a:rPr>
              <a:t>1,000,000</a:t>
            </a:r>
            <a:r>
              <a:rPr kumimoji="0" lang="zh-TW" altLang="en-US" b="1">
                <a:latin typeface="Times New Roman" pitchFamily="18" charset="0"/>
                <a:ea typeface="標楷體" pitchFamily="65" charset="-120"/>
              </a:rPr>
              <a:t>元）</a:t>
            </a:r>
          </a:p>
        </p:txBody>
      </p:sp>
      <p:sp>
        <p:nvSpPr>
          <p:cNvPr id="2" name="矩形 1"/>
          <p:cNvSpPr/>
          <p:nvPr/>
        </p:nvSpPr>
        <p:spPr>
          <a:xfrm>
            <a:off x="5076825" y="1131888"/>
            <a:ext cx="863600" cy="2009775"/>
          </a:xfrm>
          <a:prstGeom prst="rect">
            <a:avLst/>
          </a:prstGeom>
          <a:noFill/>
          <a:ln>
            <a:solidFill>
              <a:srgbClr val="0058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 name="矩形 11"/>
          <p:cNvSpPr/>
          <p:nvPr/>
        </p:nvSpPr>
        <p:spPr>
          <a:xfrm>
            <a:off x="3563938" y="1131888"/>
            <a:ext cx="1368425" cy="2009775"/>
          </a:xfrm>
          <a:prstGeom prst="rect">
            <a:avLst/>
          </a:prstGeom>
          <a:noFill/>
          <a:ln>
            <a:solidFill>
              <a:srgbClr val="0058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矩形圖說文字 2"/>
          <p:cNvSpPr/>
          <p:nvPr/>
        </p:nvSpPr>
        <p:spPr>
          <a:xfrm>
            <a:off x="1619250" y="3357563"/>
            <a:ext cx="5329238" cy="1223962"/>
          </a:xfrm>
          <a:prstGeom prst="wedgeRectCallout">
            <a:avLst>
              <a:gd name="adj1" fmla="val 6002"/>
              <a:gd name="adj2" fmla="val -750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dirty="0"/>
              <a:t>股票發行機構常會進行增資、減資、配發紅利等行為，除非股票為新買入，否則申報日當天之股數大多非整數。</a:t>
            </a:r>
          </a:p>
        </p:txBody>
      </p:sp>
      <p:sp>
        <p:nvSpPr>
          <p:cNvPr id="14" name="矩形圖說文字 13"/>
          <p:cNvSpPr/>
          <p:nvPr/>
        </p:nvSpPr>
        <p:spPr>
          <a:xfrm>
            <a:off x="6156325" y="1628775"/>
            <a:ext cx="1223963" cy="1223963"/>
          </a:xfrm>
          <a:prstGeom prst="wedgeRectCallout">
            <a:avLst>
              <a:gd name="adj1" fmla="val -69318"/>
              <a:gd name="adj2" fmla="val -3642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000" dirty="0" smtClean="0"/>
              <a:t>票面</a:t>
            </a:r>
            <a:r>
              <a:rPr kumimoji="0" lang="zh-TW" altLang="en-US" sz="2000" dirty="0"/>
              <a:t>價</a:t>
            </a:r>
            <a:r>
              <a:rPr lang="zh-TW" altLang="en-US" sz="2000" dirty="0" smtClean="0"/>
              <a:t>額一律為</a:t>
            </a:r>
            <a:r>
              <a:rPr kumimoji="0" lang="en-US" altLang="zh-TW" sz="2000" dirty="0" smtClean="0"/>
              <a:t>10</a:t>
            </a:r>
            <a:r>
              <a:rPr kumimoji="0" lang="zh-TW" altLang="en-US" sz="2000" dirty="0" smtClean="0"/>
              <a:t>元</a:t>
            </a:r>
            <a:r>
              <a:rPr lang="zh-TW" altLang="en-US" sz="2000" dirty="0" smtClean="0"/>
              <a:t>。</a:t>
            </a:r>
            <a:endParaRPr kumimoji="0" lang="zh-TW" altLang="en-US" sz="2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投影片編號版面配置區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165EA7B1-BCB8-456C-AC04-E29A7CA6AA59}" type="slidenum">
              <a:rPr kumimoji="0" lang="en-US" altLang="zh-TW" sz="1400">
                <a:solidFill>
                  <a:schemeClr val="bg2"/>
                </a:solidFill>
                <a:latin typeface="Times New Roman" pitchFamily="18" charset="0"/>
                <a:ea typeface="標楷體" pitchFamily="65" charset="-120"/>
              </a:rPr>
              <a:pPr algn="r"/>
              <a:t>23</a:t>
            </a:fld>
            <a:endParaRPr kumimoji="0" lang="en-US" altLang="zh-TW" sz="1400">
              <a:solidFill>
                <a:schemeClr val="bg2"/>
              </a:solidFill>
              <a:latin typeface="Times New Roman" pitchFamily="18" charset="0"/>
              <a:ea typeface="標楷體" pitchFamily="65" charset="-120"/>
            </a:endParaRPr>
          </a:p>
        </p:txBody>
      </p:sp>
      <p:graphicFrame>
        <p:nvGraphicFramePr>
          <p:cNvPr id="195661" name="Group 77"/>
          <p:cNvGraphicFramePr>
            <a:graphicFrameLocks noGrp="1"/>
          </p:cNvGraphicFramePr>
          <p:nvPr>
            <p:ph idx="4294967295"/>
          </p:nvPr>
        </p:nvGraphicFramePr>
        <p:xfrm>
          <a:off x="684213" y="987425"/>
          <a:ext cx="8135938" cy="1865536"/>
        </p:xfrm>
        <a:graphic>
          <a:graphicData uri="http://schemas.openxmlformats.org/drawingml/2006/table">
            <a:tbl>
              <a:tblPr/>
              <a:tblGrid>
                <a:gridCol w="1758950"/>
                <a:gridCol w="806450"/>
                <a:gridCol w="1392238"/>
                <a:gridCol w="806450"/>
                <a:gridCol w="954087"/>
                <a:gridCol w="1025525"/>
                <a:gridCol w="1392238"/>
              </a:tblGrid>
              <a:tr h="554397">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名稱</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受託投資機構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單位數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單位淨值</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外幣幣別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新臺幣或折合新臺幣總額</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3666">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霸菱日本基金</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中國信託銀行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15.2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美元</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501,600</a:t>
                      </a:r>
                      <a:r>
                        <a:rPr kumimoji="1"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（申報日匯率）</a:t>
                      </a:r>
                      <a:endPar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7721">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日盛上選基金</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defRPr/>
                      </a:pP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中國信託銀行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35,011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36.66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zh-TW"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1,283,503</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9752">
                <a:tc gridSpan="7">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總申報筆數：</a:t>
                      </a:r>
                      <a:r>
                        <a:rPr kumimoji="1" lang="en-US"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2</a:t>
                      </a: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筆</a:t>
                      </a: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58407" name="Rectangle 48"/>
          <p:cNvSpPr>
            <a:spLocks noGrp="1" noChangeArrowheads="1"/>
          </p:cNvSpPr>
          <p:nvPr>
            <p:ph type="title" idx="4294967295"/>
          </p:nvPr>
        </p:nvSpPr>
        <p:spPr>
          <a:xfrm>
            <a:off x="463550" y="19050"/>
            <a:ext cx="8675688" cy="649288"/>
          </a:xfrm>
        </p:spPr>
        <p:txBody>
          <a:bodyPr/>
          <a:lstStyle/>
          <a:p>
            <a:pPr fontAlgn="auto">
              <a:lnSpc>
                <a:spcPct val="90000"/>
              </a:lnSpc>
              <a:spcAft>
                <a:spcPts val="0"/>
              </a:spcAft>
              <a:defRPr/>
            </a:pPr>
            <a:r>
              <a:rPr altLang="en-US" sz="2800" b="1" smtClean="0">
                <a:solidFill>
                  <a:schemeClr val="tx2">
                    <a:satMod val="130000"/>
                  </a:schemeClr>
                </a:solidFill>
              </a:rPr>
              <a:t>（八）有價證券</a:t>
            </a:r>
            <a:endParaRPr altLang="en-US" sz="2000" b="1" smtClean="0">
              <a:solidFill>
                <a:schemeClr val="tx2">
                  <a:satMod val="130000"/>
                </a:schemeClr>
              </a:solidFill>
            </a:endParaRPr>
          </a:p>
        </p:txBody>
      </p:sp>
      <p:sp>
        <p:nvSpPr>
          <p:cNvPr id="28712" name="Text Box 50"/>
          <p:cNvSpPr txBox="1">
            <a:spLocks noChangeArrowheads="1"/>
          </p:cNvSpPr>
          <p:nvPr/>
        </p:nvSpPr>
        <p:spPr bwMode="auto">
          <a:xfrm>
            <a:off x="785813" y="620713"/>
            <a:ext cx="5616575" cy="366712"/>
          </a:xfrm>
          <a:prstGeom prst="rect">
            <a:avLst/>
          </a:prstGeom>
          <a:noFill/>
          <a:ln w="9525">
            <a:noFill/>
            <a:miter lim="800000"/>
            <a:headEnd/>
            <a:tailEnd/>
          </a:ln>
        </p:spPr>
        <p:txBody>
          <a:bodyPr>
            <a:spAutoFit/>
          </a:bodyPr>
          <a:lstStyle/>
          <a:p>
            <a:pPr>
              <a:spcBef>
                <a:spcPct val="50000"/>
              </a:spcBef>
            </a:pPr>
            <a:r>
              <a:rPr kumimoji="0" lang="en-US" altLang="zh-TW" b="1">
                <a:ea typeface="標楷體" pitchFamily="65" charset="-120"/>
              </a:rPr>
              <a:t>3.</a:t>
            </a:r>
            <a:r>
              <a:rPr kumimoji="0" lang="zh-TW" altLang="en-US" b="1">
                <a:ea typeface="標楷體" pitchFamily="65" charset="-120"/>
              </a:rPr>
              <a:t>基金受益憑證 （總價額：新臺幣</a:t>
            </a:r>
            <a:r>
              <a:rPr kumimoji="0" lang="en-US" altLang="zh-TW" b="1">
                <a:ea typeface="標楷體" pitchFamily="65" charset="-120"/>
              </a:rPr>
              <a:t>1,784,103</a:t>
            </a:r>
            <a:r>
              <a:rPr kumimoji="0" lang="zh-TW" altLang="en-US" b="1">
                <a:ea typeface="標楷體" pitchFamily="65" charset="-120"/>
              </a:rPr>
              <a:t>元）</a:t>
            </a:r>
          </a:p>
        </p:txBody>
      </p:sp>
      <p:graphicFrame>
        <p:nvGraphicFramePr>
          <p:cNvPr id="195660" name="Group 76"/>
          <p:cNvGraphicFramePr>
            <a:graphicFrameLocks noGrp="1"/>
          </p:cNvGraphicFramePr>
          <p:nvPr/>
        </p:nvGraphicFramePr>
        <p:xfrm>
          <a:off x="755650" y="4941888"/>
          <a:ext cx="8064500" cy="1219200"/>
        </p:xfrm>
        <a:graphic>
          <a:graphicData uri="http://schemas.openxmlformats.org/drawingml/2006/table">
            <a:tbl>
              <a:tblPr/>
              <a:tblGrid>
                <a:gridCol w="2919412"/>
                <a:gridCol w="998538"/>
                <a:gridCol w="996950"/>
                <a:gridCol w="768350"/>
                <a:gridCol w="922337"/>
                <a:gridCol w="1458913"/>
              </a:tblGrid>
              <a:tr h="431800">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名稱</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單位數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價額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外幣幣別</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新臺幣或折合新臺幣總額</a:t>
                      </a:r>
                      <a:endParaRPr kumimoji="1" lang="zh-TW" altLang="en-US" sz="12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福雷電</a:t>
                      </a:r>
                      <a:r>
                        <a:rPr kumimoji="1" lang="zh-TW" altLang="en-US" sz="1400" b="1" i="0" u="none" strike="noStrike" cap="none" normalizeH="0" baseline="0" smtClean="0">
                          <a:ln>
                            <a:noFill/>
                          </a:ln>
                          <a:solidFill>
                            <a:srgbClr val="6600FF"/>
                          </a:solidFill>
                          <a:effectLst>
                            <a:outerShdw blurRad="38100" dist="38100" dir="2700000" algn="tl">
                              <a:srgbClr val="C0C0C0"/>
                            </a:outerShdw>
                          </a:effectLst>
                          <a:latin typeface="標楷體" pitchFamily="65" charset="-120"/>
                          <a:ea typeface="標楷體" pitchFamily="65" charset="-120"/>
                          <a:cs typeface="Times New Roman" pitchFamily="18" charset="0"/>
                        </a:rPr>
                        <a:t>（存託憑證）</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zh-TW"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100,000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a:txBody>
                    <a:bodyPr/>
                    <a:lstStyle/>
                    <a:p>
                      <a:pPr marL="0" marR="0" lvl="0" indent="0" algn="l" defTabSz="914400" rtl="0" eaLnBrk="1" fontAlgn="base" latinLnBrk="0" hangingPunct="1">
                        <a:lnSpc>
                          <a:spcPct val="80000"/>
                        </a:lnSpc>
                        <a:spcBef>
                          <a:spcPct val="0"/>
                        </a:spcBef>
                        <a:spcAft>
                          <a:spcPct val="0"/>
                        </a:spcAft>
                        <a:buClrTx/>
                        <a:buSzPct val="90000"/>
                        <a:buFontTx/>
                        <a:buNone/>
                        <a:tabLst>
                          <a:tab pos="0" algn="l"/>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國泰一號</a:t>
                      </a:r>
                      <a:r>
                        <a:rPr kumimoji="1" lang="zh-TW" altLang="en-US" sz="1400" b="1" i="0" u="none" strike="noStrike" cap="none" normalizeH="0" baseline="0" smtClean="0">
                          <a:ln>
                            <a:noFill/>
                          </a:ln>
                          <a:solidFill>
                            <a:srgbClr val="6600FF"/>
                          </a:solidFill>
                          <a:effectLst>
                            <a:outerShdw blurRad="38100" dist="38100" dir="2700000" algn="tl">
                              <a:srgbClr val="C0C0C0"/>
                            </a:outerShdw>
                          </a:effectLst>
                          <a:latin typeface="標楷體" pitchFamily="65" charset="-120"/>
                          <a:ea typeface="標楷體" pitchFamily="65" charset="-120"/>
                          <a:cs typeface="Times New Roman" pitchFamily="18" charset="0"/>
                        </a:rPr>
                        <a:t>（國泰</a:t>
                      </a:r>
                      <a:r>
                        <a:rPr kumimoji="1" lang="en-US" altLang="zh-TW" sz="1400" b="1" i="0" u="none" strike="noStrike" cap="none" normalizeH="0" baseline="0" smtClean="0">
                          <a:ln>
                            <a:noFill/>
                          </a:ln>
                          <a:solidFill>
                            <a:srgbClr val="6600FF"/>
                          </a:solidFill>
                          <a:effectLst>
                            <a:outerShdw blurRad="38100" dist="38100" dir="2700000" algn="tl">
                              <a:srgbClr val="C0C0C0"/>
                            </a:outerShdw>
                          </a:effectLst>
                          <a:latin typeface="標楷體" pitchFamily="65" charset="-120"/>
                          <a:ea typeface="標楷體" pitchFamily="65" charset="-120"/>
                          <a:cs typeface="Times New Roman" pitchFamily="18" charset="0"/>
                        </a:rPr>
                        <a:t>R1</a:t>
                      </a:r>
                      <a:r>
                        <a:rPr kumimoji="1" lang="zh-TW" altLang="en-US" sz="1400" b="1" i="0" u="none" strike="noStrike" cap="none" normalizeH="0" baseline="0" smtClean="0">
                          <a:ln>
                            <a:noFill/>
                          </a:ln>
                          <a:solidFill>
                            <a:srgbClr val="6600FF"/>
                          </a:solidFill>
                          <a:effectLst>
                            <a:outerShdw blurRad="38100" dist="38100" dir="2700000" algn="tl">
                              <a:srgbClr val="C0C0C0"/>
                            </a:outerShdw>
                          </a:effectLst>
                          <a:latin typeface="標楷體" pitchFamily="65" charset="-120"/>
                          <a:ea typeface="標楷體" pitchFamily="65" charset="-120"/>
                          <a:cs typeface="Times New Roman" pitchFamily="18" charset="0"/>
                        </a:rPr>
                        <a:t>受益證券）</a:t>
                      </a:r>
                      <a:endPar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zh-TW"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110,000</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1938">
                <a:tc gridSpan="6">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總申報筆數：</a:t>
                      </a:r>
                      <a:r>
                        <a:rPr kumimoji="1" lang="en-US"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2</a:t>
                      </a: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筆</a:t>
                      </a:r>
                      <a:endPar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8745" name="Text Box 83"/>
          <p:cNvSpPr txBox="1">
            <a:spLocks noChangeArrowheads="1"/>
          </p:cNvSpPr>
          <p:nvPr/>
        </p:nvSpPr>
        <p:spPr bwMode="auto">
          <a:xfrm>
            <a:off x="817563" y="4364038"/>
            <a:ext cx="5616575" cy="366712"/>
          </a:xfrm>
          <a:prstGeom prst="rect">
            <a:avLst/>
          </a:prstGeom>
          <a:noFill/>
          <a:ln w="9525">
            <a:noFill/>
            <a:miter lim="800000"/>
            <a:headEnd/>
            <a:tailEnd/>
          </a:ln>
        </p:spPr>
        <p:txBody>
          <a:bodyPr>
            <a:spAutoFit/>
          </a:bodyPr>
          <a:lstStyle/>
          <a:p>
            <a:pPr>
              <a:spcBef>
                <a:spcPct val="50000"/>
              </a:spcBef>
            </a:pPr>
            <a:r>
              <a:rPr kumimoji="0" lang="en-US" altLang="zh-TW" b="1">
                <a:ea typeface="標楷體" pitchFamily="65" charset="-120"/>
              </a:rPr>
              <a:t>4.</a:t>
            </a:r>
            <a:r>
              <a:rPr kumimoji="0" lang="zh-TW" altLang="en-US" b="1">
                <a:ea typeface="標楷體" pitchFamily="65" charset="-120"/>
              </a:rPr>
              <a:t>其他有價證券（總價額：新臺幣</a:t>
            </a:r>
            <a:r>
              <a:rPr kumimoji="0" lang="en-US" altLang="zh-TW" b="1">
                <a:ea typeface="標楷體" pitchFamily="65" charset="-120"/>
              </a:rPr>
              <a:t>210,000</a:t>
            </a:r>
            <a:r>
              <a:rPr kumimoji="0" lang="zh-TW" altLang="en-US" b="1">
                <a:ea typeface="標楷體" pitchFamily="65" charset="-120"/>
              </a:rPr>
              <a:t>元）</a:t>
            </a:r>
          </a:p>
        </p:txBody>
      </p:sp>
      <p:sp>
        <p:nvSpPr>
          <p:cNvPr id="2" name="矩形 1"/>
          <p:cNvSpPr/>
          <p:nvPr/>
        </p:nvSpPr>
        <p:spPr>
          <a:xfrm>
            <a:off x="3276600" y="987425"/>
            <a:ext cx="1331913" cy="1504950"/>
          </a:xfrm>
          <a:prstGeom prst="rect">
            <a:avLst/>
          </a:prstGeom>
          <a:noFill/>
          <a:ln w="31750">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1" name="矩形 10"/>
          <p:cNvSpPr/>
          <p:nvPr/>
        </p:nvSpPr>
        <p:spPr>
          <a:xfrm>
            <a:off x="4787900" y="968375"/>
            <a:ext cx="1512888" cy="1506538"/>
          </a:xfrm>
          <a:prstGeom prst="rect">
            <a:avLst/>
          </a:prstGeom>
          <a:noFill/>
          <a:ln w="31750">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 name="矩形 11"/>
          <p:cNvSpPr/>
          <p:nvPr/>
        </p:nvSpPr>
        <p:spPr>
          <a:xfrm>
            <a:off x="7380288" y="1027113"/>
            <a:ext cx="1476375" cy="1447800"/>
          </a:xfrm>
          <a:prstGeom prst="rect">
            <a:avLst/>
          </a:prstGeom>
          <a:noFill/>
          <a:ln w="31750">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矩形圖說文字 2"/>
          <p:cNvSpPr/>
          <p:nvPr/>
        </p:nvSpPr>
        <p:spPr>
          <a:xfrm>
            <a:off x="4000496" y="2781300"/>
            <a:ext cx="4964117" cy="1223963"/>
          </a:xfrm>
          <a:prstGeom prst="wedgeRectCallout">
            <a:avLst>
              <a:gd name="adj1" fmla="val 30895"/>
              <a:gd name="adj2" fmla="val -831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dirty="0" smtClean="0"/>
              <a:t>基金之單位數、淨值及現</a:t>
            </a:r>
            <a:r>
              <a:rPr kumimoji="0" lang="zh-TW" altLang="en-US" sz="2400" dirty="0"/>
              <a:t>值大多非整數，申報人若填寫整數，可能誤植原始投資金額。</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投影片編號版面配置區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B211B6B5-6321-497A-ACCA-AC56AC7E88FB}" type="slidenum">
              <a:rPr kumimoji="0" lang="en-US" altLang="zh-TW" sz="1400">
                <a:solidFill>
                  <a:schemeClr val="bg2"/>
                </a:solidFill>
                <a:latin typeface="Times New Roman" pitchFamily="18" charset="0"/>
                <a:ea typeface="標楷體" pitchFamily="65" charset="-120"/>
              </a:rPr>
              <a:pPr algn="r"/>
              <a:t>24</a:t>
            </a:fld>
            <a:endParaRPr kumimoji="0" lang="en-US" altLang="zh-TW" sz="1400">
              <a:solidFill>
                <a:schemeClr val="bg2"/>
              </a:solidFill>
              <a:latin typeface="Times New Roman" pitchFamily="18" charset="0"/>
              <a:ea typeface="標楷體" pitchFamily="65" charset="-120"/>
            </a:endParaRPr>
          </a:p>
        </p:txBody>
      </p:sp>
      <p:graphicFrame>
        <p:nvGraphicFramePr>
          <p:cNvPr id="224259" name="Group 3"/>
          <p:cNvGraphicFramePr>
            <a:graphicFrameLocks noGrp="1"/>
          </p:cNvGraphicFramePr>
          <p:nvPr/>
        </p:nvGraphicFramePr>
        <p:xfrm>
          <a:off x="539750" y="620713"/>
          <a:ext cx="8208963" cy="2551114"/>
        </p:xfrm>
        <a:graphic>
          <a:graphicData uri="http://schemas.openxmlformats.org/drawingml/2006/table">
            <a:tbl>
              <a:tblPr/>
              <a:tblGrid>
                <a:gridCol w="2376488"/>
                <a:gridCol w="1611312"/>
                <a:gridCol w="2227263"/>
                <a:gridCol w="1993900"/>
              </a:tblGrid>
              <a:tr h="295275">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財產種類</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項</a:t>
                      </a: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件</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所有人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價額</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古董硯台</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400,000</a:t>
                      </a: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元</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揚升球場高爾夫球證</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300,000</a:t>
                      </a: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元</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黃金條塊</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279,000</a:t>
                      </a: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元</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蘭花</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250,000</a:t>
                      </a: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元</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台灣銀行黃金存摺</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李冰冰</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230,500</a:t>
                      </a: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元</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0200">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台新銀行四年利率連動債券</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250,000</a:t>
                      </a: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元</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88">
                <a:tc gridSpan="4">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總申報筆數：</a:t>
                      </a:r>
                      <a:r>
                        <a:rPr kumimoji="1" lang="en-US"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6</a:t>
                      </a: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筆</a:t>
                      </a:r>
                      <a:endPar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29743" name="Rectangle 101"/>
          <p:cNvSpPr>
            <a:spLocks noChangeArrowheads="1"/>
          </p:cNvSpPr>
          <p:nvPr/>
        </p:nvSpPr>
        <p:spPr bwMode="auto">
          <a:xfrm>
            <a:off x="0" y="115888"/>
            <a:ext cx="9144000" cy="431800"/>
          </a:xfrm>
          <a:prstGeom prst="rect">
            <a:avLst/>
          </a:prstGeom>
          <a:noFill/>
          <a:ln w="9525">
            <a:noFill/>
            <a:miter lim="800000"/>
            <a:headEnd/>
            <a:tailEnd/>
          </a:ln>
        </p:spPr>
        <p:txBody>
          <a:bodyPr anchor="ctr"/>
          <a:lstStyle/>
          <a:p>
            <a:r>
              <a:rPr kumimoji="0" lang="zh-TW" altLang="en-US" sz="2000" b="1">
                <a:ea typeface="標楷體" pitchFamily="65" charset="-120"/>
              </a:rPr>
              <a:t>（九）</a:t>
            </a:r>
            <a:r>
              <a:rPr kumimoji="0" lang="en-US" altLang="zh-TW" sz="2000" b="1">
                <a:ea typeface="標楷體" pitchFamily="65" charset="-120"/>
              </a:rPr>
              <a:t>1.</a:t>
            </a:r>
            <a:r>
              <a:rPr kumimoji="0" lang="zh-TW" altLang="en-US" sz="2000" b="1">
                <a:ea typeface="標楷體" pitchFamily="65" charset="-120"/>
              </a:rPr>
              <a:t>珠寶、古董、字畫及其他具有相當價值之財產</a:t>
            </a:r>
            <a:r>
              <a:rPr kumimoji="0" lang="zh-TW" altLang="en-US" sz="1600" b="1">
                <a:ea typeface="標楷體" pitchFamily="65" charset="-120"/>
              </a:rPr>
              <a:t>（總價額：新臺幣</a:t>
            </a:r>
            <a:r>
              <a:rPr kumimoji="0" lang="en-US" altLang="zh-TW" sz="1600" b="1">
                <a:ea typeface="標楷體" pitchFamily="65" charset="-120"/>
              </a:rPr>
              <a:t>1,709,500</a:t>
            </a:r>
            <a:r>
              <a:rPr kumimoji="0" lang="zh-TW" altLang="en-US" sz="1600" b="1">
                <a:ea typeface="標楷體" pitchFamily="65" charset="-120"/>
              </a:rPr>
              <a:t>元）</a:t>
            </a:r>
          </a:p>
        </p:txBody>
      </p:sp>
      <p:sp>
        <p:nvSpPr>
          <p:cNvPr id="29744" name="Rectangle 102"/>
          <p:cNvSpPr>
            <a:spLocks noChangeArrowheads="1"/>
          </p:cNvSpPr>
          <p:nvPr/>
        </p:nvSpPr>
        <p:spPr bwMode="auto">
          <a:xfrm>
            <a:off x="430213" y="3295650"/>
            <a:ext cx="8713787" cy="461963"/>
          </a:xfrm>
          <a:prstGeom prst="rect">
            <a:avLst/>
          </a:prstGeom>
          <a:noFill/>
          <a:ln w="9525">
            <a:noFill/>
            <a:miter lim="800000"/>
            <a:headEnd/>
            <a:tailEnd/>
          </a:ln>
        </p:spPr>
        <p:txBody>
          <a:bodyPr anchor="ctr">
            <a:spAutoFit/>
          </a:bodyPr>
          <a:lstStyle/>
          <a:p>
            <a:pPr marL="261938" indent="-261938"/>
            <a:r>
              <a:rPr kumimoji="0" lang="en-US" altLang="zh-TW" sz="2400" b="1">
                <a:ea typeface="標楷體" pitchFamily="65" charset="-120"/>
              </a:rPr>
              <a:t>2.</a:t>
            </a:r>
            <a:r>
              <a:rPr kumimoji="0" lang="zh-TW" altLang="en-US" sz="2400" b="1">
                <a:ea typeface="標楷體" pitchFamily="65" charset="-120"/>
              </a:rPr>
              <a:t>保險</a:t>
            </a:r>
          </a:p>
        </p:txBody>
      </p:sp>
      <p:graphicFrame>
        <p:nvGraphicFramePr>
          <p:cNvPr id="3" name="表格 2"/>
          <p:cNvGraphicFramePr>
            <a:graphicFrameLocks noGrp="1"/>
          </p:cNvGraphicFramePr>
          <p:nvPr/>
        </p:nvGraphicFramePr>
        <p:xfrm>
          <a:off x="646113" y="3789363"/>
          <a:ext cx="8280921" cy="2292446"/>
        </p:xfrm>
        <a:graphic>
          <a:graphicData uri="http://schemas.openxmlformats.org/drawingml/2006/table">
            <a:tbl>
              <a:tblPr/>
              <a:tblGrid>
                <a:gridCol w="2416878"/>
                <a:gridCol w="1954681"/>
                <a:gridCol w="1954681"/>
                <a:gridCol w="1954681"/>
              </a:tblGrid>
              <a:tr h="299750">
                <a:tc>
                  <a:txBody>
                    <a:bodyPr/>
                    <a:lstStyle/>
                    <a:p>
                      <a:pPr algn="dist">
                        <a:spcAft>
                          <a:spcPts val="0"/>
                        </a:spcAft>
                      </a:pPr>
                      <a:r>
                        <a:rPr lang="zh-TW" sz="1600" b="1" kern="100" dirty="0">
                          <a:solidFill>
                            <a:srgbClr val="000000"/>
                          </a:solidFill>
                          <a:effectLst/>
                          <a:latin typeface="Times New Roman"/>
                          <a:ea typeface="標楷體"/>
                        </a:rPr>
                        <a:t>保險公司</a:t>
                      </a:r>
                      <a:endParaRPr lang="zh-TW" sz="2000" b="1" kern="100" dirty="0">
                        <a:effectLst/>
                        <a:latin typeface="Times New Roman"/>
                        <a:ea typeface="新細明體"/>
                      </a:endParaRPr>
                    </a:p>
                  </a:txBody>
                  <a:tcPr marL="14930" marR="149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spcAft>
                          <a:spcPts val="0"/>
                        </a:spcAft>
                      </a:pPr>
                      <a:r>
                        <a:rPr lang="zh-TW" sz="1600" b="1" kern="100" dirty="0">
                          <a:solidFill>
                            <a:srgbClr val="000000"/>
                          </a:solidFill>
                          <a:effectLst/>
                          <a:latin typeface="Times New Roman"/>
                          <a:ea typeface="標楷體"/>
                        </a:rPr>
                        <a:t>保險名稱</a:t>
                      </a:r>
                      <a:endParaRPr lang="zh-TW" sz="2000" b="1" kern="100" dirty="0">
                        <a:effectLst/>
                        <a:latin typeface="Times New Roman"/>
                        <a:ea typeface="新細明體"/>
                      </a:endParaRPr>
                    </a:p>
                  </a:txBody>
                  <a:tcPr marL="14930" marR="14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spcAft>
                          <a:spcPts val="0"/>
                        </a:spcAft>
                      </a:pPr>
                      <a:r>
                        <a:rPr lang="zh-TW" sz="1600" b="1" kern="100">
                          <a:solidFill>
                            <a:srgbClr val="000000"/>
                          </a:solidFill>
                          <a:effectLst/>
                          <a:latin typeface="Times New Roman"/>
                          <a:ea typeface="標楷體"/>
                        </a:rPr>
                        <a:t>要保人</a:t>
                      </a:r>
                      <a:endParaRPr lang="zh-TW" sz="2000" b="1" kern="100">
                        <a:effectLst/>
                        <a:latin typeface="Times New Roman"/>
                        <a:ea typeface="新細明體"/>
                      </a:endParaRPr>
                    </a:p>
                  </a:txBody>
                  <a:tcPr marL="14930" marR="14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spcAft>
                          <a:spcPts val="0"/>
                        </a:spcAft>
                      </a:pPr>
                      <a:r>
                        <a:rPr lang="zh-TW" sz="1600" b="1" kern="100">
                          <a:solidFill>
                            <a:srgbClr val="000000"/>
                          </a:solidFill>
                          <a:effectLst/>
                          <a:latin typeface="Times New Roman"/>
                          <a:ea typeface="標楷體"/>
                        </a:rPr>
                        <a:t>備註</a:t>
                      </a:r>
                      <a:endParaRPr lang="zh-TW" sz="2000" b="1" kern="100">
                        <a:effectLst/>
                        <a:latin typeface="Times New Roman"/>
                        <a:ea typeface="新細明體"/>
                      </a:endParaRPr>
                    </a:p>
                  </a:txBody>
                  <a:tcPr marL="14930" marR="149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174">
                <a:tc>
                  <a:txBody>
                    <a:bodyPr/>
                    <a:lstStyle/>
                    <a:p>
                      <a:pPr algn="just">
                        <a:spcAft>
                          <a:spcPts val="0"/>
                        </a:spcAft>
                      </a:pPr>
                      <a:r>
                        <a:rPr lang="en-US" sz="1600" b="1" kern="100" dirty="0">
                          <a:solidFill>
                            <a:srgbClr val="000000"/>
                          </a:solidFill>
                          <a:effectLst/>
                          <a:latin typeface="+mn-ea"/>
                          <a:ea typeface="+mn-ea"/>
                        </a:rPr>
                        <a:t> </a:t>
                      </a:r>
                      <a:r>
                        <a:rPr lang="zh-TW" altLang="en-US" sz="1600" b="1" kern="100" dirty="0" smtClean="0">
                          <a:solidFill>
                            <a:srgbClr val="000000"/>
                          </a:solidFill>
                          <a:effectLst/>
                          <a:latin typeface="+mn-ea"/>
                          <a:ea typeface="+mn-ea"/>
                        </a:rPr>
                        <a:t>富邦人壽</a:t>
                      </a:r>
                      <a:endParaRPr lang="zh-TW" sz="1600" b="1" kern="100" dirty="0">
                        <a:effectLst/>
                        <a:latin typeface="+mn-ea"/>
                        <a:ea typeface="+mn-ea"/>
                      </a:endParaRPr>
                    </a:p>
                  </a:txBody>
                  <a:tcPr marL="14930" marR="149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rgbClr val="000000"/>
                          </a:solidFill>
                          <a:effectLst/>
                          <a:latin typeface="+mn-ea"/>
                          <a:ea typeface="+mn-ea"/>
                        </a:rPr>
                        <a:t> </a:t>
                      </a:r>
                      <a:r>
                        <a:rPr lang="zh-TW" altLang="en-US" sz="1600" b="1" kern="100" dirty="0" smtClean="0">
                          <a:solidFill>
                            <a:srgbClr val="000000"/>
                          </a:solidFill>
                          <a:effectLst/>
                          <a:latin typeface="+mn-ea"/>
                          <a:ea typeface="+mn-ea"/>
                        </a:rPr>
                        <a:t>儲蓄型保險</a:t>
                      </a:r>
                      <a:endParaRPr lang="zh-TW" sz="1600" b="1" kern="100" dirty="0">
                        <a:effectLst/>
                        <a:latin typeface="+mn-ea"/>
                        <a:ea typeface="+mn-ea"/>
                      </a:endParaRPr>
                    </a:p>
                  </a:txBody>
                  <a:tcPr marL="14930" marR="14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rgbClr val="000000"/>
                          </a:solidFill>
                          <a:effectLst/>
                          <a:latin typeface="+mn-ea"/>
                          <a:ea typeface="+mn-ea"/>
                        </a:rPr>
                        <a:t> </a:t>
                      </a:r>
                      <a:r>
                        <a:rPr lang="zh-TW" altLang="en-US" sz="1600" b="1" kern="100" dirty="0" smtClean="0">
                          <a:solidFill>
                            <a:srgbClr val="000000"/>
                          </a:solidFill>
                          <a:effectLst/>
                          <a:latin typeface="+mn-ea"/>
                          <a:ea typeface="+mn-ea"/>
                        </a:rPr>
                        <a:t>楊光明</a:t>
                      </a:r>
                      <a:endParaRPr lang="zh-TW" sz="1600" b="1" kern="100" dirty="0">
                        <a:effectLst/>
                        <a:latin typeface="+mn-ea"/>
                        <a:ea typeface="+mn-ea"/>
                      </a:endParaRPr>
                    </a:p>
                  </a:txBody>
                  <a:tcPr marL="14930" marR="14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rgbClr val="000000"/>
                          </a:solidFill>
                          <a:effectLst/>
                          <a:latin typeface="+mn-ea"/>
                          <a:ea typeface="+mn-ea"/>
                        </a:rPr>
                        <a:t> </a:t>
                      </a:r>
                      <a:endParaRPr lang="zh-TW" sz="1600" b="1" kern="100" dirty="0">
                        <a:effectLst/>
                        <a:latin typeface="+mn-ea"/>
                        <a:ea typeface="+mn-ea"/>
                      </a:endParaRPr>
                    </a:p>
                  </a:txBody>
                  <a:tcPr marL="14930" marR="149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174">
                <a:tc>
                  <a:txBody>
                    <a:bodyPr/>
                    <a:lstStyle/>
                    <a:p>
                      <a:pPr algn="just">
                        <a:spcAft>
                          <a:spcPts val="0"/>
                        </a:spcAft>
                      </a:pPr>
                      <a:r>
                        <a:rPr lang="en-US" sz="1600" b="1" kern="100" dirty="0">
                          <a:solidFill>
                            <a:srgbClr val="000000"/>
                          </a:solidFill>
                          <a:effectLst/>
                          <a:latin typeface="+mn-ea"/>
                          <a:ea typeface="+mn-ea"/>
                        </a:rPr>
                        <a:t> </a:t>
                      </a:r>
                      <a:r>
                        <a:rPr lang="zh-TW" altLang="en-US" sz="1600" b="1" kern="100" dirty="0" smtClean="0">
                          <a:solidFill>
                            <a:srgbClr val="000000"/>
                          </a:solidFill>
                          <a:effectLst/>
                          <a:latin typeface="+mn-ea"/>
                          <a:ea typeface="+mn-ea"/>
                        </a:rPr>
                        <a:t>中華郵政壽險</a:t>
                      </a:r>
                      <a:endParaRPr lang="zh-TW" sz="1600" b="1" kern="100" dirty="0">
                        <a:effectLst/>
                        <a:latin typeface="+mn-ea"/>
                        <a:ea typeface="+mn-ea"/>
                      </a:endParaRPr>
                    </a:p>
                  </a:txBody>
                  <a:tcPr marL="14930" marR="149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rgbClr val="000000"/>
                          </a:solidFill>
                          <a:effectLst/>
                          <a:latin typeface="+mn-ea"/>
                          <a:ea typeface="+mn-ea"/>
                        </a:rPr>
                        <a:t> </a:t>
                      </a:r>
                      <a:r>
                        <a:rPr lang="zh-TW" altLang="en-US" sz="1600" b="1" kern="100" dirty="0" smtClean="0">
                          <a:solidFill>
                            <a:srgbClr val="000000"/>
                          </a:solidFill>
                          <a:effectLst/>
                          <a:latin typeface="+mn-ea"/>
                          <a:ea typeface="+mn-ea"/>
                        </a:rPr>
                        <a:t>郵局步步高升壽險</a:t>
                      </a:r>
                      <a:endParaRPr lang="zh-TW" sz="1600" b="1" kern="100" dirty="0">
                        <a:effectLst/>
                        <a:latin typeface="+mn-ea"/>
                        <a:ea typeface="+mn-ea"/>
                      </a:endParaRPr>
                    </a:p>
                  </a:txBody>
                  <a:tcPr marL="14930" marR="14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rgbClr val="000000"/>
                          </a:solidFill>
                          <a:effectLst/>
                          <a:latin typeface="+mn-ea"/>
                          <a:ea typeface="+mn-ea"/>
                        </a:rPr>
                        <a:t> </a:t>
                      </a:r>
                      <a:r>
                        <a:rPr lang="zh-TW" altLang="en-US" sz="1600" b="1" kern="100" dirty="0" smtClean="0">
                          <a:solidFill>
                            <a:srgbClr val="000000"/>
                          </a:solidFill>
                          <a:effectLst/>
                          <a:latin typeface="+mn-ea"/>
                          <a:ea typeface="+mn-ea"/>
                        </a:rPr>
                        <a:t>楊光明</a:t>
                      </a:r>
                      <a:endParaRPr lang="zh-TW" sz="1600" b="1" kern="100" dirty="0">
                        <a:effectLst/>
                        <a:latin typeface="+mn-ea"/>
                        <a:ea typeface="+mn-ea"/>
                      </a:endParaRPr>
                    </a:p>
                  </a:txBody>
                  <a:tcPr marL="14930" marR="14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rgbClr val="000000"/>
                          </a:solidFill>
                          <a:effectLst/>
                          <a:latin typeface="+mn-ea"/>
                          <a:ea typeface="+mn-ea"/>
                        </a:rPr>
                        <a:t> </a:t>
                      </a:r>
                      <a:r>
                        <a:rPr lang="en-US" altLang="zh-TW" sz="1600" b="1" kern="100" dirty="0" smtClean="0">
                          <a:solidFill>
                            <a:srgbClr val="000000"/>
                          </a:solidFill>
                          <a:effectLst/>
                          <a:latin typeface="+mn-ea"/>
                          <a:ea typeface="+mn-ea"/>
                        </a:rPr>
                        <a:t>3</a:t>
                      </a:r>
                      <a:r>
                        <a:rPr lang="zh-TW" altLang="en-US" sz="1600" b="1" kern="100" dirty="0" smtClean="0">
                          <a:solidFill>
                            <a:srgbClr val="000000"/>
                          </a:solidFill>
                          <a:effectLst/>
                          <a:latin typeface="+mn-ea"/>
                          <a:ea typeface="+mn-ea"/>
                        </a:rPr>
                        <a:t>筆</a:t>
                      </a:r>
                      <a:endParaRPr lang="zh-TW" sz="1600" b="1" kern="100" dirty="0">
                        <a:effectLst/>
                        <a:latin typeface="+mn-ea"/>
                        <a:ea typeface="+mn-ea"/>
                      </a:endParaRPr>
                    </a:p>
                  </a:txBody>
                  <a:tcPr marL="14930" marR="149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174">
                <a:tc>
                  <a:txBody>
                    <a:bodyPr/>
                    <a:lstStyle/>
                    <a:p>
                      <a:pPr algn="just">
                        <a:spcAft>
                          <a:spcPts val="0"/>
                        </a:spcAft>
                      </a:pPr>
                      <a:r>
                        <a:rPr lang="en-US" sz="1600" b="1" kern="100" dirty="0">
                          <a:solidFill>
                            <a:srgbClr val="000000"/>
                          </a:solidFill>
                          <a:effectLst/>
                          <a:latin typeface="+mn-ea"/>
                          <a:ea typeface="+mn-ea"/>
                        </a:rPr>
                        <a:t> </a:t>
                      </a:r>
                      <a:r>
                        <a:rPr lang="zh-TW" altLang="en-US" sz="1600" b="1" kern="100" dirty="0" smtClean="0">
                          <a:solidFill>
                            <a:srgbClr val="000000"/>
                          </a:solidFill>
                          <a:effectLst/>
                          <a:latin typeface="+mn-ea"/>
                          <a:ea typeface="+mn-ea"/>
                        </a:rPr>
                        <a:t>國泰人壽</a:t>
                      </a:r>
                      <a:endParaRPr lang="zh-TW" sz="1600" b="1" kern="100" dirty="0">
                        <a:effectLst/>
                        <a:latin typeface="+mn-ea"/>
                        <a:ea typeface="+mn-ea"/>
                      </a:endParaRPr>
                    </a:p>
                  </a:txBody>
                  <a:tcPr marL="14930" marR="149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rgbClr val="000000"/>
                          </a:solidFill>
                          <a:effectLst/>
                          <a:latin typeface="+mn-ea"/>
                          <a:ea typeface="+mn-ea"/>
                        </a:rPr>
                        <a:t> </a:t>
                      </a:r>
                      <a:r>
                        <a:rPr lang="zh-TW" altLang="en-US" sz="1600" b="1" kern="100" dirty="0" smtClean="0">
                          <a:solidFill>
                            <a:srgbClr val="000000"/>
                          </a:solidFill>
                          <a:effectLst/>
                          <a:latin typeface="+mn-ea"/>
                          <a:ea typeface="+mn-ea"/>
                        </a:rPr>
                        <a:t>富貴保本壽險</a:t>
                      </a:r>
                      <a:endParaRPr lang="zh-TW" sz="1600" b="1" kern="100" dirty="0">
                        <a:effectLst/>
                        <a:latin typeface="+mn-ea"/>
                        <a:ea typeface="+mn-ea"/>
                      </a:endParaRPr>
                    </a:p>
                  </a:txBody>
                  <a:tcPr marL="14930" marR="14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1" kern="100" dirty="0">
                          <a:solidFill>
                            <a:srgbClr val="000000"/>
                          </a:solidFill>
                          <a:effectLst/>
                          <a:latin typeface="+mn-ea"/>
                          <a:ea typeface="+mn-ea"/>
                        </a:rPr>
                        <a:t> </a:t>
                      </a:r>
                      <a:r>
                        <a:rPr lang="zh-TW" altLang="en-US" sz="1600" b="1" kern="100" dirty="0" smtClean="0">
                          <a:solidFill>
                            <a:srgbClr val="000000"/>
                          </a:solidFill>
                          <a:effectLst/>
                          <a:latin typeface="+mn-ea"/>
                          <a:ea typeface="+mn-ea"/>
                        </a:rPr>
                        <a:t>楊光明</a:t>
                      </a:r>
                      <a:endParaRPr lang="zh-TW" altLang="zh-TW" sz="1600" b="1" kern="100" dirty="0" smtClean="0">
                        <a:effectLst/>
                        <a:latin typeface="+mn-ea"/>
                        <a:ea typeface="+mn-ea"/>
                      </a:endParaRPr>
                    </a:p>
                  </a:txBody>
                  <a:tcPr marL="14930" marR="149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rgbClr val="000000"/>
                          </a:solidFill>
                          <a:effectLst/>
                          <a:latin typeface="+mn-ea"/>
                          <a:ea typeface="+mn-ea"/>
                        </a:rPr>
                        <a:t> </a:t>
                      </a:r>
                      <a:r>
                        <a:rPr lang="en-US" altLang="zh-TW" sz="1600" b="1" kern="100" dirty="0" smtClean="0">
                          <a:solidFill>
                            <a:srgbClr val="000000"/>
                          </a:solidFill>
                          <a:effectLst/>
                          <a:latin typeface="+mn-ea"/>
                          <a:ea typeface="+mn-ea"/>
                        </a:rPr>
                        <a:t>1</a:t>
                      </a:r>
                      <a:r>
                        <a:rPr lang="zh-TW" altLang="en-US" sz="1600" b="1" kern="100" dirty="0" smtClean="0">
                          <a:solidFill>
                            <a:srgbClr val="000000"/>
                          </a:solidFill>
                          <a:effectLst/>
                          <a:latin typeface="+mn-ea"/>
                          <a:ea typeface="+mn-ea"/>
                        </a:rPr>
                        <a:t>筆，繳費期滿</a:t>
                      </a:r>
                      <a:endParaRPr lang="zh-TW" sz="1600" b="1" kern="100" dirty="0">
                        <a:effectLst/>
                        <a:latin typeface="+mn-ea"/>
                        <a:ea typeface="+mn-ea"/>
                      </a:endParaRPr>
                    </a:p>
                  </a:txBody>
                  <a:tcPr marL="14930" marR="149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8174">
                <a:tc gridSpan="4">
                  <a:txBody>
                    <a:bodyPr/>
                    <a:lstStyle/>
                    <a:p>
                      <a:pPr algn="just">
                        <a:spcAft>
                          <a:spcPts val="0"/>
                        </a:spcAft>
                      </a:pPr>
                      <a:r>
                        <a:rPr lang="zh-TW" sz="2000" b="1" kern="100" dirty="0">
                          <a:solidFill>
                            <a:srgbClr val="000000"/>
                          </a:solidFill>
                          <a:effectLst/>
                          <a:latin typeface="Times New Roman"/>
                          <a:ea typeface="標楷體"/>
                        </a:rPr>
                        <a:t>總申報筆數：</a:t>
                      </a:r>
                      <a:r>
                        <a:rPr lang="en-US" sz="2000" b="1" kern="100" dirty="0">
                          <a:solidFill>
                            <a:srgbClr val="000000"/>
                          </a:solidFill>
                          <a:effectLst/>
                          <a:latin typeface="Times New Roman"/>
                          <a:ea typeface="標楷體"/>
                        </a:rPr>
                        <a:t> </a:t>
                      </a:r>
                      <a:r>
                        <a:rPr lang="en-US" altLang="zh-TW" sz="2000" b="1" kern="100" dirty="0" smtClean="0">
                          <a:solidFill>
                            <a:srgbClr val="000000"/>
                          </a:solidFill>
                          <a:effectLst/>
                          <a:latin typeface="Times New Roman"/>
                          <a:ea typeface="標楷體"/>
                        </a:rPr>
                        <a:t>2</a:t>
                      </a:r>
                      <a:r>
                        <a:rPr lang="zh-TW" sz="2000" b="1" kern="100" dirty="0" smtClean="0">
                          <a:solidFill>
                            <a:srgbClr val="000000"/>
                          </a:solidFill>
                          <a:effectLst/>
                          <a:latin typeface="Times New Roman"/>
                          <a:ea typeface="標楷體"/>
                        </a:rPr>
                        <a:t>筆</a:t>
                      </a:r>
                      <a:endParaRPr lang="zh-TW" sz="2000" b="1" kern="100" dirty="0">
                        <a:effectLst/>
                        <a:latin typeface="Times New Roman"/>
                        <a:ea typeface="新細明體"/>
                      </a:endParaRPr>
                    </a:p>
                  </a:txBody>
                  <a:tcPr marL="14930" marR="1493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r>
            </a:tbl>
          </a:graphicData>
        </a:graphic>
      </p:graphicFrame>
      <p:sp>
        <p:nvSpPr>
          <p:cNvPr id="10" name="矩形 9"/>
          <p:cNvSpPr/>
          <p:nvPr/>
        </p:nvSpPr>
        <p:spPr>
          <a:xfrm>
            <a:off x="2987675" y="4076700"/>
            <a:ext cx="1584325" cy="431800"/>
          </a:xfrm>
          <a:prstGeom prst="rect">
            <a:avLst/>
          </a:prstGeom>
          <a:noFill/>
          <a:ln w="31750">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5" name="乘號 4"/>
          <p:cNvSpPr/>
          <p:nvPr/>
        </p:nvSpPr>
        <p:spPr>
          <a:xfrm>
            <a:off x="2778125" y="3757613"/>
            <a:ext cx="360363" cy="5969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2" name="矩形 11"/>
          <p:cNvSpPr/>
          <p:nvPr/>
        </p:nvSpPr>
        <p:spPr>
          <a:xfrm>
            <a:off x="2987675" y="4630738"/>
            <a:ext cx="2016125" cy="1101725"/>
          </a:xfrm>
          <a:prstGeom prst="rect">
            <a:avLst/>
          </a:prstGeom>
          <a:noFill/>
          <a:ln w="31750">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6" name="甜甜圈 5"/>
          <p:cNvSpPr/>
          <p:nvPr/>
        </p:nvSpPr>
        <p:spPr>
          <a:xfrm>
            <a:off x="2808288" y="4760913"/>
            <a:ext cx="395287" cy="360362"/>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solidFill>
                <a:schemeClr val="tx1"/>
              </a:solidFill>
            </a:endParaRPr>
          </a:p>
        </p:txBody>
      </p:sp>
      <p:sp>
        <p:nvSpPr>
          <p:cNvPr id="7" name="矩形圖說文字 6"/>
          <p:cNvSpPr/>
          <p:nvPr/>
        </p:nvSpPr>
        <p:spPr>
          <a:xfrm>
            <a:off x="4357686" y="6000768"/>
            <a:ext cx="3000396" cy="668340"/>
          </a:xfrm>
          <a:prstGeom prst="wedgeRectCallout">
            <a:avLst>
              <a:gd name="adj1" fmla="val -28204"/>
              <a:gd name="adj2" fmla="val -851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dirty="0" smtClean="0"/>
              <a:t>應填寫</a:t>
            </a:r>
            <a:r>
              <a:rPr kumimoji="0" lang="zh-TW" altLang="en-US" sz="2400" dirty="0"/>
              <a:t>完整保險名稱</a:t>
            </a:r>
          </a:p>
        </p:txBody>
      </p:sp>
      <p:sp>
        <p:nvSpPr>
          <p:cNvPr id="13" name="矩形圖說文字 12"/>
          <p:cNvSpPr/>
          <p:nvPr/>
        </p:nvSpPr>
        <p:spPr>
          <a:xfrm>
            <a:off x="2428860" y="3000372"/>
            <a:ext cx="3114691" cy="668340"/>
          </a:xfrm>
          <a:prstGeom prst="wedgeRectCallout">
            <a:avLst>
              <a:gd name="adj1" fmla="val -43567"/>
              <a:gd name="adj2" fmla="val -777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dirty="0" smtClean="0"/>
              <a:t>連動債應以原始投資金額申報。</a:t>
            </a:r>
            <a:endParaRPr kumimoji="0" lang="zh-TW" altLang="en-US" sz="24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投影片編號版面配置區 4"/>
          <p:cNvSpPr txBox="1">
            <a:spLocks noGrp="1"/>
          </p:cNvSpPr>
          <p:nvPr/>
        </p:nvSpPr>
        <p:spPr bwMode="auto">
          <a:xfrm>
            <a:off x="7239000" y="6400800"/>
            <a:ext cx="1905000" cy="457200"/>
          </a:xfrm>
          <a:prstGeom prst="rect">
            <a:avLst/>
          </a:prstGeom>
          <a:noFill/>
          <a:ln w="9525">
            <a:noFill/>
            <a:miter lim="800000"/>
            <a:headEnd/>
            <a:tailEnd/>
          </a:ln>
        </p:spPr>
        <p:txBody>
          <a:bodyPr/>
          <a:lstStyle/>
          <a:p>
            <a:pPr algn="r"/>
            <a:fld id="{528D0920-4B4B-4B50-A1A7-2BE6F7BA11B2}" type="slidenum">
              <a:rPr kumimoji="0" lang="en-US" altLang="zh-TW" sz="1400">
                <a:solidFill>
                  <a:schemeClr val="bg2"/>
                </a:solidFill>
                <a:latin typeface="Times New Roman" pitchFamily="18" charset="0"/>
                <a:ea typeface="標楷體" pitchFamily="65" charset="-120"/>
              </a:rPr>
              <a:pPr algn="r"/>
              <a:t>25</a:t>
            </a:fld>
            <a:endParaRPr kumimoji="0" lang="en-US" altLang="zh-TW" sz="1400">
              <a:solidFill>
                <a:schemeClr val="bg2"/>
              </a:solidFill>
              <a:latin typeface="Times New Roman" pitchFamily="18" charset="0"/>
              <a:ea typeface="標楷體" pitchFamily="65" charset="-120"/>
            </a:endParaRPr>
          </a:p>
        </p:txBody>
      </p:sp>
      <p:sp>
        <p:nvSpPr>
          <p:cNvPr id="61443" name="Rectangle 38"/>
          <p:cNvSpPr>
            <a:spLocks noGrp="1" noChangeArrowheads="1"/>
          </p:cNvSpPr>
          <p:nvPr>
            <p:ph type="title" idx="4294967295"/>
          </p:nvPr>
        </p:nvSpPr>
        <p:spPr>
          <a:xfrm>
            <a:off x="595313" y="115888"/>
            <a:ext cx="8064500" cy="433387"/>
          </a:xfrm>
        </p:spPr>
        <p:txBody>
          <a:bodyPr/>
          <a:lstStyle/>
          <a:p>
            <a:pPr fontAlgn="auto">
              <a:lnSpc>
                <a:spcPct val="90000"/>
              </a:lnSpc>
              <a:spcAft>
                <a:spcPts val="0"/>
              </a:spcAft>
              <a:defRPr/>
            </a:pPr>
            <a:r>
              <a:rPr altLang="en-US" sz="2400" b="1" dirty="0" smtClean="0">
                <a:solidFill>
                  <a:schemeClr val="tx2">
                    <a:satMod val="130000"/>
                  </a:schemeClr>
                </a:solidFill>
              </a:rPr>
              <a:t>（</a:t>
            </a:r>
            <a:r>
              <a:rPr altLang="en-US" sz="2400" b="1" dirty="0" err="1" smtClean="0">
                <a:solidFill>
                  <a:schemeClr val="tx2">
                    <a:satMod val="130000"/>
                  </a:schemeClr>
                </a:solidFill>
              </a:rPr>
              <a:t>十）債權</a:t>
            </a:r>
            <a:r>
              <a:rPr altLang="en-US" sz="2400" b="1" dirty="0" smtClean="0">
                <a:solidFill>
                  <a:schemeClr val="tx2">
                    <a:satMod val="130000"/>
                  </a:schemeClr>
                </a:solidFill>
              </a:rPr>
              <a:t>                 （</a:t>
            </a:r>
            <a:r>
              <a:rPr altLang="en-US" sz="2000" b="1" dirty="0" smtClean="0">
                <a:solidFill>
                  <a:schemeClr val="tx2">
                    <a:satMod val="130000"/>
                  </a:schemeClr>
                </a:solidFill>
              </a:rPr>
              <a:t>總金額：新臺幣</a:t>
            </a:r>
            <a:r>
              <a:rPr lang="en-US" altLang="zh-TW" sz="2000" b="1" dirty="0" smtClean="0">
                <a:solidFill>
                  <a:schemeClr val="tx2">
                    <a:satMod val="130000"/>
                  </a:schemeClr>
                </a:solidFill>
              </a:rPr>
              <a:t>1,200,000</a:t>
            </a:r>
            <a:r>
              <a:rPr altLang="en-US" sz="2000" b="1" dirty="0" smtClean="0">
                <a:solidFill>
                  <a:schemeClr val="tx2">
                    <a:satMod val="130000"/>
                  </a:schemeClr>
                </a:solidFill>
              </a:rPr>
              <a:t>元）</a:t>
            </a:r>
          </a:p>
        </p:txBody>
      </p:sp>
      <p:graphicFrame>
        <p:nvGraphicFramePr>
          <p:cNvPr id="197706" name="Group 74"/>
          <p:cNvGraphicFramePr>
            <a:graphicFrameLocks noGrp="1"/>
          </p:cNvGraphicFramePr>
          <p:nvPr>
            <p:ph idx="4294967295"/>
          </p:nvPr>
        </p:nvGraphicFramePr>
        <p:xfrm>
          <a:off x="684213" y="620713"/>
          <a:ext cx="8229600" cy="1438277"/>
        </p:xfrm>
        <a:graphic>
          <a:graphicData uri="http://schemas.openxmlformats.org/drawingml/2006/table">
            <a:tbl>
              <a:tblPr/>
              <a:tblGrid>
                <a:gridCol w="1152525"/>
                <a:gridCol w="792163"/>
                <a:gridCol w="2592387"/>
                <a:gridCol w="1008063"/>
                <a:gridCol w="1295400"/>
                <a:gridCol w="1389062"/>
              </a:tblGrid>
              <a:tr h="503238">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種類</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債權人</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債務人及地址</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dist"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餘額</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取得</a:t>
                      </a:r>
                      <a:r>
                        <a:rPr kumimoji="1" lang="en-US"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發生）時間</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取得</a:t>
                      </a:r>
                      <a:r>
                        <a:rPr kumimoji="1" lang="en-US"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發生</a:t>
                      </a:r>
                      <a:r>
                        <a:rPr kumimoji="1" lang="en-US"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原因</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一般借款</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史小海  台北市延平南路</a:t>
                      </a: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100</a:t>
                      </a:r>
                      <a:r>
                        <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號</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1,200,000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r>
                        <a:rPr kumimoji="1" lang="en-US" altLang="zh-TW"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92.7.8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朋友創業借款</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80000"/>
                        </a:lnSpc>
                        <a:spcBef>
                          <a:spcPct val="0"/>
                        </a:spcBef>
                        <a:spcAft>
                          <a:spcPct val="0"/>
                        </a:spcAft>
                        <a:buClrTx/>
                        <a:buSzPct val="90000"/>
                        <a:buFontTx/>
                        <a:buNone/>
                        <a:tabLst>
                          <a:tab pos="0" algn="l"/>
                        </a:tabLst>
                      </a:pPr>
                      <a:endPar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80000"/>
                        </a:lnSpc>
                        <a:spcBef>
                          <a:spcPct val="0"/>
                        </a:spcBef>
                        <a:spcAft>
                          <a:spcPct val="0"/>
                        </a:spcAft>
                        <a:buClrTx/>
                        <a:buSzPct val="90000"/>
                        <a:buFontTx/>
                        <a:buNone/>
                        <a:tabLst/>
                      </a:pPr>
                      <a:endPar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endParaRPr kumimoji="1"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endParaRPr kumimoji="1"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endParaRPr kumimoji="1" lang="en-US"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80000"/>
                        </a:lnSpc>
                        <a:spcBef>
                          <a:spcPct val="0"/>
                        </a:spcBef>
                        <a:spcAft>
                          <a:spcPct val="0"/>
                        </a:spcAft>
                        <a:buClrTx/>
                        <a:buSzPct val="90000"/>
                        <a:buFontTx/>
                        <a:buNone/>
                        <a:tabLst/>
                      </a:pPr>
                      <a:endPar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gridSpan="6">
                  <a:txBody>
                    <a:bodyPr/>
                    <a:lstStyle/>
                    <a:p>
                      <a:pPr marL="342900" marR="0" lvl="0" indent="-342900" algn="l" defTabSz="914400" rtl="0" eaLnBrk="1" fontAlgn="base" latinLnBrk="0" hangingPunct="1">
                        <a:lnSpc>
                          <a:spcPct val="80000"/>
                        </a:lnSpc>
                        <a:spcBef>
                          <a:spcPct val="0"/>
                        </a:spcBef>
                        <a:spcAft>
                          <a:spcPct val="0"/>
                        </a:spcAft>
                        <a:buClrTx/>
                        <a:buSzPct val="90000"/>
                        <a:buFontTx/>
                        <a:buNone/>
                        <a:tabLst/>
                      </a:pP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總申報筆數：</a:t>
                      </a:r>
                      <a:r>
                        <a:rPr kumimoji="1" lang="en-US" altLang="zh-TW"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1</a:t>
                      </a:r>
                      <a:r>
                        <a:rPr kumimoji="1" lang="zh-TW" altLang="en-US" sz="1400" b="1" i="0" u="none" strike="noStrike" cap="none" normalizeH="0" baseline="0" dirty="0" smtClean="0">
                          <a:ln>
                            <a:noFill/>
                          </a:ln>
                          <a:solidFill>
                            <a:srgbClr val="FF3300"/>
                          </a:solidFill>
                          <a:effectLst>
                            <a:outerShdw blurRad="38100" dist="38100" dir="2700000" algn="tl">
                              <a:srgbClr val="C0C0C0"/>
                            </a:outerShdw>
                          </a:effectLst>
                          <a:latin typeface="標楷體" pitchFamily="65" charset="-120"/>
                          <a:ea typeface="標楷體" pitchFamily="65" charset="-120"/>
                          <a:cs typeface="Times New Roman" pitchFamily="18" charset="0"/>
                        </a:rPr>
                        <a:t>筆</a:t>
                      </a:r>
                      <a:endParaRPr kumimoji="1"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30756" name="Rectangle 74"/>
          <p:cNvSpPr>
            <a:spLocks noChangeArrowheads="1"/>
          </p:cNvSpPr>
          <p:nvPr/>
        </p:nvSpPr>
        <p:spPr bwMode="auto">
          <a:xfrm>
            <a:off x="395288" y="5373688"/>
            <a:ext cx="8353425" cy="327025"/>
          </a:xfrm>
          <a:prstGeom prst="rect">
            <a:avLst/>
          </a:prstGeom>
          <a:noFill/>
          <a:ln w="9525">
            <a:noFill/>
            <a:miter lim="800000"/>
            <a:headEnd/>
            <a:tailEnd/>
          </a:ln>
        </p:spPr>
        <p:txBody>
          <a:bodyPr anchor="ctr">
            <a:spAutoFit/>
          </a:bodyPr>
          <a:lstStyle/>
          <a:p>
            <a:pPr marL="261938" indent="-261938">
              <a:lnSpc>
                <a:spcPct val="120000"/>
              </a:lnSpc>
            </a:pPr>
            <a:endParaRPr kumimoji="0" lang="zh-TW" altLang="en-US" sz="1400" b="1">
              <a:solidFill>
                <a:srgbClr val="009900"/>
              </a:solidFill>
              <a:ea typeface="標楷體" pitchFamily="65" charset="-120"/>
            </a:endParaRPr>
          </a:p>
        </p:txBody>
      </p:sp>
      <p:sp>
        <p:nvSpPr>
          <p:cNvPr id="30757" name="Rectangle 150"/>
          <p:cNvSpPr>
            <a:spLocks noChangeArrowheads="1"/>
          </p:cNvSpPr>
          <p:nvPr/>
        </p:nvSpPr>
        <p:spPr bwMode="auto">
          <a:xfrm>
            <a:off x="468313" y="3716338"/>
            <a:ext cx="8135937" cy="649287"/>
          </a:xfrm>
          <a:prstGeom prst="rect">
            <a:avLst/>
          </a:prstGeom>
          <a:noFill/>
          <a:ln w="9525">
            <a:noFill/>
            <a:miter lim="800000"/>
            <a:headEnd/>
            <a:tailEnd/>
          </a:ln>
        </p:spPr>
        <p:txBody>
          <a:bodyPr anchor="ctr"/>
          <a:lstStyle/>
          <a:p>
            <a:pPr>
              <a:lnSpc>
                <a:spcPct val="90000"/>
              </a:lnSpc>
            </a:pPr>
            <a:endParaRPr kumimoji="0" lang="zh-TW" altLang="en-US" sz="2000" b="1">
              <a:ea typeface="標楷體" pitchFamily="65" charset="-120"/>
            </a:endParaRPr>
          </a:p>
        </p:txBody>
      </p:sp>
      <p:graphicFrame>
        <p:nvGraphicFramePr>
          <p:cNvPr id="8" name="Group 67"/>
          <p:cNvGraphicFramePr>
            <a:graphicFrameLocks/>
          </p:cNvGraphicFramePr>
          <p:nvPr/>
        </p:nvGraphicFramePr>
        <p:xfrm>
          <a:off x="755650" y="2701925"/>
          <a:ext cx="8248231" cy="1987869"/>
        </p:xfrm>
        <a:graphic>
          <a:graphicData uri="http://schemas.openxmlformats.org/drawingml/2006/table">
            <a:tbl>
              <a:tblPr/>
              <a:tblGrid>
                <a:gridCol w="1294953"/>
                <a:gridCol w="1166813"/>
                <a:gridCol w="2286000"/>
                <a:gridCol w="1028700"/>
                <a:gridCol w="1257319"/>
                <a:gridCol w="1214446"/>
              </a:tblGrid>
              <a:tr h="503238">
                <a:tc>
                  <a:txBody>
                    <a:bodyPr/>
                    <a:lstStyle/>
                    <a:p>
                      <a:pPr marL="0" marR="0" lvl="0" indent="0" algn="di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種類</a:t>
                      </a: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債務人</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債權人及地址</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餘額</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取得</a:t>
                      </a:r>
                      <a:r>
                        <a:rPr kumimoji="0" lang="en-US" altLang="zh-TW"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0"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發生）時間</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di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取得</a:t>
                      </a:r>
                      <a:r>
                        <a:rPr kumimoji="0" lang="en-US" altLang="zh-TW" sz="1400" b="1" i="0" u="none" strike="noStrike" cap="none" normalizeH="0" baseline="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0" lang="zh-TW" altLang="en-US" sz="1400" b="1" i="0" u="none" strike="noStrike" cap="none" normalizeH="0" baseline="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發生</a:t>
                      </a:r>
                      <a:r>
                        <a:rPr kumimoji="0" lang="en-US" altLang="zh-TW" sz="1400" b="1" i="0" u="none" strike="noStrike" cap="none" normalizeH="0" baseline="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0" lang="zh-TW" altLang="en-US" sz="1400" b="1" i="0" u="none" strike="noStrike" cap="none" normalizeH="0" baseline="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原因</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0" marR="0" lvl="0" indent="0" algn="ju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房屋貸款</a:t>
                      </a: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楊光明</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國泰世華銀行館前分行</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90000"/>
                        <a:buFontTx/>
                        <a:buNone/>
                        <a:tabLst/>
                      </a:pPr>
                      <a:r>
                        <a:rPr kumimoji="0" lang="en-US"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1,689,254</a:t>
                      </a:r>
                      <a:endParaRPr kumimoji="0" lang="zh-TW" altLang="zh-TW"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Pct val="90000"/>
                        <a:buFontTx/>
                        <a:buNone/>
                        <a:tabLst/>
                      </a:pPr>
                      <a:r>
                        <a:rPr kumimoji="0" lang="en-US" altLang="zh-TW"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97</a:t>
                      </a:r>
                      <a:r>
                        <a:rPr kumimoji="0"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0" lang="en-US" altLang="zh-TW"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2</a:t>
                      </a:r>
                      <a:r>
                        <a:rPr kumimoji="0"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0" lang="en-US" altLang="zh-TW"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5</a:t>
                      </a:r>
                      <a:endParaRPr kumimoji="0"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購置房屋</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ju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dirty="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保證債務</a:t>
                      </a: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李冰冰</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合作金庫銀行西門分行</a:t>
                      </a: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Pct val="90000"/>
                        <a:buFontTx/>
                        <a:buNone/>
                        <a:tabLst/>
                      </a:pPr>
                      <a:r>
                        <a:rPr kumimoji="0" lang="en-US"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rPr>
                        <a:t>2,150,735</a:t>
                      </a:r>
                      <a:endParaRPr kumimoji="0" lang="zh-TW" altLang="zh-TW" sz="1400" b="1" i="0" u="none" strike="noStrike" cap="none" normalizeH="0" baseline="0" smtClean="0">
                        <a:ln>
                          <a:noFill/>
                        </a:ln>
                        <a:solidFill>
                          <a:schemeClr val="tx1"/>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90000"/>
                        <a:buFontTx/>
                        <a:buNone/>
                        <a:tabLst/>
                      </a:pPr>
                      <a:r>
                        <a:rPr kumimoji="0" lang="en-US" altLang="zh-TW"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95</a:t>
                      </a:r>
                      <a:r>
                        <a:rPr kumimoji="0"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0" lang="en-US" altLang="zh-TW"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11</a:t>
                      </a:r>
                      <a:r>
                        <a:rPr kumimoji="0"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a:t>
                      </a:r>
                      <a:r>
                        <a:rPr kumimoji="0" lang="en-US" altLang="zh-TW"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5</a:t>
                      </a:r>
                      <a:endParaRPr kumimoji="0"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主債務人無法清償</a:t>
                      </a:r>
                    </a:p>
                    <a:p>
                      <a:pPr marL="0" marR="0" lvl="0" indent="0" algn="just" defTabSz="914400" rtl="0" eaLnBrk="1" fontAlgn="base" latinLnBrk="0" hangingPunct="1">
                        <a:lnSpc>
                          <a:spcPct val="100000"/>
                        </a:lnSpc>
                        <a:spcBef>
                          <a:spcPct val="0"/>
                        </a:spcBef>
                        <a:spcAft>
                          <a:spcPct val="0"/>
                        </a:spcAft>
                        <a:buClrTx/>
                        <a:buSzPct val="90000"/>
                        <a:buFontTx/>
                        <a:buNone/>
                        <a:tabLst/>
                      </a:pPr>
                      <a:endParaRPr kumimoji="0"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gridSpan="6">
                  <a:txBody>
                    <a:bodyPr/>
                    <a:lstStyle/>
                    <a:p>
                      <a:pPr marL="0" marR="0" lvl="0" indent="0" algn="just" defTabSz="914400" rtl="0" eaLnBrk="1" fontAlgn="base" latinLnBrk="0" hangingPunct="1">
                        <a:lnSpc>
                          <a:spcPct val="100000"/>
                        </a:lnSpc>
                        <a:spcBef>
                          <a:spcPct val="0"/>
                        </a:spcBef>
                        <a:spcAft>
                          <a:spcPct val="0"/>
                        </a:spcAft>
                        <a:buClrTx/>
                        <a:buSzPct val="90000"/>
                        <a:buFontTx/>
                        <a:buNone/>
                        <a:tabLst/>
                      </a:pPr>
                      <a:r>
                        <a:rPr kumimoji="0"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總申報筆數：</a:t>
                      </a:r>
                      <a:r>
                        <a:rPr kumimoji="0" lang="en-US" altLang="zh-TW"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2</a:t>
                      </a:r>
                      <a:r>
                        <a:rPr kumimoji="0" lang="zh-TW" altLang="en-US" sz="1400" b="1" i="0" u="none" strike="noStrike" cap="none" normalizeH="0" baseline="0" dirty="0" smtClean="0">
                          <a:ln>
                            <a:noFill/>
                          </a:ln>
                          <a:solidFill>
                            <a:srgbClr val="FF0000"/>
                          </a:solidFill>
                          <a:effectLst>
                            <a:outerShdw blurRad="38100" dist="38100" dir="2700000" algn="tl">
                              <a:srgbClr val="C0C0C0"/>
                            </a:outerShdw>
                          </a:effectLst>
                          <a:latin typeface="標楷體" pitchFamily="65" charset="-120"/>
                          <a:ea typeface="標楷體" pitchFamily="65" charset="-120"/>
                          <a:cs typeface="Times New Roman" pitchFamily="18" charset="0"/>
                        </a:rPr>
                        <a:t>筆</a:t>
                      </a: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9" name="標題 1"/>
          <p:cNvSpPr txBox="1">
            <a:spLocks/>
          </p:cNvSpPr>
          <p:nvPr/>
        </p:nvSpPr>
        <p:spPr>
          <a:xfrm>
            <a:off x="619125" y="2155825"/>
            <a:ext cx="7834313" cy="465138"/>
          </a:xfrm>
          <a:prstGeom prst="rect">
            <a:avLst/>
          </a:prstGeom>
        </p:spPr>
        <p:txBody>
          <a:bodyPr anchor="ctr">
            <a:normAutofit fontScale="90000" lnSpcReduction="1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fontAlgn="auto">
              <a:spcAft>
                <a:spcPts val="0"/>
              </a:spcAft>
              <a:tabLst>
                <a:tab pos="0" algn="l"/>
              </a:tabLst>
              <a:defRPr/>
            </a:pPr>
            <a:r>
              <a:rPr lang="zh-TW" altLang="en-US" sz="2800" b="1" dirty="0" smtClean="0"/>
              <a:t>（十一）債務（總金額：新臺幣</a:t>
            </a:r>
            <a:r>
              <a:rPr lang="en-US" altLang="zh-TW" sz="2800" b="1" dirty="0" smtClean="0"/>
              <a:t>3,839,989</a:t>
            </a:r>
            <a:r>
              <a:rPr lang="zh-TW" altLang="en-US" sz="2800" b="1" dirty="0" smtClean="0"/>
              <a:t>元）</a:t>
            </a:r>
          </a:p>
        </p:txBody>
      </p:sp>
      <p:sp>
        <p:nvSpPr>
          <p:cNvPr id="2" name="矩形 1"/>
          <p:cNvSpPr/>
          <p:nvPr/>
        </p:nvSpPr>
        <p:spPr>
          <a:xfrm>
            <a:off x="5435600" y="2852738"/>
            <a:ext cx="1152525" cy="1368425"/>
          </a:xfrm>
          <a:prstGeom prst="rect">
            <a:avLst/>
          </a:prstGeom>
          <a:noFill/>
          <a:ln>
            <a:solidFill>
              <a:srgbClr val="00589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3" name="矩形圖說文字 2"/>
          <p:cNvSpPr/>
          <p:nvPr/>
        </p:nvSpPr>
        <p:spPr>
          <a:xfrm>
            <a:off x="1908175" y="5157788"/>
            <a:ext cx="6696075" cy="1471612"/>
          </a:xfrm>
          <a:prstGeom prst="wedgeRectCallout">
            <a:avLst>
              <a:gd name="adj1" fmla="val 14159"/>
              <a:gd name="adj2" fmla="val -1139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kumimoji="0" lang="zh-TW" altLang="en-US" sz="2400" dirty="0" smtClean="0"/>
              <a:t>申報日當日之債務</a:t>
            </a:r>
            <a:r>
              <a:rPr kumimoji="0" lang="zh-TW" altLang="en-US" sz="2400" dirty="0"/>
              <a:t>餘額大多非整數，如申報人填寫整數，可能誤植初貸金額，或未確實查詢債務餘額逕填寫概數。</a:t>
            </a:r>
            <a:endParaRPr kumimoji="0" lang="en-US" altLang="zh-TW" sz="24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435608" y="-24"/>
            <a:ext cx="7498080" cy="1071570"/>
          </a:xfrm>
        </p:spPr>
        <p:txBody>
          <a:bodyPr>
            <a:normAutofit/>
          </a:bodyPr>
          <a:lstStyle/>
          <a:p>
            <a:r>
              <a:rPr lang="zh-TW" altLang="en-US" sz="3200" dirty="0" smtClean="0"/>
              <a:t>公開抽籤之前置作業</a:t>
            </a:r>
            <a:r>
              <a:rPr lang="en-US" altLang="zh-TW" sz="3200" dirty="0" smtClean="0"/>
              <a:t>-</a:t>
            </a:r>
            <a:br>
              <a:rPr lang="en-US" altLang="zh-TW" sz="3200" dirty="0" smtClean="0"/>
            </a:br>
            <a:r>
              <a:rPr lang="zh-TW" altLang="en-US" sz="3200" b="1" dirty="0" smtClean="0">
                <a:solidFill>
                  <a:schemeClr val="accent5">
                    <a:lumMod val="50000"/>
                  </a:schemeClr>
                </a:solidFill>
                <a:latin typeface="標楷體" pitchFamily="65" charset="-120"/>
                <a:ea typeface="標楷體" pitchFamily="65" charset="-120"/>
              </a:rPr>
              <a:t>彙整</a:t>
            </a:r>
            <a:r>
              <a:rPr lang="en-US" altLang="zh-TW" sz="3200" b="1" dirty="0" smtClean="0">
                <a:solidFill>
                  <a:schemeClr val="accent5">
                    <a:lumMod val="50000"/>
                  </a:schemeClr>
                </a:solidFill>
                <a:latin typeface="標楷體" pitchFamily="65" charset="-120"/>
                <a:ea typeface="標楷體" pitchFamily="65" charset="-120"/>
              </a:rPr>
              <a:t>102</a:t>
            </a:r>
            <a:r>
              <a:rPr lang="zh-TW" altLang="en-US" sz="3200" b="1" dirty="0" smtClean="0">
                <a:solidFill>
                  <a:schemeClr val="accent5">
                    <a:lumMod val="50000"/>
                  </a:schemeClr>
                </a:solidFill>
                <a:latin typeface="標楷體" pitchFamily="65" charset="-120"/>
                <a:ea typeface="標楷體" pitchFamily="65" charset="-120"/>
              </a:rPr>
              <a:t>年度實質審核抽籤名冊</a:t>
            </a:r>
            <a:endParaRPr lang="zh-TW" altLang="en-US" sz="3200" dirty="0"/>
          </a:p>
        </p:txBody>
      </p:sp>
      <p:sp>
        <p:nvSpPr>
          <p:cNvPr id="4" name="內容版面配置區 3"/>
          <p:cNvSpPr>
            <a:spLocks noGrp="1"/>
          </p:cNvSpPr>
          <p:nvPr>
            <p:ph idx="1"/>
          </p:nvPr>
        </p:nvSpPr>
        <p:spPr>
          <a:xfrm>
            <a:off x="928662" y="1142984"/>
            <a:ext cx="8005026" cy="5572164"/>
          </a:xfrm>
        </p:spPr>
        <p:txBody>
          <a:bodyPr>
            <a:normAutofit fontScale="62500" lnSpcReduction="20000"/>
          </a:bodyPr>
          <a:lstStyle/>
          <a:p>
            <a:pPr marL="85725" indent="-3175">
              <a:buNone/>
            </a:pPr>
            <a:r>
              <a:rPr lang="zh-TW" altLang="en-US" sz="3800" b="1" dirty="0" smtClean="0">
                <a:solidFill>
                  <a:srgbClr val="C00000"/>
                </a:solidFill>
              </a:rPr>
              <a:t>承辦人應於</a:t>
            </a:r>
            <a:r>
              <a:rPr lang="en-US" altLang="zh-TW" sz="3800" b="1" dirty="0" smtClean="0">
                <a:solidFill>
                  <a:srgbClr val="C00000"/>
                </a:solidFill>
              </a:rPr>
              <a:t>102</a:t>
            </a:r>
            <a:r>
              <a:rPr lang="zh-TW" altLang="en-US" sz="3800" b="1" dirty="0" smtClean="0">
                <a:solidFill>
                  <a:srgbClr val="C00000"/>
                </a:solidFill>
              </a:rPr>
              <a:t>年</a:t>
            </a:r>
            <a:r>
              <a:rPr lang="en-US" altLang="zh-TW" sz="3800" b="1" dirty="0" smtClean="0">
                <a:solidFill>
                  <a:srgbClr val="C00000"/>
                </a:solidFill>
              </a:rPr>
              <a:t>1</a:t>
            </a:r>
            <a:r>
              <a:rPr lang="zh-TW" altLang="en-US" sz="3800" b="1" dirty="0" smtClean="0">
                <a:solidFill>
                  <a:srgbClr val="C00000"/>
                </a:solidFill>
              </a:rPr>
              <a:t>月彙整好</a:t>
            </a:r>
            <a:r>
              <a:rPr lang="en-US" altLang="zh-TW" sz="3800" b="1" dirty="0" smtClean="0">
                <a:solidFill>
                  <a:srgbClr val="C00000"/>
                </a:solidFill>
              </a:rPr>
              <a:t>101</a:t>
            </a:r>
            <a:r>
              <a:rPr lang="zh-TW" altLang="en-US" sz="3800" b="1" dirty="0" smtClean="0">
                <a:solidFill>
                  <a:srgbClr val="C00000"/>
                </a:solidFill>
              </a:rPr>
              <a:t>年度（前一年度）之機關抽籤名冊，並注意如有申報人</a:t>
            </a:r>
            <a:r>
              <a:rPr lang="en-US" altLang="zh-TW" sz="3800" b="1" dirty="0" smtClean="0">
                <a:solidFill>
                  <a:srgbClr val="C00000"/>
                </a:solidFill>
              </a:rPr>
              <a:t>101</a:t>
            </a:r>
            <a:r>
              <a:rPr lang="zh-TW" altLang="en-US" sz="3800" b="1" dirty="0" smtClean="0">
                <a:solidFill>
                  <a:srgbClr val="C00000"/>
                </a:solidFill>
              </a:rPr>
              <a:t>年度無須向該機關辦理任何申報，則不用將該申報人編入</a:t>
            </a:r>
            <a:r>
              <a:rPr lang="en-US" altLang="zh-TW" sz="3800" b="1" dirty="0" smtClean="0">
                <a:solidFill>
                  <a:srgbClr val="002060"/>
                </a:solidFill>
              </a:rPr>
              <a:t>101</a:t>
            </a:r>
            <a:r>
              <a:rPr lang="zh-TW" altLang="en-US" sz="3800" b="1" dirty="0" smtClean="0">
                <a:solidFill>
                  <a:srgbClr val="002060"/>
                </a:solidFill>
              </a:rPr>
              <a:t>年財產申報名冊，以免申報人未於該年度申報卻被列入抽籤名冊或經</a:t>
            </a:r>
            <a:r>
              <a:rPr lang="en-US" altLang="zh-TW" sz="3800" b="1" dirty="0" smtClean="0">
                <a:solidFill>
                  <a:srgbClr val="002060"/>
                </a:solidFill>
              </a:rPr>
              <a:t>2</a:t>
            </a:r>
            <a:r>
              <a:rPr lang="zh-TW" altLang="en-US" sz="3800" b="1" dirty="0" smtClean="0">
                <a:solidFill>
                  <a:srgbClr val="002060"/>
                </a:solidFill>
              </a:rPr>
              <a:t>個以上機關重複列入名冊，情形如下：</a:t>
            </a:r>
            <a:endParaRPr lang="en-US" altLang="zh-TW" sz="3800" b="1" dirty="0" smtClean="0">
              <a:solidFill>
                <a:srgbClr val="002060"/>
              </a:solidFill>
            </a:endParaRPr>
          </a:p>
          <a:p>
            <a:pPr marL="85725" indent="-3175">
              <a:buNone/>
            </a:pPr>
            <a:endParaRPr lang="en-US" altLang="zh-TW" sz="3100" b="1" dirty="0" smtClean="0">
              <a:solidFill>
                <a:srgbClr val="002060"/>
              </a:solidFill>
            </a:endParaRPr>
          </a:p>
          <a:p>
            <a:pPr marL="444500" indent="-173038">
              <a:buFont typeface="Wingdings" pitchFamily="2" charset="2"/>
              <a:buChar char="n"/>
              <a:defRPr/>
            </a:pPr>
            <a:r>
              <a:rPr lang="zh-TW" altLang="en-US" sz="3400" b="1" dirty="0" smtClean="0">
                <a:solidFill>
                  <a:srgbClr val="002060"/>
                </a:solidFill>
              </a:rPr>
              <a:t>情形</a:t>
            </a:r>
            <a:r>
              <a:rPr lang="en-US" altLang="zh-TW" sz="3400" b="1" dirty="0" smtClean="0">
                <a:solidFill>
                  <a:srgbClr val="002060"/>
                </a:solidFill>
              </a:rPr>
              <a:t>1</a:t>
            </a:r>
            <a:r>
              <a:rPr lang="zh-TW" altLang="en-US" sz="3400" b="1" dirty="0" smtClean="0">
                <a:solidFill>
                  <a:srgbClr val="002060"/>
                </a:solidFill>
              </a:rPr>
              <a:t>：申報人於</a:t>
            </a:r>
            <a:r>
              <a:rPr lang="en-US" altLang="zh-TW" sz="3400" b="1" dirty="0" smtClean="0">
                <a:solidFill>
                  <a:srgbClr val="002060"/>
                </a:solidFill>
              </a:rPr>
              <a:t>101</a:t>
            </a:r>
            <a:r>
              <a:rPr lang="zh-TW" altLang="en-US" sz="3400" b="1" dirty="0" smtClean="0">
                <a:solidFill>
                  <a:srgbClr val="002060"/>
                </a:solidFill>
              </a:rPr>
              <a:t>年</a:t>
            </a:r>
            <a:r>
              <a:rPr lang="en-US" altLang="zh-TW" sz="3400" b="1" dirty="0" smtClean="0">
                <a:solidFill>
                  <a:srgbClr val="002060"/>
                </a:solidFill>
              </a:rPr>
              <a:t>10</a:t>
            </a:r>
            <a:r>
              <a:rPr lang="zh-TW" altLang="en-US" sz="3400" b="1" dirty="0" smtClean="0">
                <a:solidFill>
                  <a:srgbClr val="002060"/>
                </a:solidFill>
              </a:rPr>
              <a:t>月月</a:t>
            </a:r>
            <a:r>
              <a:rPr lang="en-US" altLang="zh-TW" sz="3400" b="1" dirty="0" smtClean="0">
                <a:solidFill>
                  <a:srgbClr val="002060"/>
                </a:solidFill>
              </a:rPr>
              <a:t>1</a:t>
            </a:r>
            <a:r>
              <a:rPr lang="zh-TW" altLang="en-US" sz="3400" b="1" dirty="0" smtClean="0">
                <a:solidFill>
                  <a:srgbClr val="002060"/>
                </a:solidFill>
              </a:rPr>
              <a:t>日後就到職，選擇跨年度申報者</a:t>
            </a:r>
            <a:r>
              <a:rPr lang="zh-TW" altLang="en-US" sz="2900" b="1" dirty="0" smtClean="0">
                <a:solidFill>
                  <a:srgbClr val="002060"/>
                </a:solidFill>
              </a:rPr>
              <a:t>（</a:t>
            </a:r>
            <a:r>
              <a:rPr lang="zh-TW" altLang="en-US" sz="2500" b="1" dirty="0" smtClean="0">
                <a:solidFill>
                  <a:srgbClr val="002060"/>
                </a:solidFill>
              </a:rPr>
              <a:t>仍應予於</a:t>
            </a:r>
            <a:r>
              <a:rPr lang="en-US" altLang="zh-TW" sz="2500" b="1" dirty="0" smtClean="0">
                <a:solidFill>
                  <a:srgbClr val="002060"/>
                </a:solidFill>
              </a:rPr>
              <a:t>3</a:t>
            </a:r>
            <a:r>
              <a:rPr lang="zh-TW" altLang="en-US" sz="2500" b="1" dirty="0" smtClean="0">
                <a:solidFill>
                  <a:srgbClr val="002060"/>
                </a:solidFill>
              </a:rPr>
              <a:t>個月內申報，且申報日及交件日均為</a:t>
            </a:r>
            <a:r>
              <a:rPr lang="en-US" altLang="zh-TW" sz="2500" b="1" dirty="0" smtClean="0">
                <a:solidFill>
                  <a:srgbClr val="002060"/>
                </a:solidFill>
              </a:rPr>
              <a:t>102</a:t>
            </a:r>
            <a:r>
              <a:rPr lang="zh-TW" altLang="en-US" sz="2500" b="1" dirty="0" smtClean="0">
                <a:solidFill>
                  <a:srgbClr val="002060"/>
                </a:solidFill>
              </a:rPr>
              <a:t>年）</a:t>
            </a:r>
            <a:r>
              <a:rPr lang="zh-TW" altLang="en-US" sz="2900" b="1" dirty="0" smtClean="0">
                <a:solidFill>
                  <a:srgbClr val="002060"/>
                </a:solidFill>
              </a:rPr>
              <a:t>，應列入下年度名冊</a:t>
            </a:r>
            <a:r>
              <a:rPr lang="zh-TW" altLang="en-US" sz="3400" b="1" dirty="0" smtClean="0">
                <a:solidFill>
                  <a:srgbClr val="002060"/>
                </a:solidFill>
              </a:rPr>
              <a:t>。</a:t>
            </a:r>
            <a:endParaRPr lang="en-US" altLang="zh-TW" sz="3400" b="1" dirty="0" smtClean="0">
              <a:solidFill>
                <a:srgbClr val="002060"/>
              </a:solidFill>
            </a:endParaRPr>
          </a:p>
          <a:p>
            <a:pPr marL="444500" indent="-173038">
              <a:buFont typeface="Wingdings" pitchFamily="2" charset="2"/>
              <a:buChar char="n"/>
              <a:defRPr/>
            </a:pPr>
            <a:r>
              <a:rPr lang="zh-TW" altLang="en-US" sz="3400" b="1" dirty="0" smtClean="0">
                <a:solidFill>
                  <a:srgbClr val="002060"/>
                </a:solidFill>
              </a:rPr>
              <a:t>情形</a:t>
            </a:r>
            <a:r>
              <a:rPr lang="en-US" altLang="zh-TW" sz="3400" b="1" dirty="0" smtClean="0">
                <a:solidFill>
                  <a:srgbClr val="002060"/>
                </a:solidFill>
              </a:rPr>
              <a:t>2</a:t>
            </a:r>
            <a:r>
              <a:rPr lang="zh-TW" altLang="en-US" sz="3400" b="1" dirty="0" smtClean="0">
                <a:solidFill>
                  <a:srgbClr val="002060"/>
                </a:solidFill>
              </a:rPr>
              <a:t>：申報人雖擔任應申報職務，惟整年度均借調至其他單位  執行非申報職務者，無庸申報。</a:t>
            </a:r>
            <a:endParaRPr lang="en-US" altLang="zh-TW" sz="3400" b="1" dirty="0" smtClean="0">
              <a:solidFill>
                <a:srgbClr val="002060"/>
              </a:solidFill>
            </a:endParaRPr>
          </a:p>
          <a:p>
            <a:pPr marL="444500" indent="-173038">
              <a:buFont typeface="Wingdings" pitchFamily="2" charset="2"/>
              <a:buChar char="n"/>
              <a:defRPr/>
            </a:pPr>
            <a:endParaRPr lang="en-US" altLang="zh-TW" sz="3400" b="1" dirty="0" smtClean="0">
              <a:solidFill>
                <a:srgbClr val="002060"/>
              </a:solidFill>
            </a:endParaRPr>
          </a:p>
          <a:p>
            <a:pPr marL="444500" indent="-173038">
              <a:buFont typeface="Wingdings" pitchFamily="2" charset="2"/>
              <a:buChar char="n"/>
              <a:defRPr/>
            </a:pPr>
            <a:r>
              <a:rPr lang="zh-TW" altLang="en-US" sz="3400" dirty="0" smtClean="0">
                <a:solidFill>
                  <a:srgbClr val="002060"/>
                </a:solidFill>
              </a:rPr>
              <a:t>情形</a:t>
            </a:r>
            <a:r>
              <a:rPr lang="en-US" altLang="zh-TW" sz="3400" dirty="0" smtClean="0">
                <a:solidFill>
                  <a:srgbClr val="002060"/>
                </a:solidFill>
              </a:rPr>
              <a:t>3</a:t>
            </a:r>
            <a:r>
              <a:rPr lang="zh-TW" altLang="en-US" sz="3400" dirty="0" smtClean="0">
                <a:solidFill>
                  <a:srgbClr val="002060"/>
                </a:solidFill>
              </a:rPr>
              <a:t>：申報人職務異動，新舊職務均為應申報之職務，但受理機關變動，則向新機關辦理就到職申報即可。</a:t>
            </a:r>
            <a:endParaRPr lang="en-US" altLang="zh-TW" sz="3400" dirty="0" smtClean="0">
              <a:solidFill>
                <a:srgbClr val="002060"/>
              </a:solidFill>
            </a:endParaRPr>
          </a:p>
          <a:p>
            <a:pPr marL="444500" indent="-173038">
              <a:buFont typeface="Wingdings" pitchFamily="2" charset="2"/>
              <a:buChar char="n"/>
              <a:defRPr/>
            </a:pPr>
            <a:r>
              <a:rPr lang="zh-TW" altLang="en-US" sz="3400" dirty="0" smtClean="0">
                <a:solidFill>
                  <a:srgbClr val="002060"/>
                </a:solidFill>
              </a:rPr>
              <a:t>情形</a:t>
            </a:r>
            <a:r>
              <a:rPr lang="en-US" altLang="zh-TW" sz="3400" dirty="0" smtClean="0">
                <a:solidFill>
                  <a:srgbClr val="002060"/>
                </a:solidFill>
              </a:rPr>
              <a:t>4</a:t>
            </a:r>
            <a:r>
              <a:rPr lang="zh-TW" altLang="en-US" sz="3400" dirty="0" smtClean="0">
                <a:solidFill>
                  <a:srgbClr val="002060"/>
                </a:solidFill>
              </a:rPr>
              <a:t>：申報人職務異動，但受理申報機關未變動，則至新機關辦理定期申報即可。</a:t>
            </a:r>
            <a:endParaRPr lang="en-US" altLang="zh-TW" sz="3400" dirty="0" smtClean="0">
              <a:solidFill>
                <a:srgbClr val="002060"/>
              </a:solidFill>
            </a:endParaRPr>
          </a:p>
          <a:p>
            <a:pPr>
              <a:buNone/>
              <a:defRPr/>
            </a:pPr>
            <a:r>
              <a:rPr lang="en-US" altLang="zh-TW" sz="2900" dirty="0" smtClean="0"/>
              <a:t>EX</a:t>
            </a:r>
            <a:r>
              <a:rPr lang="zh-TW" altLang="en-US" sz="2900" dirty="0" smtClean="0"/>
              <a:t>：甲為雲林縣警察局會計室主任，</a:t>
            </a:r>
            <a:r>
              <a:rPr lang="en-US" altLang="zh-TW" sz="2900" dirty="0" smtClean="0"/>
              <a:t>101</a:t>
            </a:r>
            <a:r>
              <a:rPr lang="zh-TW" altLang="en-US" sz="2900" dirty="0" smtClean="0"/>
              <a:t>年</a:t>
            </a:r>
            <a:r>
              <a:rPr lang="en-US" altLang="zh-TW" sz="2900" dirty="0" smtClean="0"/>
              <a:t>9</a:t>
            </a:r>
            <a:r>
              <a:rPr lang="zh-TW" altLang="en-US" sz="2900" dirty="0" smtClean="0"/>
              <a:t>月</a:t>
            </a:r>
            <a:r>
              <a:rPr lang="en-US" altLang="zh-TW" sz="2900" dirty="0" smtClean="0"/>
              <a:t>10</a:t>
            </a:r>
            <a:r>
              <a:rPr lang="zh-TW" altLang="en-US" sz="2900" dirty="0" smtClean="0"/>
              <a:t>日調任苗栗縣警察局會計室主任，則</a:t>
            </a:r>
            <a:r>
              <a:rPr lang="zh-TW" altLang="en-US" sz="2900" b="1" dirty="0" smtClean="0">
                <a:solidFill>
                  <a:srgbClr val="C00000"/>
                </a:solidFill>
              </a:rPr>
              <a:t>甲雖職務異動但前後職務均須申報，且</a:t>
            </a:r>
            <a:r>
              <a:rPr lang="zh-TW" altLang="en-US" sz="2900" b="1" u="sng" dirty="0" smtClean="0">
                <a:solidFill>
                  <a:srgbClr val="C00000"/>
                </a:solidFill>
              </a:rPr>
              <a:t>實際受理機關均警政署政風室</a:t>
            </a:r>
            <a:r>
              <a:rPr lang="zh-TW" altLang="en-US" sz="2900" b="1" dirty="0" smtClean="0">
                <a:solidFill>
                  <a:srgbClr val="C00000"/>
                </a:solidFill>
              </a:rPr>
              <a:t>，年底向苗栗縣警察局辦理定期申報即可，無須向雲林縣警察局為任何申報，</a:t>
            </a:r>
            <a:r>
              <a:rPr lang="zh-TW" altLang="en-US" sz="2900" dirty="0" smtClean="0"/>
              <a:t>是以雲林縣警察局不用將甲列入名冊</a:t>
            </a:r>
            <a:r>
              <a:rPr lang="zh-TW" altLang="en-US" sz="2900" dirty="0" smtClean="0">
                <a:solidFill>
                  <a:srgbClr val="002060"/>
                </a:solidFill>
              </a:rPr>
              <a:t>。</a:t>
            </a:r>
            <a:endParaRPr lang="en-US" altLang="zh-TW" sz="2900" dirty="0" smtClean="0">
              <a:solidFill>
                <a:srgbClr val="002060"/>
              </a:solidFill>
            </a:endParaRPr>
          </a:p>
          <a:p>
            <a:pPr>
              <a:buNone/>
            </a:pPr>
            <a:endParaRPr lang="zh-TW" altLang="en-US" dirty="0"/>
          </a:p>
        </p:txBody>
      </p:sp>
      <p:pic>
        <p:nvPicPr>
          <p:cNvPr id="5"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1428728" y="142852"/>
            <a:ext cx="7498080" cy="1071570"/>
          </a:xfrm>
        </p:spPr>
        <p:txBody>
          <a:bodyPr>
            <a:normAutofit/>
          </a:bodyPr>
          <a:lstStyle/>
          <a:p>
            <a:pPr algn="ctr"/>
            <a:r>
              <a:rPr lang="zh-TW" altLang="en-US" b="1" dirty="0" smtClean="0">
                <a:solidFill>
                  <a:schemeClr val="accent5">
                    <a:lumMod val="50000"/>
                  </a:schemeClr>
                </a:solidFill>
                <a:latin typeface="標楷體" pitchFamily="65" charset="-120"/>
                <a:ea typeface="標楷體" pitchFamily="65" charset="-120"/>
              </a:rPr>
              <a:t>實質審查實務</a:t>
            </a:r>
            <a:r>
              <a:rPr lang="en-US" altLang="zh-TW" b="1" dirty="0" smtClean="0">
                <a:solidFill>
                  <a:schemeClr val="accent5">
                    <a:lumMod val="50000"/>
                  </a:schemeClr>
                </a:solidFill>
                <a:latin typeface="標楷體" pitchFamily="65" charset="-120"/>
                <a:ea typeface="標楷體" pitchFamily="65" charset="-120"/>
              </a:rPr>
              <a:t>1</a:t>
            </a:r>
            <a:endParaRPr lang="zh-TW" altLang="en-US" dirty="0"/>
          </a:p>
        </p:txBody>
      </p:sp>
      <p:sp>
        <p:nvSpPr>
          <p:cNvPr id="6" name="內容版面配置區 2"/>
          <p:cNvSpPr>
            <a:spLocks noGrp="1"/>
          </p:cNvSpPr>
          <p:nvPr>
            <p:ph idx="1"/>
          </p:nvPr>
        </p:nvSpPr>
        <p:spPr>
          <a:xfrm>
            <a:off x="1435100" y="1071563"/>
            <a:ext cx="7499350" cy="5176837"/>
          </a:xfrm>
        </p:spPr>
        <p:txBody>
          <a:bodyPr/>
          <a:lstStyle/>
          <a:p>
            <a:pPr eaLnBrk="1" hangingPunct="1">
              <a:buFont typeface="Arial" charset="0"/>
              <a:buNone/>
            </a:pPr>
            <a:endParaRPr lang="en-US" altLang="zh-TW" sz="2800" b="1" dirty="0" smtClean="0">
              <a:solidFill>
                <a:srgbClr val="680000"/>
              </a:solidFill>
            </a:endParaRPr>
          </a:p>
          <a:p>
            <a:pPr eaLnBrk="1" hangingPunct="1">
              <a:buFont typeface="Arial" charset="0"/>
              <a:buNone/>
            </a:pPr>
            <a:r>
              <a:rPr lang="zh-TW" altLang="en-US" sz="2800" b="1" dirty="0" smtClean="0">
                <a:solidFill>
                  <a:srgbClr val="680000"/>
                </a:solidFill>
              </a:rPr>
              <a:t>流程大綱</a:t>
            </a:r>
            <a:endParaRPr lang="en-US" altLang="zh-TW" sz="2800" b="1" dirty="0" smtClean="0">
              <a:solidFill>
                <a:srgbClr val="680000"/>
              </a:solidFill>
            </a:endParaRPr>
          </a:p>
          <a:p>
            <a:pPr>
              <a:buNone/>
            </a:pPr>
            <a:r>
              <a:rPr lang="zh-TW" altLang="en-US" sz="2800" b="1" dirty="0" smtClean="0">
                <a:solidFill>
                  <a:srgbClr val="680000"/>
                </a:solidFill>
              </a:rPr>
              <a:t>一、列印申報表</a:t>
            </a:r>
            <a:endParaRPr lang="en-US" altLang="zh-TW" sz="2800" b="1" dirty="0" smtClean="0">
              <a:solidFill>
                <a:srgbClr val="680000"/>
              </a:solidFill>
            </a:endParaRPr>
          </a:p>
          <a:p>
            <a:pPr>
              <a:buNone/>
            </a:pPr>
            <a:r>
              <a:rPr lang="zh-TW" altLang="en-US" sz="2800" b="1" dirty="0" smtClean="0">
                <a:solidFill>
                  <a:srgbClr val="680000"/>
                </a:solidFill>
              </a:rPr>
              <a:t>二、確認查核對象、建立查詢資料</a:t>
            </a:r>
            <a:endParaRPr lang="en-US" altLang="zh-TW" sz="2800" b="1" dirty="0" smtClean="0">
              <a:solidFill>
                <a:srgbClr val="680000"/>
              </a:solidFill>
            </a:endParaRPr>
          </a:p>
          <a:p>
            <a:pPr>
              <a:buNone/>
            </a:pPr>
            <a:r>
              <a:rPr lang="zh-TW" altLang="en-US" sz="2800" b="1" dirty="0" smtClean="0">
                <a:solidFill>
                  <a:srgbClr val="680000"/>
                </a:solidFill>
              </a:rPr>
              <a:t>三、發函至相關單位查詢查核對象之財產</a:t>
            </a:r>
            <a:endParaRPr lang="en-US" altLang="zh-TW" sz="2800" b="1" dirty="0" smtClean="0">
              <a:solidFill>
                <a:srgbClr val="680000"/>
              </a:solidFill>
            </a:endParaRPr>
          </a:p>
          <a:p>
            <a:pPr eaLnBrk="1" hangingPunct="1">
              <a:buFont typeface="Wingdings" pitchFamily="2" charset="2"/>
              <a:buNone/>
            </a:pPr>
            <a:r>
              <a:rPr lang="zh-TW" altLang="en-US" sz="2800" b="1" dirty="0" smtClean="0">
                <a:solidFill>
                  <a:srgbClr val="680000"/>
                </a:solidFill>
              </a:rPr>
              <a:t>四、分項審查、比對</a:t>
            </a:r>
            <a:endParaRPr lang="en-US" altLang="zh-TW" sz="2800" b="1" dirty="0" smtClean="0">
              <a:solidFill>
                <a:srgbClr val="680000"/>
              </a:solidFill>
            </a:endParaRPr>
          </a:p>
          <a:p>
            <a:pPr eaLnBrk="1" hangingPunct="1">
              <a:buFont typeface="Arial" charset="0"/>
              <a:buNone/>
            </a:pPr>
            <a:r>
              <a:rPr lang="zh-TW" altLang="en-US" sz="2800" b="1" dirty="0" smtClean="0">
                <a:solidFill>
                  <a:srgbClr val="680000"/>
                </a:solidFill>
              </a:rPr>
              <a:t>五、製作彙整表</a:t>
            </a:r>
            <a:endParaRPr lang="en-US" altLang="zh-TW" sz="2800" b="1" dirty="0" smtClean="0">
              <a:solidFill>
                <a:srgbClr val="680000"/>
              </a:solidFill>
            </a:endParaRPr>
          </a:p>
          <a:p>
            <a:pPr eaLnBrk="1" hangingPunct="1">
              <a:buFont typeface="Arial" charset="0"/>
              <a:buNone/>
            </a:pPr>
            <a:endParaRPr lang="zh-TW" altLang="en-US" dirty="0" smtClean="0"/>
          </a:p>
        </p:txBody>
      </p:sp>
      <p:pic>
        <p:nvPicPr>
          <p:cNvPr id="4"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8358188" y="6429375"/>
            <a:ext cx="533400" cy="244475"/>
          </a:xfrm>
        </p:spPr>
        <p:txBody>
          <a:bodyPr>
            <a:normAutofit fontScale="92500" lnSpcReduction="10000"/>
          </a:bodyPr>
          <a:lstStyle/>
          <a:p>
            <a:pPr>
              <a:defRPr/>
            </a:pPr>
            <a:fld id="{692D9E38-2233-43C1-A3EE-5D14862C6738}" type="slidenum">
              <a:rPr lang="zh-TW" altLang="en-US">
                <a:solidFill>
                  <a:srgbClr val="002060"/>
                </a:solidFill>
              </a:rPr>
              <a:pPr>
                <a:defRPr/>
              </a:pPr>
              <a:t>28</a:t>
            </a:fld>
            <a:endParaRPr lang="zh-TW" altLang="en-US" dirty="0">
              <a:solidFill>
                <a:srgbClr val="002060"/>
              </a:solidFill>
            </a:endParaRPr>
          </a:p>
        </p:txBody>
      </p:sp>
      <p:sp>
        <p:nvSpPr>
          <p:cNvPr id="5" name="內容版面配置區 4"/>
          <p:cNvSpPr>
            <a:spLocks noGrp="1"/>
          </p:cNvSpPr>
          <p:nvPr>
            <p:ph idx="1"/>
          </p:nvPr>
        </p:nvSpPr>
        <p:spPr>
          <a:xfrm>
            <a:off x="1071538" y="1142984"/>
            <a:ext cx="7862150" cy="5105416"/>
          </a:xfrm>
        </p:spPr>
        <p:txBody>
          <a:bodyPr/>
          <a:lstStyle/>
          <a:p>
            <a:pPr marL="596646" indent="-514350">
              <a:buNone/>
            </a:pPr>
            <a:r>
              <a:rPr lang="zh-TW" altLang="en-US" sz="2800" dirty="0" smtClean="0">
                <a:solidFill>
                  <a:srgbClr val="C00000"/>
                </a:solidFill>
              </a:rPr>
              <a:t>一、列印申報表：</a:t>
            </a:r>
            <a:endParaRPr lang="en-US" altLang="zh-TW" sz="2800" dirty="0" smtClean="0">
              <a:solidFill>
                <a:srgbClr val="C00000"/>
              </a:solidFill>
            </a:endParaRPr>
          </a:p>
          <a:p>
            <a:pPr marL="803275" indent="-722313">
              <a:buNone/>
              <a:tabLst>
                <a:tab pos="803275" algn="l"/>
              </a:tabLst>
            </a:pPr>
            <a:r>
              <a:rPr lang="zh-TW" altLang="en-US" sz="2800" b="1" dirty="0" smtClean="0">
                <a:solidFill>
                  <a:srgbClr val="C00000"/>
                </a:solidFill>
              </a:rPr>
              <a:t>    </a:t>
            </a:r>
            <a:r>
              <a:rPr lang="zh-TW" altLang="en-US" sz="2400" b="1" dirty="0" smtClean="0">
                <a:solidFill>
                  <a:srgbClr val="321547"/>
                </a:solidFill>
              </a:rPr>
              <a:t>同一財產申報義務人於抽籤前（</a:t>
            </a:r>
            <a:r>
              <a:rPr lang="en-US" altLang="zh-TW" sz="2400" b="1" dirty="0" smtClean="0">
                <a:solidFill>
                  <a:srgbClr val="321547"/>
                </a:solidFill>
              </a:rPr>
              <a:t>102</a:t>
            </a:r>
            <a:r>
              <a:rPr lang="zh-TW" altLang="en-US" sz="2400" b="1" dirty="0" smtClean="0">
                <a:solidFill>
                  <a:srgbClr val="321547"/>
                </a:solidFill>
              </a:rPr>
              <a:t>年</a:t>
            </a:r>
            <a:r>
              <a:rPr lang="en-US" altLang="zh-TW" sz="2400" b="1" dirty="0" smtClean="0">
                <a:solidFill>
                  <a:srgbClr val="321547"/>
                </a:solidFill>
              </a:rPr>
              <a:t>2</a:t>
            </a:r>
            <a:r>
              <a:rPr lang="zh-TW" altLang="en-US" sz="2400" b="1" dirty="0" smtClean="0">
                <a:solidFill>
                  <a:srgbClr val="321547"/>
                </a:solidFill>
              </a:rPr>
              <a:t>月）上傳</a:t>
            </a:r>
            <a:r>
              <a:rPr lang="en-US" altLang="zh-TW" sz="2400" b="1" dirty="0" smtClean="0">
                <a:solidFill>
                  <a:srgbClr val="321547"/>
                </a:solidFill>
              </a:rPr>
              <a:t>2</a:t>
            </a:r>
            <a:r>
              <a:rPr lang="zh-TW" altLang="en-US" sz="2400" b="1" dirty="0" smtClean="0">
                <a:solidFill>
                  <a:srgbClr val="321547"/>
                </a:solidFill>
              </a:rPr>
              <a:t>份以上</a:t>
            </a:r>
            <a:r>
              <a:rPr lang="en-US" altLang="zh-TW" sz="2400" b="1" dirty="0" smtClean="0">
                <a:solidFill>
                  <a:srgbClr val="321547"/>
                </a:solidFill>
              </a:rPr>
              <a:t>100</a:t>
            </a:r>
            <a:r>
              <a:rPr lang="zh-TW" altLang="en-US" sz="2400" b="1" dirty="0" smtClean="0">
                <a:solidFill>
                  <a:srgbClr val="321547"/>
                </a:solidFill>
              </a:rPr>
              <a:t>年度財產申報表者，請以其所上傳最接近抽籤日期之</a:t>
            </a:r>
            <a:r>
              <a:rPr lang="en-US" altLang="zh-TW" sz="2400" b="1" dirty="0" smtClean="0">
                <a:solidFill>
                  <a:srgbClr val="321547"/>
                </a:solidFill>
              </a:rPr>
              <a:t>1</a:t>
            </a:r>
            <a:r>
              <a:rPr lang="zh-TW" altLang="en-US" sz="2400" b="1" dirty="0" smtClean="0">
                <a:solidFill>
                  <a:srgbClr val="321547"/>
                </a:solidFill>
              </a:rPr>
              <a:t>份財產申報表作實質審查。</a:t>
            </a:r>
            <a:endParaRPr lang="en-US" altLang="zh-TW" sz="2400" b="1" dirty="0" smtClean="0">
              <a:solidFill>
                <a:srgbClr val="321547"/>
              </a:solidFill>
            </a:endParaRPr>
          </a:p>
          <a:p>
            <a:pPr marL="596646" lvl="0" indent="-514350">
              <a:buNone/>
            </a:pPr>
            <a:r>
              <a:rPr lang="zh-TW" altLang="en-US" sz="2800" dirty="0" smtClean="0">
                <a:solidFill>
                  <a:srgbClr val="C00000"/>
                </a:solidFill>
                <a:latin typeface="標楷體" pitchFamily="65" charset="-120"/>
                <a:ea typeface="標楷體" pitchFamily="65" charset="-120"/>
              </a:rPr>
              <a:t>二、確認查核對象，建立查詢資料</a:t>
            </a:r>
            <a:endParaRPr lang="zh-TW" altLang="en-US" sz="2800" dirty="0" smtClean="0">
              <a:solidFill>
                <a:srgbClr val="C00000"/>
              </a:solidFill>
            </a:endParaRPr>
          </a:p>
          <a:p>
            <a:pPr marL="596646" indent="-514350">
              <a:buNone/>
            </a:pPr>
            <a:endParaRPr lang="en-US" altLang="zh-TW" sz="2800" b="1" dirty="0" smtClean="0">
              <a:solidFill>
                <a:srgbClr val="321547"/>
              </a:solidFill>
            </a:endParaRPr>
          </a:p>
          <a:p>
            <a:pPr marL="596646" indent="-514350">
              <a:buNone/>
            </a:pPr>
            <a:endParaRPr lang="en-US" altLang="zh-TW" sz="2800" b="1" dirty="0" smtClean="0">
              <a:solidFill>
                <a:srgbClr val="C00000"/>
              </a:solidFill>
            </a:endParaRPr>
          </a:p>
          <a:p>
            <a:pPr>
              <a:buNone/>
            </a:pPr>
            <a:endParaRPr lang="zh-TW" altLang="en-US" dirty="0"/>
          </a:p>
        </p:txBody>
      </p:sp>
      <p:sp>
        <p:nvSpPr>
          <p:cNvPr id="7" name="標題 1"/>
          <p:cNvSpPr>
            <a:spLocks noGrp="1"/>
          </p:cNvSpPr>
          <p:nvPr>
            <p:ph type="title"/>
          </p:nvPr>
        </p:nvSpPr>
        <p:spPr>
          <a:xfrm>
            <a:off x="1214414" y="142852"/>
            <a:ext cx="7498080" cy="868346"/>
          </a:xfrm>
        </p:spPr>
        <p:txBody>
          <a:bodyPr>
            <a:normAutofit/>
          </a:bodyPr>
          <a:lstStyle/>
          <a:p>
            <a:pPr algn="ctr"/>
            <a:r>
              <a:rPr lang="zh-TW" altLang="en-US" b="1" dirty="0" smtClean="0">
                <a:solidFill>
                  <a:schemeClr val="accent5">
                    <a:lumMod val="50000"/>
                  </a:schemeClr>
                </a:solidFill>
                <a:latin typeface="標楷體" pitchFamily="65" charset="-120"/>
                <a:ea typeface="標楷體" pitchFamily="65" charset="-120"/>
              </a:rPr>
              <a:t>實質審查實務</a:t>
            </a:r>
            <a:r>
              <a:rPr lang="en-US" altLang="zh-TW" b="1" dirty="0" smtClean="0">
                <a:solidFill>
                  <a:schemeClr val="accent5">
                    <a:lumMod val="50000"/>
                  </a:schemeClr>
                </a:solidFill>
                <a:latin typeface="標楷體" pitchFamily="65" charset="-120"/>
                <a:ea typeface="標楷體" pitchFamily="65" charset="-120"/>
              </a:rPr>
              <a:t>2</a:t>
            </a:r>
            <a:endParaRPr lang="zh-TW" altLang="en-US" dirty="0"/>
          </a:p>
        </p:txBody>
      </p:sp>
      <p:graphicFrame>
        <p:nvGraphicFramePr>
          <p:cNvPr id="8" name="內容版面配置區 13"/>
          <p:cNvGraphicFramePr>
            <a:graphicFrameLocks/>
          </p:cNvGraphicFramePr>
          <p:nvPr/>
        </p:nvGraphicFramePr>
        <p:xfrm>
          <a:off x="990600" y="3286124"/>
          <a:ext cx="8153400" cy="3714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圖片 5" descr="盾牌型警徽(png).png"/>
          <p:cNvPicPr>
            <a:picLocks noChangeAspect="1"/>
          </p:cNvPicPr>
          <p:nvPr/>
        </p:nvPicPr>
        <p:blipFill>
          <a:blip r:embed="rId7"/>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914400" y="500042"/>
            <a:ext cx="8229600" cy="774700"/>
          </a:xfrm>
        </p:spPr>
        <p:txBody>
          <a:bodyPr>
            <a:normAutofit/>
          </a:bodyPr>
          <a:lstStyle/>
          <a:p>
            <a:pPr algn="ctr" eaLnBrk="1" hangingPunct="1"/>
            <a:r>
              <a:rPr lang="zh-TW" altLang="en-US" sz="3600" b="1" dirty="0" smtClean="0">
                <a:solidFill>
                  <a:schemeClr val="tx1"/>
                </a:solidFill>
              </a:rPr>
              <a:t>查詢對象表（以</a:t>
            </a:r>
            <a:r>
              <a:rPr lang="en-US" altLang="zh-TW" sz="3600" b="1" dirty="0" smtClean="0">
                <a:solidFill>
                  <a:schemeClr val="tx1"/>
                </a:solidFill>
              </a:rPr>
              <a:t>EXCEL</a:t>
            </a:r>
            <a:r>
              <a:rPr lang="zh-TW" altLang="en-US" sz="3600" b="1" dirty="0" smtClean="0">
                <a:solidFill>
                  <a:schemeClr val="tx1"/>
                </a:solidFill>
              </a:rPr>
              <a:t>檔建立）</a:t>
            </a:r>
          </a:p>
        </p:txBody>
      </p:sp>
      <p:sp>
        <p:nvSpPr>
          <p:cNvPr id="4" name="投影片編號版面配置區 3"/>
          <p:cNvSpPr>
            <a:spLocks noGrp="1"/>
          </p:cNvSpPr>
          <p:nvPr>
            <p:ph type="sldNum" sz="quarter" idx="12"/>
          </p:nvPr>
        </p:nvSpPr>
        <p:spPr>
          <a:xfrm>
            <a:off x="8610600" y="6613525"/>
            <a:ext cx="533400" cy="244475"/>
          </a:xfrm>
        </p:spPr>
        <p:txBody>
          <a:bodyPr>
            <a:normAutofit fontScale="92500" lnSpcReduction="10000"/>
          </a:bodyPr>
          <a:lstStyle/>
          <a:p>
            <a:pPr>
              <a:defRPr/>
            </a:pPr>
            <a:fld id="{AB7B81A8-16A7-4170-8A51-EF90D17F85C4}" type="slidenum">
              <a:rPr lang="zh-TW" altLang="en-US">
                <a:solidFill>
                  <a:srgbClr val="002060"/>
                </a:solidFill>
              </a:rPr>
              <a:pPr>
                <a:defRPr/>
              </a:pPr>
              <a:t>29</a:t>
            </a:fld>
            <a:endParaRPr lang="zh-TW" altLang="en-US" dirty="0">
              <a:solidFill>
                <a:srgbClr val="002060"/>
              </a:solidFill>
            </a:endParaRPr>
          </a:p>
        </p:txBody>
      </p:sp>
      <p:graphicFrame>
        <p:nvGraphicFramePr>
          <p:cNvPr id="6" name="內容版面配置區 5"/>
          <p:cNvGraphicFramePr>
            <a:graphicFrameLocks noGrp="1"/>
          </p:cNvGraphicFramePr>
          <p:nvPr>
            <p:ph sz="quarter" idx="1"/>
          </p:nvPr>
        </p:nvGraphicFramePr>
        <p:xfrm>
          <a:off x="214282" y="1357298"/>
          <a:ext cx="8715438" cy="4911806"/>
        </p:xfrm>
        <a:graphic>
          <a:graphicData uri="http://schemas.openxmlformats.org/drawingml/2006/table">
            <a:tbl>
              <a:tblPr firstRow="1" bandRow="1">
                <a:tableStyleId>{93296810-A885-4BE3-A3E7-6D5BEEA58F35}</a:tableStyleId>
              </a:tblPr>
              <a:tblGrid>
                <a:gridCol w="763297"/>
                <a:gridCol w="1442188"/>
                <a:gridCol w="1673127"/>
                <a:gridCol w="2965997"/>
                <a:gridCol w="1870829"/>
              </a:tblGrid>
              <a:tr h="865861">
                <a:tc gridSpan="5">
                  <a:txBody>
                    <a:bodyPr/>
                    <a:lstStyle/>
                    <a:p>
                      <a:pPr algn="ctr">
                        <a:spcAft>
                          <a:spcPts val="0"/>
                        </a:spcAft>
                      </a:pPr>
                      <a:r>
                        <a:rPr lang="zh-TW" altLang="en-US" sz="2400" kern="0" dirty="0" smtClean="0"/>
                        <a:t>○○○警察局</a:t>
                      </a:r>
                      <a:r>
                        <a:rPr lang="zh-TW" sz="2400" kern="0" dirty="0" smtClean="0"/>
                        <a:t>查詢</a:t>
                      </a:r>
                      <a:r>
                        <a:rPr lang="zh-TW" sz="2400" kern="0" dirty="0"/>
                        <a:t>對象表</a:t>
                      </a:r>
                      <a:r>
                        <a:rPr lang="en-US" sz="2400" kern="0" dirty="0"/>
                        <a:t/>
                      </a:r>
                      <a:br>
                        <a:rPr lang="en-US" sz="2400" kern="0" dirty="0"/>
                      </a:br>
                      <a:r>
                        <a:rPr lang="zh-TW" sz="2400" kern="0" dirty="0"/>
                        <a:t>受查詢機構：臺灣銀行</a:t>
                      </a:r>
                      <a:endParaRPr lang="zh-TW" sz="2400" kern="100" dirty="0">
                        <a:latin typeface="Calibri"/>
                        <a:ea typeface="新細明體"/>
                        <a:cs typeface="Times New Roman"/>
                      </a:endParaRPr>
                    </a:p>
                  </a:txBody>
                  <a:tcPr marL="17780" marR="177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32837">
                <a:tc>
                  <a:txBody>
                    <a:bodyPr/>
                    <a:lstStyle/>
                    <a:p>
                      <a:pPr algn="ctr">
                        <a:lnSpc>
                          <a:spcPts val="2200"/>
                        </a:lnSpc>
                        <a:spcAft>
                          <a:spcPts val="0"/>
                        </a:spcAft>
                      </a:pPr>
                      <a:r>
                        <a:rPr lang="zh-TW" sz="1800" kern="0" dirty="0"/>
                        <a:t>編號</a:t>
                      </a:r>
                      <a:endParaRPr lang="zh-TW" sz="1800" kern="100" dirty="0">
                        <a:latin typeface="Calibri"/>
                        <a:ea typeface="新細明體"/>
                        <a:cs typeface="Times New Roman"/>
                      </a:endParaRPr>
                    </a:p>
                  </a:txBody>
                  <a:tcPr marL="17780" marR="17780" marT="0" marB="0" anchor="ctr"/>
                </a:tc>
                <a:tc>
                  <a:txBody>
                    <a:bodyPr/>
                    <a:lstStyle/>
                    <a:p>
                      <a:pPr algn="ctr">
                        <a:lnSpc>
                          <a:spcPts val="2200"/>
                        </a:lnSpc>
                        <a:spcAft>
                          <a:spcPts val="0"/>
                        </a:spcAft>
                      </a:pPr>
                      <a:r>
                        <a:rPr lang="zh-TW" sz="1800" kern="0" dirty="0"/>
                        <a:t>姓名</a:t>
                      </a:r>
                      <a:endParaRPr lang="zh-TW" sz="1800" kern="100" dirty="0">
                        <a:latin typeface="Calibri"/>
                        <a:ea typeface="新細明體"/>
                        <a:cs typeface="Times New Roman"/>
                      </a:endParaRPr>
                    </a:p>
                  </a:txBody>
                  <a:tcPr marL="17780" marR="17780" marT="0" marB="0" anchor="ctr"/>
                </a:tc>
                <a:tc>
                  <a:txBody>
                    <a:bodyPr/>
                    <a:lstStyle/>
                    <a:p>
                      <a:pPr algn="ctr">
                        <a:lnSpc>
                          <a:spcPts val="2200"/>
                        </a:lnSpc>
                        <a:spcAft>
                          <a:spcPts val="0"/>
                        </a:spcAft>
                      </a:pPr>
                      <a:r>
                        <a:rPr lang="zh-TW" sz="1800" kern="0" dirty="0"/>
                        <a:t>身分證字號</a:t>
                      </a:r>
                      <a:endParaRPr lang="zh-TW" sz="1800" kern="100" dirty="0">
                        <a:latin typeface="Calibri"/>
                        <a:ea typeface="新細明體"/>
                        <a:cs typeface="Times New Roman"/>
                      </a:endParaRPr>
                    </a:p>
                  </a:txBody>
                  <a:tcPr marL="17780" marR="17780" marT="0" marB="0" anchor="ctr"/>
                </a:tc>
                <a:tc>
                  <a:txBody>
                    <a:bodyPr/>
                    <a:lstStyle/>
                    <a:p>
                      <a:pPr algn="ctr">
                        <a:lnSpc>
                          <a:spcPts val="2200"/>
                        </a:lnSpc>
                        <a:spcAft>
                          <a:spcPts val="0"/>
                        </a:spcAft>
                      </a:pPr>
                      <a:r>
                        <a:rPr lang="zh-TW" sz="1800" kern="0" dirty="0"/>
                        <a:t>查詢基準日</a:t>
                      </a:r>
                      <a:endParaRPr lang="zh-TW" sz="1800" kern="100" dirty="0"/>
                    </a:p>
                    <a:p>
                      <a:pPr algn="ctr">
                        <a:lnSpc>
                          <a:spcPts val="2200"/>
                        </a:lnSpc>
                        <a:spcAft>
                          <a:spcPts val="0"/>
                        </a:spcAft>
                      </a:pPr>
                      <a:r>
                        <a:rPr lang="zh-TW" sz="1800" kern="0" dirty="0"/>
                        <a:t>民國年</a:t>
                      </a:r>
                      <a:r>
                        <a:rPr lang="en-US" sz="1800" kern="0" dirty="0"/>
                        <a:t>/</a:t>
                      </a:r>
                      <a:r>
                        <a:rPr lang="zh-TW" sz="1800" kern="0" dirty="0"/>
                        <a:t>月</a:t>
                      </a:r>
                      <a:r>
                        <a:rPr lang="en-US" sz="1800" kern="0" dirty="0"/>
                        <a:t>/</a:t>
                      </a:r>
                      <a:r>
                        <a:rPr lang="zh-TW" sz="1800" kern="0" dirty="0"/>
                        <a:t>日</a:t>
                      </a:r>
                      <a:endParaRPr lang="zh-TW" sz="1800" kern="100" dirty="0">
                        <a:latin typeface="Calibri"/>
                        <a:ea typeface="新細明體"/>
                        <a:cs typeface="Times New Roman"/>
                      </a:endParaRPr>
                    </a:p>
                  </a:txBody>
                  <a:tcPr marL="17780" marR="17780" marT="0" marB="0" anchor="ctr"/>
                </a:tc>
                <a:tc>
                  <a:txBody>
                    <a:bodyPr/>
                    <a:lstStyle/>
                    <a:p>
                      <a:pPr algn="ctr">
                        <a:lnSpc>
                          <a:spcPts val="2200"/>
                        </a:lnSpc>
                        <a:spcAft>
                          <a:spcPts val="0"/>
                        </a:spcAft>
                      </a:pPr>
                      <a:r>
                        <a:rPr lang="zh-TW" sz="1800" kern="0" dirty="0"/>
                        <a:t>備考</a:t>
                      </a:r>
                      <a:endParaRPr lang="zh-TW" sz="1800" kern="100" dirty="0">
                        <a:latin typeface="Calibri"/>
                        <a:ea typeface="新細明體"/>
                        <a:cs typeface="Times New Roman"/>
                      </a:endParaRPr>
                    </a:p>
                  </a:txBody>
                  <a:tcPr marL="17780" marR="17780" marT="0" marB="0" anchor="ctr"/>
                </a:tc>
              </a:tr>
              <a:tr h="532837">
                <a:tc>
                  <a:txBody>
                    <a:bodyPr/>
                    <a:lstStyle/>
                    <a:p>
                      <a:pPr algn="ctr">
                        <a:spcAft>
                          <a:spcPts val="0"/>
                        </a:spcAft>
                      </a:pPr>
                      <a:r>
                        <a:rPr lang="en-US" sz="1800" kern="0"/>
                        <a:t>1</a:t>
                      </a:r>
                      <a:endParaRPr lang="zh-TW" sz="1800" kern="100">
                        <a:latin typeface="Calibri"/>
                        <a:ea typeface="新細明體"/>
                        <a:cs typeface="Times New Roman"/>
                      </a:endParaRPr>
                    </a:p>
                  </a:txBody>
                  <a:tcPr marL="17780" marR="17780" marT="0" marB="0" anchor="ctr"/>
                </a:tc>
                <a:tc>
                  <a:txBody>
                    <a:bodyPr/>
                    <a:lstStyle/>
                    <a:p>
                      <a:pPr algn="ctr">
                        <a:spcAft>
                          <a:spcPts val="0"/>
                        </a:spcAft>
                      </a:pPr>
                      <a:r>
                        <a:rPr lang="zh-TW" sz="1800" kern="0" dirty="0"/>
                        <a:t>黃○○</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en-US" sz="1800" kern="0" dirty="0"/>
                        <a:t>M101123456</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en-US" sz="1800" kern="0" dirty="0"/>
                        <a:t>1001227</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zh-TW" sz="1800" kern="0"/>
                        <a:t>　</a:t>
                      </a:r>
                      <a:endParaRPr lang="zh-TW" sz="1800" kern="100">
                        <a:latin typeface="Calibri"/>
                        <a:ea typeface="新細明體"/>
                        <a:cs typeface="Times New Roman"/>
                      </a:endParaRPr>
                    </a:p>
                  </a:txBody>
                  <a:tcPr marL="17780" marR="17780" marT="0" marB="0" anchor="ctr"/>
                </a:tc>
              </a:tr>
              <a:tr h="532837">
                <a:tc>
                  <a:txBody>
                    <a:bodyPr/>
                    <a:lstStyle/>
                    <a:p>
                      <a:pPr algn="ctr">
                        <a:spcAft>
                          <a:spcPts val="0"/>
                        </a:spcAft>
                      </a:pPr>
                      <a:r>
                        <a:rPr lang="en-US" sz="1800" kern="0"/>
                        <a:t>2</a:t>
                      </a:r>
                      <a:endParaRPr lang="zh-TW" sz="1800" kern="100">
                        <a:latin typeface="Calibri"/>
                        <a:ea typeface="新細明體"/>
                        <a:cs typeface="Times New Roman"/>
                      </a:endParaRPr>
                    </a:p>
                  </a:txBody>
                  <a:tcPr marL="17780" marR="17780" marT="0" marB="0" anchor="ctr"/>
                </a:tc>
                <a:tc>
                  <a:txBody>
                    <a:bodyPr/>
                    <a:lstStyle/>
                    <a:p>
                      <a:pPr algn="ctr">
                        <a:spcAft>
                          <a:spcPts val="0"/>
                        </a:spcAft>
                      </a:pPr>
                      <a:r>
                        <a:rPr lang="zh-TW" sz="1800" kern="0" dirty="0"/>
                        <a:t>翁○○</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en-US" sz="1800" kern="0" dirty="0"/>
                        <a:t>R101234567</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en-US" sz="1800" kern="0" dirty="0"/>
                        <a:t>1001213</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zh-TW" sz="1800" kern="0"/>
                        <a:t>　</a:t>
                      </a:r>
                      <a:endParaRPr lang="zh-TW" sz="1800" kern="100">
                        <a:latin typeface="Calibri"/>
                        <a:ea typeface="新細明體"/>
                        <a:cs typeface="Times New Roman"/>
                      </a:endParaRPr>
                    </a:p>
                  </a:txBody>
                  <a:tcPr marL="17780" marR="17780" marT="0" marB="0" anchor="ctr"/>
                </a:tc>
              </a:tr>
              <a:tr h="532837">
                <a:tc>
                  <a:txBody>
                    <a:bodyPr/>
                    <a:lstStyle/>
                    <a:p>
                      <a:pPr algn="ctr">
                        <a:spcAft>
                          <a:spcPts val="0"/>
                        </a:spcAft>
                      </a:pPr>
                      <a:r>
                        <a:rPr lang="en-US" sz="1800" kern="0"/>
                        <a:t>3</a:t>
                      </a:r>
                      <a:endParaRPr lang="zh-TW" sz="1800" kern="100">
                        <a:latin typeface="Calibri"/>
                        <a:ea typeface="新細明體"/>
                        <a:cs typeface="Times New Roman"/>
                      </a:endParaRPr>
                    </a:p>
                  </a:txBody>
                  <a:tcPr marL="17780" marR="17780" marT="0" marB="0" anchor="ctr"/>
                </a:tc>
                <a:tc>
                  <a:txBody>
                    <a:bodyPr/>
                    <a:lstStyle/>
                    <a:p>
                      <a:pPr algn="ctr">
                        <a:spcAft>
                          <a:spcPts val="0"/>
                        </a:spcAft>
                      </a:pPr>
                      <a:r>
                        <a:rPr lang="zh-TW" sz="1800" kern="0" dirty="0"/>
                        <a:t>徐○○</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en-US" sz="1800" kern="0" dirty="0"/>
                        <a:t>K200000011</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en-US" sz="1800" kern="0" dirty="0"/>
                        <a:t>1001213</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zh-TW" sz="1800" kern="0"/>
                        <a:t>　</a:t>
                      </a:r>
                      <a:endParaRPr lang="zh-TW" sz="1800" kern="100">
                        <a:latin typeface="Calibri"/>
                        <a:ea typeface="新細明體"/>
                        <a:cs typeface="Times New Roman"/>
                      </a:endParaRPr>
                    </a:p>
                  </a:txBody>
                  <a:tcPr marL="17780" marR="17780" marT="0" marB="0" anchor="ctr"/>
                </a:tc>
              </a:tr>
              <a:tr h="532837">
                <a:tc>
                  <a:txBody>
                    <a:bodyPr/>
                    <a:lstStyle/>
                    <a:p>
                      <a:pPr algn="ctr">
                        <a:spcAft>
                          <a:spcPts val="0"/>
                        </a:spcAft>
                      </a:pPr>
                      <a:r>
                        <a:rPr lang="en-US" sz="1800" kern="0"/>
                        <a:t>4</a:t>
                      </a:r>
                      <a:endParaRPr lang="zh-TW" sz="1800" kern="100">
                        <a:latin typeface="Calibri"/>
                        <a:ea typeface="新細明體"/>
                        <a:cs typeface="Times New Roman"/>
                      </a:endParaRPr>
                    </a:p>
                  </a:txBody>
                  <a:tcPr marL="17780" marR="17780" marT="0" marB="0" anchor="ctr"/>
                </a:tc>
                <a:tc>
                  <a:txBody>
                    <a:bodyPr/>
                    <a:lstStyle/>
                    <a:p>
                      <a:pPr algn="ctr">
                        <a:spcAft>
                          <a:spcPts val="0"/>
                        </a:spcAft>
                      </a:pPr>
                      <a:r>
                        <a:rPr lang="zh-TW" sz="1800" kern="0"/>
                        <a:t>陳○○</a:t>
                      </a:r>
                      <a:endParaRPr lang="zh-TW" sz="1800" kern="100">
                        <a:latin typeface="Calibri"/>
                        <a:ea typeface="新細明體"/>
                        <a:cs typeface="Times New Roman"/>
                      </a:endParaRPr>
                    </a:p>
                  </a:txBody>
                  <a:tcPr marL="17780" marR="17780" marT="0" marB="0" anchor="ctr"/>
                </a:tc>
                <a:tc>
                  <a:txBody>
                    <a:bodyPr/>
                    <a:lstStyle/>
                    <a:p>
                      <a:pPr algn="ctr">
                        <a:spcAft>
                          <a:spcPts val="0"/>
                        </a:spcAft>
                      </a:pPr>
                      <a:r>
                        <a:rPr lang="en-US" sz="1800" kern="0" dirty="0"/>
                        <a:t>A221333333</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en-US" sz="1800" kern="0" dirty="0"/>
                        <a:t>1001203</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zh-TW" sz="1800" kern="0" dirty="0"/>
                        <a:t>　</a:t>
                      </a:r>
                      <a:endParaRPr lang="zh-TW" sz="1800" kern="100" dirty="0">
                        <a:latin typeface="Calibri"/>
                        <a:ea typeface="新細明體"/>
                        <a:cs typeface="Times New Roman"/>
                      </a:endParaRPr>
                    </a:p>
                  </a:txBody>
                  <a:tcPr marL="17780" marR="17780" marT="0" marB="0" anchor="ctr"/>
                </a:tc>
              </a:tr>
              <a:tr h="532837">
                <a:tc>
                  <a:txBody>
                    <a:bodyPr/>
                    <a:lstStyle/>
                    <a:p>
                      <a:pPr algn="ctr">
                        <a:spcAft>
                          <a:spcPts val="0"/>
                        </a:spcAft>
                      </a:pPr>
                      <a:r>
                        <a:rPr lang="en-US" sz="1800" kern="0" dirty="0"/>
                        <a:t>5</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zh-TW" sz="1800" kern="0" dirty="0"/>
                        <a:t>蔡○○</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en-US" sz="1800" kern="0" dirty="0"/>
                        <a:t>F120455555</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en-US" sz="1800" kern="0" dirty="0"/>
                        <a:t>1001203</a:t>
                      </a:r>
                      <a:endParaRPr lang="zh-TW" sz="1800" kern="100" dirty="0">
                        <a:latin typeface="Calibri"/>
                        <a:ea typeface="新細明體"/>
                        <a:cs typeface="Times New Roman"/>
                      </a:endParaRPr>
                    </a:p>
                  </a:txBody>
                  <a:tcPr marL="17780" marR="17780" marT="0" marB="0" anchor="ctr"/>
                </a:tc>
                <a:tc>
                  <a:txBody>
                    <a:bodyPr/>
                    <a:lstStyle/>
                    <a:p>
                      <a:pPr algn="ctr">
                        <a:spcAft>
                          <a:spcPts val="0"/>
                        </a:spcAft>
                      </a:pPr>
                      <a:r>
                        <a:rPr lang="zh-TW" sz="1800" kern="0" dirty="0"/>
                        <a:t>　</a:t>
                      </a:r>
                      <a:endParaRPr lang="zh-TW" sz="1800" kern="100" dirty="0">
                        <a:latin typeface="Calibri"/>
                        <a:ea typeface="新細明體"/>
                        <a:cs typeface="Times New Roman"/>
                      </a:endParaRPr>
                    </a:p>
                  </a:txBody>
                  <a:tcPr marL="17780" marR="17780" marT="0" marB="0" anchor="ctr"/>
                </a:tc>
              </a:tr>
              <a:tr h="794902">
                <a:tc gridSpan="5">
                  <a:txBody>
                    <a:bodyPr/>
                    <a:lstStyle/>
                    <a:p>
                      <a:pPr algn="ctr">
                        <a:spcAft>
                          <a:spcPts val="0"/>
                        </a:spcAft>
                      </a:pPr>
                      <a:endParaRPr lang="en-US" altLang="zh-TW" sz="1800" kern="0" dirty="0" smtClean="0"/>
                    </a:p>
                    <a:p>
                      <a:pPr algn="ctr">
                        <a:spcAft>
                          <a:spcPts val="0"/>
                        </a:spcAft>
                      </a:pPr>
                      <a:r>
                        <a:rPr lang="zh-TW" sz="1800" kern="0" dirty="0" smtClean="0"/>
                        <a:t>以上</a:t>
                      </a:r>
                      <a:r>
                        <a:rPr lang="zh-TW" sz="1800" kern="0" dirty="0"/>
                        <a:t>查詢對象之姓名與身分證字號有所出入時，以身分證字號為查詢基準</a:t>
                      </a:r>
                      <a:endParaRPr lang="zh-TW" sz="1800" kern="100" dirty="0"/>
                    </a:p>
                    <a:p>
                      <a:pPr>
                        <a:spcAft>
                          <a:spcPts val="0"/>
                        </a:spcAft>
                      </a:pPr>
                      <a:r>
                        <a:rPr lang="zh-TW" sz="1800" kern="100" dirty="0"/>
                        <a:t> </a:t>
                      </a:r>
                      <a:endParaRPr lang="zh-TW" sz="1800" kern="100" dirty="0">
                        <a:latin typeface="Calibri"/>
                        <a:ea typeface="新細明體"/>
                        <a:cs typeface="Times New Roman"/>
                      </a:endParaRPr>
                    </a:p>
                  </a:txBody>
                  <a:tcPr marL="17780" marR="177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
        <p:nvSpPr>
          <p:cNvPr id="9" name="文字方塊 8"/>
          <p:cNvSpPr txBox="1"/>
          <p:nvPr/>
        </p:nvSpPr>
        <p:spPr>
          <a:xfrm>
            <a:off x="285720" y="6457950"/>
            <a:ext cx="8572500" cy="400050"/>
          </a:xfrm>
          <a:prstGeom prst="rect">
            <a:avLst/>
          </a:prstGeom>
          <a:noFill/>
        </p:spPr>
        <p:txBody>
          <a:bodyPr>
            <a:spAutoFit/>
          </a:bodyPr>
          <a:lstStyle/>
          <a:p>
            <a:pPr algn="ctr">
              <a:defRPr/>
            </a:pPr>
            <a:r>
              <a:rPr lang="zh-TW" altLang="en-US" sz="2000" b="1" dirty="0">
                <a:solidFill>
                  <a:srgbClr val="C00000"/>
                </a:solidFill>
                <a:latin typeface="+mn-ea"/>
                <a:ea typeface="+mn-ea"/>
              </a:rPr>
              <a:t>上列格式之查詢對象表乃做為函查附件使用（不包括集保）</a:t>
            </a:r>
          </a:p>
        </p:txBody>
      </p:sp>
      <p:sp>
        <p:nvSpPr>
          <p:cNvPr id="7" name="標題 1"/>
          <p:cNvSpPr txBox="1">
            <a:spLocks/>
          </p:cNvSpPr>
          <p:nvPr/>
        </p:nvSpPr>
        <p:spPr>
          <a:xfrm>
            <a:off x="1214414" y="0"/>
            <a:ext cx="7712394" cy="642918"/>
          </a:xfrm>
          <a:prstGeom prst="rect">
            <a:avLst/>
          </a:prstGeom>
        </p:spPr>
        <p:txBody>
          <a:bodyPr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3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標楷體" pitchFamily="65" charset="-120"/>
                <a:ea typeface="標楷體" pitchFamily="65" charset="-120"/>
                <a:cs typeface="+mj-cs"/>
              </a:rPr>
              <a:t>實質審查實務</a:t>
            </a:r>
            <a:r>
              <a:rPr kumimoji="0" lang="en-US" altLang="zh-TW" sz="43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標楷體" pitchFamily="65" charset="-120"/>
                <a:ea typeface="標楷體" pitchFamily="65" charset="-120"/>
                <a:cs typeface="+mj-cs"/>
              </a:rPr>
              <a:t>3</a:t>
            </a:r>
            <a:endParaRPr kumimoji="0" lang="zh-TW"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8"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728" y="0"/>
            <a:ext cx="7498080" cy="857232"/>
          </a:xfrm>
        </p:spPr>
        <p:txBody>
          <a:bodyPr>
            <a:normAutofit/>
          </a:bodyPr>
          <a:lstStyle/>
          <a:p>
            <a:r>
              <a:rPr lang="zh-TW" altLang="en-US" b="1" dirty="0" smtClean="0">
                <a:solidFill>
                  <a:schemeClr val="accent5">
                    <a:lumMod val="50000"/>
                  </a:schemeClr>
                </a:solidFill>
                <a:latin typeface="標楷體" pitchFamily="65" charset="-120"/>
                <a:ea typeface="標楷體" pitchFamily="65" charset="-120"/>
              </a:rPr>
              <a:t>財產申報通知作業</a:t>
            </a:r>
            <a:r>
              <a:rPr lang="en-US" altLang="zh-TW" b="1" dirty="0" smtClean="0">
                <a:solidFill>
                  <a:schemeClr val="accent5">
                    <a:lumMod val="50000"/>
                  </a:schemeClr>
                </a:solidFill>
                <a:latin typeface="標楷體" pitchFamily="65" charset="-120"/>
                <a:ea typeface="標楷體" pitchFamily="65" charset="-120"/>
              </a:rPr>
              <a:t>1</a:t>
            </a:r>
            <a:endParaRPr lang="zh-TW" altLang="en-US" dirty="0"/>
          </a:p>
        </p:txBody>
      </p:sp>
      <p:sp>
        <p:nvSpPr>
          <p:cNvPr id="3" name="內容版面配置區 2"/>
          <p:cNvSpPr>
            <a:spLocks noGrp="1"/>
          </p:cNvSpPr>
          <p:nvPr>
            <p:ph idx="1"/>
          </p:nvPr>
        </p:nvSpPr>
        <p:spPr>
          <a:xfrm>
            <a:off x="571472" y="857232"/>
            <a:ext cx="8362216" cy="5786478"/>
          </a:xfrm>
        </p:spPr>
        <p:txBody>
          <a:bodyPr>
            <a:normAutofit fontScale="92500" lnSpcReduction="10000"/>
          </a:bodyPr>
          <a:lstStyle/>
          <a:p>
            <a:pPr marL="1162050" lvl="1" indent="-760413">
              <a:buNone/>
            </a:pPr>
            <a:r>
              <a:rPr lang="zh-TW" altLang="en-US" b="1" dirty="0" smtClean="0">
                <a:solidFill>
                  <a:srgbClr val="C00000"/>
                </a:solidFill>
                <a:latin typeface="標楷體" pitchFamily="65" charset="-120"/>
                <a:ea typeface="標楷體" pitchFamily="65" charset="-120"/>
              </a:rPr>
              <a:t>一、確認機關內申報義務人範圍，並製作本單位應申報財產人員名冊</a:t>
            </a:r>
            <a:endParaRPr lang="en-US" altLang="zh-TW" b="1" dirty="0" smtClean="0">
              <a:solidFill>
                <a:srgbClr val="C00000"/>
              </a:solidFill>
              <a:latin typeface="標楷體" pitchFamily="65" charset="-120"/>
              <a:ea typeface="標楷體" pitchFamily="65" charset="-120"/>
            </a:endParaRPr>
          </a:p>
          <a:p>
            <a:pPr lvl="1">
              <a:buNone/>
            </a:pPr>
            <a:r>
              <a:rPr lang="en-US" altLang="zh-TW" sz="2400" b="1" dirty="0" smtClean="0">
                <a:solidFill>
                  <a:srgbClr val="C00000"/>
                </a:solidFill>
                <a:latin typeface="標楷體" pitchFamily="65" charset="-120"/>
                <a:ea typeface="標楷體" pitchFamily="65" charset="-120"/>
              </a:rPr>
              <a:t>1.</a:t>
            </a:r>
            <a:r>
              <a:rPr lang="zh-TW" altLang="en-US" sz="2400" b="1" dirty="0" smtClean="0">
                <a:solidFill>
                  <a:srgbClr val="C00000"/>
                </a:solidFill>
                <a:latin typeface="標楷體" pitchFamily="65" charset="-120"/>
                <a:ea typeface="標楷體" pitchFamily="65" charset="-120"/>
              </a:rPr>
              <a:t>確認機關內申報義務人範圍</a:t>
            </a:r>
            <a:endParaRPr lang="en-US" altLang="zh-TW" sz="2400" b="1" dirty="0" smtClean="0">
              <a:solidFill>
                <a:srgbClr val="C00000"/>
              </a:solidFill>
              <a:latin typeface="標楷體" pitchFamily="65" charset="-120"/>
              <a:ea typeface="標楷體" pitchFamily="65" charset="-120"/>
            </a:endParaRPr>
          </a:p>
          <a:p>
            <a:pPr lvl="1">
              <a:buFont typeface="Wingdings" pitchFamily="2" charset="2"/>
              <a:buChar char="n"/>
            </a:pPr>
            <a:r>
              <a:rPr lang="zh-TW" altLang="en-US" sz="2400" b="1" dirty="0" smtClean="0">
                <a:solidFill>
                  <a:srgbClr val="002060"/>
                </a:solidFill>
                <a:latin typeface="標楷體" pitchFamily="65" charset="-120"/>
                <a:ea typeface="標楷體" pitchFamily="65" charset="-120"/>
              </a:rPr>
              <a:t>公職人員財產申報法</a:t>
            </a:r>
            <a:r>
              <a:rPr lang="zh-TW" altLang="en-US" sz="2400" b="1" dirty="0" smtClean="0">
                <a:solidFill>
                  <a:srgbClr val="FF0000"/>
                </a:solidFill>
                <a:latin typeface="標楷體" pitchFamily="65" charset="-120"/>
                <a:ea typeface="標楷體" pitchFamily="65" charset="-120"/>
              </a:rPr>
              <a:t>第</a:t>
            </a:r>
            <a:r>
              <a:rPr lang="en-US" altLang="zh-TW" sz="2400" b="1" dirty="0" smtClean="0">
                <a:solidFill>
                  <a:srgbClr val="FF0000"/>
                </a:solidFill>
                <a:latin typeface="標楷體" pitchFamily="65" charset="-120"/>
                <a:ea typeface="標楷體" pitchFamily="65" charset="-120"/>
              </a:rPr>
              <a:t>2</a:t>
            </a:r>
            <a:r>
              <a:rPr lang="zh-TW" altLang="en-US" sz="2400" b="1" dirty="0" smtClean="0">
                <a:solidFill>
                  <a:srgbClr val="FF0000"/>
                </a:solidFill>
                <a:latin typeface="標楷體" pitchFamily="65" charset="-120"/>
                <a:ea typeface="標楷體" pitchFamily="65" charset="-120"/>
              </a:rPr>
              <a:t>條第</a:t>
            </a:r>
            <a:r>
              <a:rPr lang="en-US" altLang="zh-TW" sz="2400" b="1" dirty="0" smtClean="0">
                <a:solidFill>
                  <a:srgbClr val="FF0000"/>
                </a:solidFill>
                <a:latin typeface="標楷體" pitchFamily="65" charset="-120"/>
                <a:ea typeface="標楷體" pitchFamily="65" charset="-120"/>
              </a:rPr>
              <a:t>1</a:t>
            </a:r>
            <a:r>
              <a:rPr lang="zh-TW" altLang="en-US" sz="2400" b="1" dirty="0" smtClean="0">
                <a:solidFill>
                  <a:srgbClr val="FF0000"/>
                </a:solidFill>
                <a:latin typeface="標楷體" pitchFamily="65" charset="-120"/>
                <a:ea typeface="標楷體" pitchFamily="65" charset="-120"/>
              </a:rPr>
              <a:t>、</a:t>
            </a:r>
            <a:r>
              <a:rPr lang="en-US" altLang="zh-TW" sz="2400" b="1" dirty="0" smtClean="0">
                <a:solidFill>
                  <a:srgbClr val="FF0000"/>
                </a:solidFill>
                <a:latin typeface="標楷體" pitchFamily="65" charset="-120"/>
                <a:ea typeface="標楷體" pitchFamily="65" charset="-120"/>
              </a:rPr>
              <a:t>2</a:t>
            </a:r>
            <a:r>
              <a:rPr lang="zh-TW" altLang="en-US" sz="2400" b="1" dirty="0" smtClean="0">
                <a:solidFill>
                  <a:srgbClr val="FF0000"/>
                </a:solidFill>
                <a:latin typeface="標楷體" pitchFamily="65" charset="-120"/>
                <a:ea typeface="標楷體" pitchFamily="65" charset="-120"/>
              </a:rPr>
              <a:t>項</a:t>
            </a:r>
            <a:r>
              <a:rPr lang="zh-TW" altLang="en-US" sz="2400" b="1" dirty="0" smtClean="0">
                <a:solidFill>
                  <a:srgbClr val="002060"/>
                </a:solidFill>
                <a:latin typeface="標楷體" pitchFamily="65" charset="-120"/>
                <a:ea typeface="標楷體" pitchFamily="65" charset="-120"/>
              </a:rPr>
              <a:t>所指之公職人員。</a:t>
            </a:r>
            <a:endParaRPr lang="en-US" altLang="zh-TW" sz="2400" b="1" dirty="0" smtClean="0">
              <a:solidFill>
                <a:srgbClr val="002060"/>
              </a:solidFill>
              <a:latin typeface="標楷體" pitchFamily="65" charset="-120"/>
              <a:ea typeface="標楷體" pitchFamily="65" charset="-120"/>
            </a:endParaRPr>
          </a:p>
          <a:p>
            <a:pPr lvl="1">
              <a:buFont typeface="Wingdings" pitchFamily="2" charset="2"/>
              <a:buChar char="n"/>
            </a:pPr>
            <a:r>
              <a:rPr lang="zh-TW" altLang="en-US" sz="2400" b="1" dirty="0" smtClean="0">
                <a:solidFill>
                  <a:srgbClr val="002060"/>
                </a:solidFill>
                <a:latin typeface="標楷體" pitchFamily="65" charset="-120"/>
                <a:ea typeface="標楷體" pitchFamily="65" charset="-120"/>
                <a:hlinkClick r:id="rId2" action="ppaction://hlinkfile"/>
              </a:rPr>
              <a:t>各級警察機關申報財產人員職稱表</a:t>
            </a:r>
            <a:r>
              <a:rPr lang="zh-TW" altLang="en-US" sz="2400" b="1" dirty="0" smtClean="0">
                <a:solidFill>
                  <a:srgbClr val="002060"/>
                </a:solidFill>
                <a:latin typeface="標楷體" pitchFamily="65" charset="-120"/>
                <a:ea typeface="標楷體" pitchFamily="65" charset="-120"/>
              </a:rPr>
              <a:t>（</a:t>
            </a:r>
            <a:r>
              <a:rPr lang="zh-TW" altLang="en-US" sz="2400" b="1" dirty="0" smtClean="0"/>
              <a:t>如非擔任職稱表所明訂之職務，但實際為辦理採購或會計之業務主管，亦須申報。 </a:t>
            </a:r>
            <a:r>
              <a:rPr lang="zh-TW" altLang="en-US" sz="2400" b="1" dirty="0" smtClean="0">
                <a:solidFill>
                  <a:srgbClr val="002060"/>
                </a:solidFill>
                <a:latin typeface="標楷體" pitchFamily="65" charset="-120"/>
                <a:ea typeface="標楷體" pitchFamily="65" charset="-120"/>
              </a:rPr>
              <a:t>）。</a:t>
            </a:r>
            <a:endParaRPr lang="en-US" altLang="zh-TW" sz="2400" b="1" dirty="0" smtClean="0">
              <a:solidFill>
                <a:srgbClr val="002060"/>
              </a:solidFill>
              <a:latin typeface="標楷體" pitchFamily="65" charset="-120"/>
              <a:ea typeface="標楷體" pitchFamily="65" charset="-120"/>
            </a:endParaRPr>
          </a:p>
          <a:p>
            <a:pPr lvl="1">
              <a:buNone/>
            </a:pPr>
            <a:endParaRPr lang="en-US" altLang="zh-TW" sz="2400" b="1" dirty="0" smtClean="0">
              <a:solidFill>
                <a:srgbClr val="002060"/>
              </a:solidFill>
              <a:latin typeface="標楷體" pitchFamily="65" charset="-120"/>
              <a:ea typeface="標楷體" pitchFamily="65" charset="-120"/>
            </a:endParaRPr>
          </a:p>
          <a:p>
            <a:pPr lvl="1">
              <a:buNone/>
            </a:pPr>
            <a:r>
              <a:rPr lang="en-US" altLang="zh-TW" sz="2400" b="1" dirty="0" smtClean="0">
                <a:solidFill>
                  <a:srgbClr val="C00000"/>
                </a:solidFill>
                <a:latin typeface="標楷體" pitchFamily="65" charset="-120"/>
                <a:ea typeface="標楷體" pitchFamily="65" charset="-120"/>
              </a:rPr>
              <a:t>2.</a:t>
            </a:r>
            <a:r>
              <a:rPr lang="zh-TW" altLang="en-US" sz="2400" b="1" dirty="0" smtClean="0">
                <a:solidFill>
                  <a:srgbClr val="C00000"/>
                </a:solidFill>
                <a:latin typeface="標楷體" pitchFamily="65" charset="-120"/>
                <a:ea typeface="標楷體" pitchFamily="65" charset="-120"/>
              </a:rPr>
              <a:t>製作本單位應申報財產人員名冊，並隨時進行申報人基本資料維護</a:t>
            </a:r>
            <a:endParaRPr lang="en-US" altLang="zh-TW" sz="2400" b="1" dirty="0" smtClean="0">
              <a:solidFill>
                <a:srgbClr val="C00000"/>
              </a:solidFill>
              <a:latin typeface="標楷體" pitchFamily="65" charset="-120"/>
              <a:ea typeface="標楷體" pitchFamily="65" charset="-120"/>
            </a:endParaRPr>
          </a:p>
          <a:p>
            <a:pPr lvl="1">
              <a:buFont typeface="Wingdings" pitchFamily="2" charset="2"/>
              <a:buChar char="n"/>
            </a:pPr>
            <a:r>
              <a:rPr lang="zh-TW" altLang="en-US" sz="2400" b="1" dirty="0" smtClean="0">
                <a:solidFill>
                  <a:srgbClr val="002060"/>
                </a:solidFill>
                <a:latin typeface="標楷體" pitchFamily="65" charset="-120"/>
                <a:ea typeface="標楷體" pitchFamily="65" charset="-120"/>
              </a:rPr>
              <a:t>財產申報承辦人，於應申報財產人員異動時，應立即於網路後台管理系統進行（</a:t>
            </a:r>
            <a:r>
              <a:rPr lang="en-US" altLang="zh-TW" sz="2400" b="1" dirty="0" smtClean="0">
                <a:solidFill>
                  <a:srgbClr val="002060"/>
                </a:solidFill>
                <a:latin typeface="標楷體" pitchFamily="65" charset="-120"/>
                <a:ea typeface="標楷體" pitchFamily="65" charset="-120"/>
              </a:rPr>
              <a:t>A101</a:t>
            </a:r>
            <a:r>
              <a:rPr lang="zh-TW" altLang="en-US" sz="2400" b="1" dirty="0" smtClean="0">
                <a:solidFill>
                  <a:srgbClr val="002060"/>
                </a:solidFill>
                <a:latin typeface="標楷體" pitchFamily="65" charset="-120"/>
                <a:ea typeface="標楷體" pitchFamily="65" charset="-120"/>
              </a:rPr>
              <a:t>）申報人基本資料維護之新增、修改、機關變動及維護。</a:t>
            </a:r>
            <a:endParaRPr lang="en-US" altLang="zh-TW" sz="2400" b="1" dirty="0" smtClean="0">
              <a:solidFill>
                <a:srgbClr val="002060"/>
              </a:solidFill>
              <a:latin typeface="標楷體" pitchFamily="65" charset="-120"/>
              <a:ea typeface="標楷體" pitchFamily="65" charset="-120"/>
            </a:endParaRPr>
          </a:p>
          <a:p>
            <a:pPr lvl="1">
              <a:buFont typeface="Wingdings" pitchFamily="2" charset="2"/>
              <a:buChar char="n"/>
            </a:pPr>
            <a:r>
              <a:rPr lang="zh-TW" altLang="en-US" sz="2400" b="1" dirty="0" smtClean="0">
                <a:solidFill>
                  <a:srgbClr val="002060"/>
                </a:solidFill>
                <a:latin typeface="標楷體" pitchFamily="65" charset="-120"/>
                <a:ea typeface="標楷體" pitchFamily="65" charset="-120"/>
              </a:rPr>
              <a:t>與人事室協調，應申報職務有異</a:t>
            </a:r>
            <a:r>
              <a:rPr lang="zh-TW" altLang="en-US" sz="2400" b="1" dirty="0" smtClean="0">
                <a:solidFill>
                  <a:srgbClr val="002060"/>
                </a:solidFill>
                <a:latin typeface="標楷體" pitchFamily="65" charset="-120"/>
                <a:ea typeface="標楷體" pitchFamily="65" charset="-120"/>
              </a:rPr>
              <a:t>動，</a:t>
            </a:r>
            <a:r>
              <a:rPr lang="zh-TW" altLang="en-US" sz="2400" b="1" u="sng" dirty="0" smtClean="0">
                <a:solidFill>
                  <a:srgbClr val="FF0000"/>
                </a:solidFill>
                <a:latin typeface="標楷體" pitchFamily="65" charset="-120"/>
                <a:ea typeface="標楷體" pitchFamily="65" charset="-120"/>
              </a:rPr>
              <a:t>人事派令上應加註“請向所屬機關政風或督察</a:t>
            </a:r>
            <a:r>
              <a:rPr lang="zh-TW" altLang="en-US" sz="2400" b="1" u="sng" dirty="0" smtClean="0">
                <a:solidFill>
                  <a:srgbClr val="FF0000"/>
                </a:solidFill>
                <a:latin typeface="標楷體" pitchFamily="65" charset="-120"/>
                <a:ea typeface="標楷體" pitchFamily="65" charset="-120"/>
              </a:rPr>
              <a:t>單位</a:t>
            </a:r>
            <a:r>
              <a:rPr lang="zh-TW" altLang="en-US" sz="2400" b="1" u="sng" dirty="0" smtClean="0">
                <a:solidFill>
                  <a:srgbClr val="FF0000"/>
                </a:solidFill>
                <a:latin typeface="標楷體" pitchFamily="65" charset="-120"/>
                <a:ea typeface="標楷體" pitchFamily="65" charset="-120"/>
              </a:rPr>
              <a:t>洽詢是否應依規定辦理財產事宜申報”</a:t>
            </a:r>
            <a:r>
              <a:rPr lang="zh-TW" altLang="en-US" sz="2400" b="1" dirty="0" smtClean="0">
                <a:solidFill>
                  <a:srgbClr val="002060"/>
                </a:solidFill>
                <a:latin typeface="標楷體" pitchFamily="65" charset="-120"/>
                <a:ea typeface="標楷體" pitchFamily="65" charset="-120"/>
              </a:rPr>
              <a:t>等事項，並副知政風或督察單位。</a:t>
            </a:r>
            <a:endParaRPr lang="en-US" altLang="zh-TW" sz="2400" b="1" dirty="0" smtClean="0">
              <a:solidFill>
                <a:srgbClr val="002060"/>
              </a:solidFill>
              <a:latin typeface="標楷體" pitchFamily="65" charset="-120"/>
              <a:ea typeface="標楷體" pitchFamily="65" charset="-120"/>
            </a:endParaRPr>
          </a:p>
          <a:p>
            <a:pPr lvl="1">
              <a:buFont typeface="Wingdings" pitchFamily="2" charset="2"/>
              <a:buChar char="n"/>
            </a:pPr>
            <a:endParaRPr lang="en-US" altLang="zh-TW" sz="2400" b="1" dirty="0" smtClean="0">
              <a:solidFill>
                <a:srgbClr val="002060"/>
              </a:solidFill>
              <a:latin typeface="標楷體" pitchFamily="65" charset="-120"/>
              <a:ea typeface="標楷體" pitchFamily="65" charset="-120"/>
            </a:endParaRPr>
          </a:p>
          <a:p>
            <a:pPr marL="444500" lvl="1" indent="0">
              <a:spcBef>
                <a:spcPts val="600"/>
              </a:spcBef>
              <a:buSzPct val="100000"/>
              <a:buNone/>
            </a:pPr>
            <a:endParaRPr lang="zh-TW" altLang="en-US" b="1" dirty="0" smtClean="0">
              <a:solidFill>
                <a:srgbClr val="002060"/>
              </a:solidFill>
              <a:latin typeface="標楷體" pitchFamily="65" charset="-120"/>
              <a:ea typeface="標楷體" pitchFamily="65" charset="-120"/>
            </a:endParaRPr>
          </a:p>
          <a:p>
            <a:pPr marL="444500" lvl="1" indent="0">
              <a:spcBef>
                <a:spcPts val="600"/>
              </a:spcBef>
              <a:buSzPct val="100000"/>
              <a:buFont typeface="Wingdings" pitchFamily="2" charset="2"/>
              <a:buChar char="n"/>
            </a:pPr>
            <a:endParaRPr lang="en-US" altLang="zh-TW" b="1" dirty="0" smtClean="0">
              <a:solidFill>
                <a:srgbClr val="C00000"/>
              </a:solidFill>
              <a:latin typeface="標楷體" pitchFamily="65" charset="-120"/>
              <a:ea typeface="標楷體" pitchFamily="65" charset="-120"/>
            </a:endParaRPr>
          </a:p>
          <a:p>
            <a:pPr marL="365125" indent="79375">
              <a:buNone/>
            </a:pPr>
            <a:endParaRPr lang="en-US" altLang="zh-TW" sz="2800" b="1" dirty="0" smtClean="0">
              <a:solidFill>
                <a:srgbClr val="002060"/>
              </a:solidFill>
              <a:latin typeface="標楷體" pitchFamily="65" charset="-120"/>
              <a:ea typeface="標楷體" pitchFamily="65" charset="-120"/>
            </a:endParaRPr>
          </a:p>
          <a:p>
            <a:pPr>
              <a:buFont typeface="Wingdings" pitchFamily="2" charset="2"/>
              <a:buChar char="n"/>
            </a:pPr>
            <a:endParaRPr lang="zh-TW" altLang="en-US" dirty="0"/>
          </a:p>
        </p:txBody>
      </p:sp>
      <p:pic>
        <p:nvPicPr>
          <p:cNvPr id="4" name="圖片 5" descr="盾牌型警徽(png).png"/>
          <p:cNvPicPr>
            <a:picLocks noChangeAspect="1"/>
          </p:cNvPicPr>
          <p:nvPr/>
        </p:nvPicPr>
        <p:blipFill>
          <a:blip r:embed="rId3"/>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nvGraphicFramePr>
        <p:xfrm>
          <a:off x="928630" y="1071546"/>
          <a:ext cx="8215370" cy="714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內容版面配置區 6"/>
          <p:cNvGraphicFramePr>
            <a:graphicFrameLocks noGrp="1"/>
          </p:cNvGraphicFramePr>
          <p:nvPr>
            <p:ph sz="quarter" idx="1"/>
          </p:nvPr>
        </p:nvGraphicFramePr>
        <p:xfrm>
          <a:off x="914400" y="1974871"/>
          <a:ext cx="8229600"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投影片編號版面配置區 3"/>
          <p:cNvSpPr>
            <a:spLocks noGrp="1"/>
          </p:cNvSpPr>
          <p:nvPr>
            <p:ph type="sldNum" sz="quarter" idx="12"/>
          </p:nvPr>
        </p:nvSpPr>
        <p:spPr>
          <a:xfrm>
            <a:off x="8610600" y="6613525"/>
            <a:ext cx="533400" cy="244475"/>
          </a:xfrm>
        </p:spPr>
        <p:txBody>
          <a:bodyPr>
            <a:normAutofit fontScale="92500" lnSpcReduction="10000"/>
          </a:bodyPr>
          <a:lstStyle/>
          <a:p>
            <a:pPr>
              <a:defRPr/>
            </a:pPr>
            <a:fld id="{37F4F1DC-2D08-482B-9B18-D4AC48862F5C}" type="slidenum">
              <a:rPr lang="zh-TW" altLang="en-US" smtClean="0">
                <a:solidFill>
                  <a:schemeClr val="tx1"/>
                </a:solidFill>
              </a:rPr>
              <a:pPr>
                <a:defRPr/>
              </a:pPr>
              <a:t>30</a:t>
            </a:fld>
            <a:endParaRPr lang="zh-TW" altLang="en-US" dirty="0">
              <a:solidFill>
                <a:schemeClr val="tx1"/>
              </a:solidFill>
            </a:endParaRPr>
          </a:p>
        </p:txBody>
      </p:sp>
      <p:sp>
        <p:nvSpPr>
          <p:cNvPr id="8" name="標題 1"/>
          <p:cNvSpPr>
            <a:spLocks noGrp="1"/>
          </p:cNvSpPr>
          <p:nvPr>
            <p:ph type="title"/>
          </p:nvPr>
        </p:nvSpPr>
        <p:spPr>
          <a:xfrm>
            <a:off x="1214414" y="0"/>
            <a:ext cx="7712394" cy="939784"/>
          </a:xfrm>
        </p:spPr>
        <p:txBody>
          <a:bodyPr>
            <a:normAutofit/>
          </a:bodyPr>
          <a:lstStyle/>
          <a:p>
            <a:pPr algn="ctr"/>
            <a:r>
              <a:rPr lang="zh-TW" altLang="en-US" b="1" dirty="0" smtClean="0">
                <a:solidFill>
                  <a:schemeClr val="accent5">
                    <a:lumMod val="50000"/>
                  </a:schemeClr>
                </a:solidFill>
                <a:latin typeface="標楷體" pitchFamily="65" charset="-120"/>
                <a:ea typeface="標楷體" pitchFamily="65" charset="-120"/>
              </a:rPr>
              <a:t>實質審查實務</a:t>
            </a:r>
            <a:r>
              <a:rPr lang="en-US" altLang="zh-TW" b="1" dirty="0" smtClean="0">
                <a:solidFill>
                  <a:schemeClr val="accent5">
                    <a:lumMod val="50000"/>
                  </a:schemeClr>
                </a:solidFill>
                <a:latin typeface="標楷體" pitchFamily="65" charset="-120"/>
                <a:ea typeface="標楷體" pitchFamily="65" charset="-120"/>
              </a:rPr>
              <a:t>4</a:t>
            </a:r>
            <a:endParaRPr lang="zh-TW" altLang="en-US" dirty="0"/>
          </a:p>
        </p:txBody>
      </p:sp>
      <p:pic>
        <p:nvPicPr>
          <p:cNvPr id="9" name="圖片 5" descr="盾牌型警徽(png).png"/>
          <p:cNvPicPr>
            <a:picLocks noChangeAspect="1"/>
          </p:cNvPicPr>
          <p:nvPr/>
        </p:nvPicPr>
        <p:blipFill>
          <a:blip r:embed="rId10"/>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2483EF09-8BBB-4D95-A353-AB8CE881E278}"/>
                                            </p:graphicEl>
                                          </p:spTgt>
                                        </p:tgtEl>
                                        <p:attrNameLst>
                                          <p:attrName>style.visibility</p:attrName>
                                        </p:attrNameLst>
                                      </p:cBhvr>
                                      <p:to>
                                        <p:strVal val="visible"/>
                                      </p:to>
                                    </p:set>
                                    <p:anim calcmode="lin" valueType="num">
                                      <p:cBhvr additive="base">
                                        <p:cTn id="7" dur="500" fill="hold"/>
                                        <p:tgtEl>
                                          <p:spTgt spid="7">
                                            <p:graphicEl>
                                              <a:dgm id="{2483EF09-8BBB-4D95-A353-AB8CE881E278}"/>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2483EF09-8BBB-4D95-A353-AB8CE881E278}"/>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C426B425-3586-4CB9-8E4C-E42B42D26364}"/>
                                            </p:graphicEl>
                                          </p:spTgt>
                                        </p:tgtEl>
                                        <p:attrNameLst>
                                          <p:attrName>style.visibility</p:attrName>
                                        </p:attrNameLst>
                                      </p:cBhvr>
                                      <p:to>
                                        <p:strVal val="visible"/>
                                      </p:to>
                                    </p:set>
                                    <p:anim calcmode="lin" valueType="num">
                                      <p:cBhvr additive="base">
                                        <p:cTn id="13" dur="500" fill="hold"/>
                                        <p:tgtEl>
                                          <p:spTgt spid="7">
                                            <p:graphicEl>
                                              <a:dgm id="{C426B425-3586-4CB9-8E4C-E42B42D26364}"/>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C426B425-3586-4CB9-8E4C-E42B42D2636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728" y="0"/>
            <a:ext cx="7498080" cy="928670"/>
          </a:xfrm>
        </p:spPr>
        <p:txBody>
          <a:bodyPr/>
          <a:lstStyle/>
          <a:p>
            <a:pPr algn="ctr"/>
            <a:r>
              <a:rPr lang="zh-TW" altLang="en-US" b="1" dirty="0" smtClean="0">
                <a:solidFill>
                  <a:schemeClr val="accent5">
                    <a:lumMod val="50000"/>
                  </a:schemeClr>
                </a:solidFill>
                <a:latin typeface="標楷體" pitchFamily="65" charset="-120"/>
                <a:ea typeface="標楷體" pitchFamily="65" charset="-120"/>
              </a:rPr>
              <a:t>實質審查實務</a:t>
            </a:r>
            <a:r>
              <a:rPr lang="en-US" altLang="zh-TW" b="1" dirty="0" smtClean="0">
                <a:solidFill>
                  <a:schemeClr val="accent5">
                    <a:lumMod val="50000"/>
                  </a:schemeClr>
                </a:solidFill>
                <a:latin typeface="標楷體" pitchFamily="65" charset="-120"/>
                <a:ea typeface="標楷體" pitchFamily="65" charset="-120"/>
              </a:rPr>
              <a:t>5</a:t>
            </a:r>
            <a:endParaRPr lang="zh-TW" altLang="en-US" dirty="0"/>
          </a:p>
        </p:txBody>
      </p:sp>
      <p:sp>
        <p:nvSpPr>
          <p:cNvPr id="4" name="內容版面配置區 7"/>
          <p:cNvSpPr txBox="1">
            <a:spLocks/>
          </p:cNvSpPr>
          <p:nvPr/>
        </p:nvSpPr>
        <p:spPr>
          <a:xfrm>
            <a:off x="990632" y="857232"/>
            <a:ext cx="8153400" cy="5238768"/>
          </a:xfrm>
          <a:prstGeom prst="rect">
            <a:avLst/>
          </a:prstGeom>
        </p:spPr>
        <p:txBody>
          <a:bodyPr>
            <a:normAutofit fontScale="92500"/>
          </a:bodyPr>
          <a:lstStyle/>
          <a:p>
            <a:pPr>
              <a:buFont typeface="Wingdings" pitchFamily="2" charset="2"/>
              <a:buChar char="n"/>
            </a:pPr>
            <a:r>
              <a:rPr lang="en-US" altLang="zh-TW" sz="3300" b="1" dirty="0" smtClean="0">
                <a:solidFill>
                  <a:srgbClr val="C00000"/>
                </a:solidFill>
              </a:rPr>
              <a:t>STEP2</a:t>
            </a:r>
            <a:r>
              <a:rPr lang="zh-TW" altLang="en-US" sz="3300" b="1" dirty="0" smtClean="0">
                <a:solidFill>
                  <a:srgbClr val="C00000"/>
                </a:solidFill>
              </a:rPr>
              <a:t>依查詢線索進行分項函查作業</a:t>
            </a:r>
            <a:endParaRPr lang="en-US" altLang="zh-TW" sz="3300" b="1" dirty="0" smtClean="0">
              <a:solidFill>
                <a:srgbClr val="C00000"/>
              </a:solidFill>
            </a:endParaRPr>
          </a:p>
          <a:p>
            <a:endParaRPr lang="en-US" altLang="zh-TW" sz="3300" b="1" dirty="0" smtClean="0">
              <a:solidFill>
                <a:srgbClr val="C00000"/>
              </a:solidFill>
            </a:endParaRPr>
          </a:p>
          <a:p>
            <a:pPr>
              <a:buNone/>
            </a:pPr>
            <a:r>
              <a:rPr lang="en-US" altLang="zh-TW" sz="2600" b="1" dirty="0" smtClean="0">
                <a:solidFill>
                  <a:srgbClr val="C00000"/>
                </a:solidFill>
              </a:rPr>
              <a:t>1.</a:t>
            </a:r>
            <a:r>
              <a:rPr lang="zh-TW" altLang="en-US" sz="2600" b="1" dirty="0" smtClean="0">
                <a:solidFill>
                  <a:srgbClr val="C00000"/>
                </a:solidFill>
              </a:rPr>
              <a:t>不動產</a:t>
            </a:r>
            <a:endParaRPr lang="en-US" altLang="zh-TW" sz="2600" b="1" dirty="0" smtClean="0">
              <a:solidFill>
                <a:srgbClr val="C00000"/>
              </a:solidFill>
            </a:endParaRPr>
          </a:p>
          <a:p>
            <a:pPr marL="185738" indent="-185738">
              <a:buFont typeface="Wingdings" pitchFamily="2" charset="2"/>
              <a:buChar char="n"/>
            </a:pPr>
            <a:r>
              <a:rPr lang="zh-TW" altLang="en-US" sz="2600" dirty="0" smtClean="0">
                <a:solidFill>
                  <a:srgbClr val="002060"/>
                </a:solidFill>
                <a:sym typeface="Wingdings" pitchFamily="2" charset="2"/>
              </a:rPr>
              <a:t>依</a:t>
            </a:r>
            <a:r>
              <a:rPr lang="zh-TW" altLang="en-US" sz="2600" u="sng" dirty="0" smtClean="0">
                <a:solidFill>
                  <a:srgbClr val="C00000"/>
                </a:solidFill>
              </a:rPr>
              <a:t>申報表內所登載之不動產資料</a:t>
            </a:r>
            <a:r>
              <a:rPr lang="zh-TW" altLang="en-US" sz="2600" dirty="0" smtClean="0">
                <a:solidFill>
                  <a:srgbClr val="002060"/>
                </a:solidFill>
              </a:rPr>
              <a:t>、</a:t>
            </a:r>
            <a:r>
              <a:rPr lang="zh-TW" altLang="en-US" sz="2600" u="sng" dirty="0" smtClean="0">
                <a:solidFill>
                  <a:srgbClr val="C00000"/>
                </a:solidFill>
              </a:rPr>
              <a:t>財稅資料中財產別欄登載為土地、田賦、房屋等資料，</a:t>
            </a:r>
            <a:r>
              <a:rPr lang="zh-TW" altLang="en-US" sz="2600" dirty="0" smtClean="0">
                <a:solidFill>
                  <a:srgbClr val="002060"/>
                </a:solidFill>
              </a:rPr>
              <a:t>發函各該</a:t>
            </a:r>
            <a:r>
              <a:rPr kumimoji="0" lang="zh-TW" altLang="en-US" sz="2600" i="0" u="none" strike="noStrike" kern="1200" cap="none" spc="0" normalizeH="0" baseline="0" noProof="0" dirty="0" smtClean="0">
                <a:ln>
                  <a:noFill/>
                </a:ln>
                <a:solidFill>
                  <a:srgbClr val="002060"/>
                </a:solidFill>
                <a:effectLst/>
                <a:uLnTx/>
                <a:uFillTx/>
                <a:latin typeface="+mn-lt"/>
                <a:ea typeface="+mn-ea"/>
                <a:cs typeface="+mn-cs"/>
              </a:rPr>
              <a:t>不動產座落轄區之地政事務所。</a:t>
            </a:r>
            <a:endParaRPr kumimoji="0" lang="en-US" altLang="zh-TW" sz="2600" i="0" u="none" strike="noStrike" kern="1200" cap="none" spc="0" normalizeH="0" baseline="0" noProof="0" dirty="0" smtClean="0">
              <a:ln>
                <a:noFill/>
              </a:ln>
              <a:solidFill>
                <a:srgbClr val="002060"/>
              </a:solidFill>
              <a:effectLst/>
              <a:uLnTx/>
              <a:uFillTx/>
              <a:latin typeface="+mn-lt"/>
              <a:ea typeface="+mn-ea"/>
              <a:cs typeface="+mn-cs"/>
            </a:endParaRPr>
          </a:p>
          <a:p>
            <a:pPr marL="444500" lvl="0" indent="98425">
              <a:spcBef>
                <a:spcPts val="600"/>
              </a:spcBef>
              <a:buClr>
                <a:schemeClr val="accent1"/>
              </a:buClr>
              <a:buSzPct val="80000"/>
              <a:defRPr/>
            </a:pPr>
            <a:endParaRPr kumimoji="0" lang="en-US" altLang="zh-TW" sz="2600" i="0" u="none" strike="noStrike" kern="1200" cap="none" spc="0" normalizeH="0" baseline="0" noProof="0" dirty="0" smtClean="0">
              <a:ln>
                <a:noFill/>
              </a:ln>
              <a:solidFill>
                <a:srgbClr val="002060"/>
              </a:solidFill>
              <a:effectLst/>
              <a:uLnTx/>
              <a:uFillTx/>
              <a:latin typeface="+mn-lt"/>
              <a:ea typeface="+mn-ea"/>
              <a:cs typeface="+mn-cs"/>
            </a:endParaRPr>
          </a:p>
          <a:p>
            <a:pPr marL="0" lvl="1"/>
            <a:r>
              <a:rPr lang="en-US" altLang="zh-TW" sz="2600" b="1" dirty="0" smtClean="0">
                <a:solidFill>
                  <a:srgbClr val="C00000"/>
                </a:solidFill>
              </a:rPr>
              <a:t>2.</a:t>
            </a:r>
            <a:r>
              <a:rPr lang="zh-TW" altLang="en-US" sz="2600" b="1" dirty="0" smtClean="0">
                <a:solidFill>
                  <a:srgbClr val="C00000"/>
                </a:solidFill>
              </a:rPr>
              <a:t>船舶、汽車、航空器</a:t>
            </a:r>
            <a:endParaRPr lang="en-US" altLang="zh-TW" sz="2600" b="1" dirty="0" smtClean="0">
              <a:solidFill>
                <a:srgbClr val="C00000"/>
              </a:solidFill>
            </a:endParaRPr>
          </a:p>
          <a:p>
            <a:pPr marL="0" lvl="1">
              <a:buFont typeface="Wingdings" pitchFamily="2" charset="2"/>
              <a:buChar char="n"/>
            </a:pPr>
            <a:r>
              <a:rPr lang="zh-TW" altLang="en-US" sz="2600" dirty="0" smtClean="0">
                <a:solidFill>
                  <a:srgbClr val="002060"/>
                </a:solidFill>
              </a:rPr>
              <a:t>申報資料與財稅資料比對，如相符者，則不須進一步查詢。</a:t>
            </a:r>
            <a:endParaRPr lang="en-US" altLang="zh-TW" sz="2600" dirty="0" smtClean="0">
              <a:solidFill>
                <a:srgbClr val="002060"/>
              </a:solidFill>
            </a:endParaRPr>
          </a:p>
          <a:p>
            <a:pPr marL="271463" indent="-271463">
              <a:buFont typeface="Wingdings" pitchFamily="2" charset="2"/>
              <a:buChar char="n"/>
            </a:pPr>
            <a:r>
              <a:rPr lang="zh-TW" altLang="en-US" sz="2600" dirty="0" smtClean="0">
                <a:solidFill>
                  <a:srgbClr val="002060"/>
                </a:solidFill>
              </a:rPr>
              <a:t>依</a:t>
            </a:r>
            <a:r>
              <a:rPr lang="zh-TW" altLang="en-US" sz="2600" u="sng" dirty="0" smtClean="0">
                <a:solidFill>
                  <a:srgbClr val="C00000"/>
                </a:solidFill>
              </a:rPr>
              <a:t>申報表內所登載之汽車資料</a:t>
            </a:r>
            <a:r>
              <a:rPr lang="zh-TW" altLang="en-US" sz="2600" dirty="0" smtClean="0">
                <a:solidFill>
                  <a:srgbClr val="002060"/>
                </a:solidFill>
              </a:rPr>
              <a:t>、</a:t>
            </a:r>
            <a:r>
              <a:rPr lang="zh-TW" altLang="en-US" sz="2600" u="sng" dirty="0" smtClean="0">
                <a:solidFill>
                  <a:srgbClr val="C00000"/>
                </a:solidFill>
              </a:rPr>
              <a:t>財稅資料中財產別欄登載之車籍資料</a:t>
            </a:r>
            <a:r>
              <a:rPr lang="zh-TW" altLang="en-US" sz="2600" dirty="0" smtClean="0">
                <a:solidFill>
                  <a:srgbClr val="002060"/>
                </a:solidFill>
              </a:rPr>
              <a:t>，發函各該汽車所在地或查核對象戶籍所在地之監理機關（船舶向船籍港之港務局；航空器向交通部民用航空局查詢）。</a:t>
            </a:r>
            <a:endParaRPr lang="en-US" altLang="zh-TW" sz="2600" dirty="0" smtClean="0">
              <a:solidFill>
                <a:srgbClr val="002060"/>
              </a:solidFill>
            </a:endParaRPr>
          </a:p>
          <a:p>
            <a:endParaRPr lang="en-US" altLang="zh-TW" sz="2800" dirty="0" smtClean="0">
              <a:solidFill>
                <a:srgbClr val="002060"/>
              </a:solidFill>
            </a:endParaRPr>
          </a:p>
          <a:p>
            <a:pPr marL="320040" marR="0" lvl="0" indent="-320040" algn="l" defTabSz="914400" rtl="0" eaLnBrk="1" fontAlgn="auto" latinLnBrk="0" hangingPunct="1">
              <a:lnSpc>
                <a:spcPct val="100000"/>
              </a:lnSpc>
              <a:spcBef>
                <a:spcPts val="600"/>
              </a:spcBef>
              <a:spcAft>
                <a:spcPts val="0"/>
              </a:spcAft>
              <a:buClr>
                <a:schemeClr val="accent1"/>
              </a:buClr>
              <a:buSzPct val="80000"/>
              <a:buFont typeface="Wingdings" pitchFamily="2" charset="2"/>
              <a:buChar char="n"/>
              <a:tabLst/>
              <a:defRPr/>
            </a:pPr>
            <a:endParaRPr kumimoji="0" lang="en-US" altLang="zh-TW" sz="3200" b="0" i="0" u="none" strike="noStrike" kern="1200" cap="none" spc="0" normalizeH="0" baseline="0" noProof="0" dirty="0" smtClean="0">
              <a:ln>
                <a:noFill/>
              </a:ln>
              <a:solidFill>
                <a:srgbClr val="002060"/>
              </a:solidFill>
              <a:effectLst/>
              <a:uLnTx/>
              <a:uFillTx/>
              <a:latin typeface="+mn-lt"/>
              <a:ea typeface="+mn-ea"/>
              <a:cs typeface="+mn-cs"/>
            </a:endParaRPr>
          </a:p>
        </p:txBody>
      </p:sp>
      <p:pic>
        <p:nvPicPr>
          <p:cNvPr id="5"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428728" y="0"/>
            <a:ext cx="7498080" cy="796908"/>
          </a:xfrm>
        </p:spPr>
        <p:txBody>
          <a:bodyPr/>
          <a:lstStyle/>
          <a:p>
            <a:pPr algn="ctr"/>
            <a:r>
              <a:rPr lang="zh-TW" altLang="en-US" b="1" dirty="0" smtClean="0">
                <a:solidFill>
                  <a:schemeClr val="accent5">
                    <a:lumMod val="50000"/>
                  </a:schemeClr>
                </a:solidFill>
                <a:latin typeface="標楷體" pitchFamily="65" charset="-120"/>
                <a:ea typeface="標楷體" pitchFamily="65" charset="-120"/>
              </a:rPr>
              <a:t>實質審查實務</a:t>
            </a:r>
            <a:r>
              <a:rPr lang="en-US" altLang="zh-TW" b="1" dirty="0" smtClean="0">
                <a:solidFill>
                  <a:schemeClr val="accent5">
                    <a:lumMod val="50000"/>
                  </a:schemeClr>
                </a:solidFill>
                <a:latin typeface="標楷體" pitchFamily="65" charset="-120"/>
                <a:ea typeface="標楷體" pitchFamily="65" charset="-120"/>
              </a:rPr>
              <a:t>6</a:t>
            </a:r>
            <a:endParaRPr lang="zh-TW" altLang="en-US" dirty="0"/>
          </a:p>
        </p:txBody>
      </p:sp>
      <p:sp>
        <p:nvSpPr>
          <p:cNvPr id="6" name="內容版面配置區 5"/>
          <p:cNvSpPr>
            <a:spLocks noGrp="1"/>
          </p:cNvSpPr>
          <p:nvPr>
            <p:ph idx="1"/>
          </p:nvPr>
        </p:nvSpPr>
        <p:spPr>
          <a:xfrm>
            <a:off x="1142976" y="928670"/>
            <a:ext cx="7790712" cy="5643602"/>
          </a:xfrm>
        </p:spPr>
        <p:txBody>
          <a:bodyPr/>
          <a:lstStyle/>
          <a:p>
            <a:pPr>
              <a:buFont typeface="Wingdings" pitchFamily="2" charset="2"/>
              <a:buNone/>
              <a:defRPr/>
            </a:pPr>
            <a:r>
              <a:rPr lang="en-US" altLang="zh-TW" sz="2800" b="1" dirty="0" smtClean="0">
                <a:solidFill>
                  <a:srgbClr val="C00000"/>
                </a:solidFill>
              </a:rPr>
              <a:t>3.</a:t>
            </a:r>
            <a:r>
              <a:rPr lang="zh-TW" altLang="en-US" sz="2800" b="1" dirty="0" smtClean="0">
                <a:solidFill>
                  <a:srgbClr val="C00000"/>
                </a:solidFill>
              </a:rPr>
              <a:t>存款</a:t>
            </a:r>
            <a:endParaRPr lang="en-US" altLang="zh-TW" sz="2800" b="1" dirty="0" smtClean="0">
              <a:solidFill>
                <a:srgbClr val="C00000"/>
              </a:solidFill>
            </a:endParaRPr>
          </a:p>
          <a:p>
            <a:pPr>
              <a:buFont typeface="Wingdings" pitchFamily="2" charset="2"/>
              <a:buChar char="n"/>
              <a:defRPr/>
            </a:pPr>
            <a:r>
              <a:rPr lang="zh-TW" altLang="en-US" sz="2400" dirty="0" smtClean="0">
                <a:solidFill>
                  <a:srgbClr val="002060"/>
                </a:solidFill>
              </a:rPr>
              <a:t>依</a:t>
            </a:r>
            <a:r>
              <a:rPr lang="zh-TW" altLang="en-US" sz="2400" u="sng" dirty="0" smtClean="0">
                <a:solidFill>
                  <a:srgbClr val="C00000"/>
                </a:solidFill>
              </a:rPr>
              <a:t>申報表內所登載之存款資料</a:t>
            </a:r>
            <a:r>
              <a:rPr lang="zh-TW" altLang="en-US" sz="2400" dirty="0" smtClean="0">
                <a:solidFill>
                  <a:srgbClr val="002060"/>
                </a:solidFill>
              </a:rPr>
              <a:t>、</a:t>
            </a:r>
            <a:r>
              <a:rPr lang="zh-TW" altLang="en-US" sz="2400" u="sng" dirty="0" smtClean="0">
                <a:solidFill>
                  <a:srgbClr val="C00000"/>
                </a:solidFill>
              </a:rPr>
              <a:t>財稅資料中所得別登載利息之資料</a:t>
            </a:r>
            <a:r>
              <a:rPr lang="zh-TW" altLang="en-US" sz="2400" dirty="0" smtClean="0">
                <a:solidFill>
                  <a:srgbClr val="002060"/>
                </a:solidFill>
              </a:rPr>
              <a:t>，發函至各該金融機構總行查詢。</a:t>
            </a:r>
            <a:endParaRPr lang="en-US" altLang="zh-TW" sz="2400" dirty="0" smtClean="0">
              <a:solidFill>
                <a:srgbClr val="002060"/>
              </a:solidFill>
            </a:endParaRPr>
          </a:p>
          <a:p>
            <a:pPr>
              <a:buFont typeface="Wingdings" pitchFamily="2" charset="2"/>
              <a:buChar char="n"/>
              <a:defRPr/>
            </a:pPr>
            <a:r>
              <a:rPr lang="zh-TW" altLang="en-US" sz="2400" dirty="0" smtClean="0">
                <a:solidFill>
                  <a:srgbClr val="002060"/>
                </a:solidFill>
              </a:rPr>
              <a:t>向金融機構查詢時，應一併查詢有無存款、債務、有價證券等金融商品資料。</a:t>
            </a:r>
            <a:endParaRPr lang="en-US" altLang="zh-TW" sz="2400" dirty="0" smtClean="0">
              <a:solidFill>
                <a:srgbClr val="002060"/>
              </a:solidFill>
            </a:endParaRPr>
          </a:p>
          <a:p>
            <a:pPr>
              <a:buNone/>
              <a:defRPr/>
            </a:pPr>
            <a:endParaRPr lang="en-US" altLang="zh-TW" sz="2400" dirty="0" smtClean="0">
              <a:solidFill>
                <a:srgbClr val="002060"/>
              </a:solidFill>
            </a:endParaRPr>
          </a:p>
          <a:p>
            <a:pPr>
              <a:buNone/>
              <a:defRPr/>
            </a:pPr>
            <a:r>
              <a:rPr lang="en-US" altLang="zh-TW" sz="2800" b="1" dirty="0" smtClean="0">
                <a:solidFill>
                  <a:srgbClr val="C00000"/>
                </a:solidFill>
              </a:rPr>
              <a:t>4.</a:t>
            </a:r>
            <a:r>
              <a:rPr lang="zh-TW" altLang="en-US" sz="2800" b="1" dirty="0" smtClean="0">
                <a:solidFill>
                  <a:srgbClr val="C00000"/>
                </a:solidFill>
              </a:rPr>
              <a:t>有價證券</a:t>
            </a:r>
            <a:endParaRPr lang="en-US" altLang="zh-TW" sz="2800" b="1" dirty="0" smtClean="0">
              <a:solidFill>
                <a:srgbClr val="C00000"/>
              </a:solidFill>
            </a:endParaRPr>
          </a:p>
          <a:p>
            <a:pPr>
              <a:buFont typeface="Wingdings" pitchFamily="2" charset="2"/>
              <a:buChar char="n"/>
              <a:defRPr/>
            </a:pPr>
            <a:r>
              <a:rPr lang="zh-TW" altLang="en-US" sz="2400" dirty="0" smtClean="0">
                <a:solidFill>
                  <a:srgbClr val="002060"/>
                </a:solidFill>
              </a:rPr>
              <a:t>依</a:t>
            </a:r>
            <a:r>
              <a:rPr lang="zh-TW" altLang="en-US" sz="2400" u="sng" dirty="0" smtClean="0">
                <a:solidFill>
                  <a:srgbClr val="C00000"/>
                </a:solidFill>
              </a:rPr>
              <a:t>申報表內所登載之有價證券資料</a:t>
            </a:r>
            <a:r>
              <a:rPr lang="zh-TW" altLang="en-US" sz="2400" dirty="0" smtClean="0">
                <a:solidFill>
                  <a:srgbClr val="002060"/>
                </a:solidFill>
              </a:rPr>
              <a:t>、</a:t>
            </a:r>
            <a:r>
              <a:rPr lang="zh-TW" altLang="en-US" sz="2400" u="sng" dirty="0" smtClean="0">
                <a:solidFill>
                  <a:srgbClr val="C00000"/>
                </a:solidFill>
              </a:rPr>
              <a:t>財稅資料中所得別登載信託專戶資料</a:t>
            </a:r>
            <a:r>
              <a:rPr lang="zh-TW" altLang="en-US" sz="2400" dirty="0" smtClean="0">
                <a:solidFill>
                  <a:srgbClr val="002060"/>
                </a:solidFill>
              </a:rPr>
              <a:t>，發函至各該金融機構查詢。</a:t>
            </a:r>
            <a:endParaRPr lang="en-US" altLang="zh-TW" sz="2400" dirty="0" smtClean="0">
              <a:solidFill>
                <a:srgbClr val="002060"/>
              </a:solidFill>
            </a:endParaRPr>
          </a:p>
          <a:p>
            <a:pPr>
              <a:buFont typeface="Wingdings" pitchFamily="2" charset="2"/>
              <a:buChar char="n"/>
              <a:defRPr/>
            </a:pPr>
            <a:r>
              <a:rPr lang="zh-TW" altLang="en-US" sz="2400" dirty="0" smtClean="0">
                <a:solidFill>
                  <a:srgbClr val="002060"/>
                </a:solidFill>
              </a:rPr>
              <a:t>查詢基金、債券、其他有價證券時，應於函文中註明請該機構一併提供單位數、淨值、匯率等資料。</a:t>
            </a:r>
            <a:endParaRPr lang="en-US" altLang="zh-TW" sz="2400" dirty="0" smtClean="0">
              <a:solidFill>
                <a:srgbClr val="C00000"/>
              </a:solidFill>
            </a:endParaRPr>
          </a:p>
          <a:p>
            <a:pPr>
              <a:buFont typeface="Wingdings" pitchFamily="2" charset="2"/>
              <a:buChar char="n"/>
              <a:defRPr/>
            </a:pPr>
            <a:endParaRPr lang="zh-TW" altLang="en-US" sz="2800" b="1" dirty="0" smtClean="0">
              <a:solidFill>
                <a:srgbClr val="C00000"/>
              </a:solidFill>
            </a:endParaRPr>
          </a:p>
        </p:txBody>
      </p:sp>
      <p:pic>
        <p:nvPicPr>
          <p:cNvPr id="5"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1538" y="928670"/>
            <a:ext cx="8001024" cy="5929330"/>
          </a:xfrm>
        </p:spPr>
        <p:txBody>
          <a:bodyPr>
            <a:normAutofit fontScale="85000" lnSpcReduction="20000"/>
          </a:bodyPr>
          <a:lstStyle/>
          <a:p>
            <a:pPr>
              <a:buNone/>
            </a:pPr>
            <a:r>
              <a:rPr lang="en-US" altLang="zh-TW" sz="3300" dirty="0" smtClean="0">
                <a:solidFill>
                  <a:srgbClr val="C00000"/>
                </a:solidFill>
              </a:rPr>
              <a:t>5.</a:t>
            </a:r>
            <a:r>
              <a:rPr lang="zh-TW" altLang="en-US" sz="3300" dirty="0" smtClean="0">
                <a:solidFill>
                  <a:srgbClr val="C00000"/>
                </a:solidFill>
              </a:rPr>
              <a:t>現金、珠寶、古董、字畫等難以查詢之財產</a:t>
            </a:r>
            <a:endParaRPr lang="en-US" altLang="zh-TW" sz="3300" dirty="0" smtClean="0">
              <a:solidFill>
                <a:srgbClr val="C00000"/>
              </a:solidFill>
            </a:endParaRPr>
          </a:p>
          <a:p>
            <a:pPr marL="85725" indent="273050">
              <a:buFont typeface="Wingdings" pitchFamily="2" charset="2"/>
              <a:buChar char="n"/>
            </a:pPr>
            <a:r>
              <a:rPr lang="zh-TW" altLang="en-US" sz="2800" dirty="0" smtClean="0">
                <a:solidFill>
                  <a:srgbClr val="002060"/>
                </a:solidFill>
              </a:rPr>
              <a:t>因查詢困難，免予查詢，逕行備查。</a:t>
            </a:r>
            <a:endParaRPr lang="en-US" altLang="zh-TW" sz="2800" dirty="0" smtClean="0">
              <a:solidFill>
                <a:srgbClr val="002060"/>
              </a:solidFill>
            </a:endParaRPr>
          </a:p>
          <a:p>
            <a:pPr marL="85725" indent="273050">
              <a:buNone/>
            </a:pPr>
            <a:endParaRPr lang="en-US" altLang="zh-TW" sz="2400" dirty="0" smtClean="0">
              <a:solidFill>
                <a:srgbClr val="002060"/>
              </a:solidFill>
            </a:endParaRPr>
          </a:p>
          <a:p>
            <a:pPr marL="365125" indent="-279400">
              <a:buNone/>
            </a:pPr>
            <a:r>
              <a:rPr lang="en-US" altLang="zh-TW" sz="3300" dirty="0" smtClean="0">
                <a:solidFill>
                  <a:srgbClr val="C00000"/>
                </a:solidFill>
              </a:rPr>
              <a:t>6.</a:t>
            </a:r>
            <a:r>
              <a:rPr lang="zh-TW" altLang="en-US" sz="3300" dirty="0" smtClean="0">
                <a:solidFill>
                  <a:srgbClr val="C00000"/>
                </a:solidFill>
              </a:rPr>
              <a:t>連動債</a:t>
            </a:r>
            <a:endParaRPr lang="en-US" altLang="zh-TW" sz="3300" dirty="0" smtClean="0">
              <a:solidFill>
                <a:srgbClr val="C00000"/>
              </a:solidFill>
            </a:endParaRPr>
          </a:p>
          <a:p>
            <a:pPr marL="365125" indent="-279400">
              <a:buFont typeface="Wingdings" pitchFamily="2" charset="2"/>
              <a:buChar char="n"/>
            </a:pPr>
            <a:r>
              <a:rPr lang="zh-TW" altLang="en-US" sz="2800" dirty="0" smtClean="0">
                <a:solidFill>
                  <a:srgbClr val="002060"/>
                </a:solidFill>
              </a:rPr>
              <a:t>依申報表之資料，發函至相關金融機構（含投信公司）查詢原始投資金額。</a:t>
            </a:r>
            <a:endParaRPr lang="en-US" altLang="zh-TW" sz="2800" dirty="0" smtClean="0">
              <a:solidFill>
                <a:srgbClr val="002060"/>
              </a:solidFill>
            </a:endParaRPr>
          </a:p>
          <a:p>
            <a:pPr marL="365125" indent="-279400">
              <a:buNone/>
            </a:pPr>
            <a:endParaRPr lang="en-US" altLang="zh-TW" sz="2800" dirty="0" smtClean="0">
              <a:solidFill>
                <a:srgbClr val="002060"/>
              </a:solidFill>
            </a:endParaRPr>
          </a:p>
          <a:p>
            <a:pPr>
              <a:buFont typeface="Wingdings" pitchFamily="2" charset="2"/>
              <a:buNone/>
              <a:defRPr/>
            </a:pPr>
            <a:r>
              <a:rPr lang="en-US" altLang="zh-TW" sz="3300" dirty="0" smtClean="0">
                <a:solidFill>
                  <a:srgbClr val="C00000"/>
                </a:solidFill>
              </a:rPr>
              <a:t>7.</a:t>
            </a:r>
            <a:r>
              <a:rPr lang="zh-TW" altLang="en-US" sz="3300" dirty="0" smtClean="0">
                <a:solidFill>
                  <a:srgbClr val="C00000"/>
                </a:solidFill>
              </a:rPr>
              <a:t>保險</a:t>
            </a:r>
            <a:endParaRPr lang="en-US" altLang="zh-TW" sz="3300" dirty="0" smtClean="0">
              <a:solidFill>
                <a:srgbClr val="C00000"/>
              </a:solidFill>
            </a:endParaRPr>
          </a:p>
          <a:p>
            <a:pPr>
              <a:buFont typeface="Wingdings" pitchFamily="2" charset="2"/>
              <a:buChar char="n"/>
              <a:defRPr/>
            </a:pPr>
            <a:r>
              <a:rPr lang="zh-TW" altLang="en-US" sz="2800" dirty="0" smtClean="0">
                <a:solidFill>
                  <a:srgbClr val="002060"/>
                </a:solidFill>
              </a:rPr>
              <a:t>依申報表內所登載之保險資料、壽險公會提供之資料，發函相關保險公司、中華郵政查詢。</a:t>
            </a:r>
            <a:endParaRPr lang="en-US" altLang="zh-TW" sz="2800" dirty="0" smtClean="0">
              <a:solidFill>
                <a:srgbClr val="002060"/>
              </a:solidFill>
            </a:endParaRPr>
          </a:p>
          <a:p>
            <a:pPr>
              <a:buFont typeface="Wingdings" pitchFamily="2" charset="2"/>
              <a:buChar char="n"/>
              <a:defRPr/>
            </a:pPr>
            <a:r>
              <a:rPr lang="zh-TW" altLang="en-US" sz="2800" dirty="0" smtClean="0">
                <a:solidFill>
                  <a:srgbClr val="002060"/>
                </a:solidFill>
              </a:rPr>
              <a:t>發函至保險公司時，應於函文中一併註明查詢保單借款、房屋貸款。</a:t>
            </a:r>
            <a:endParaRPr lang="en-US" altLang="zh-TW" sz="2800" dirty="0" smtClean="0">
              <a:solidFill>
                <a:srgbClr val="002060"/>
              </a:solidFill>
            </a:endParaRPr>
          </a:p>
          <a:p>
            <a:pPr>
              <a:buFont typeface="Wingdings" pitchFamily="2" charset="2"/>
              <a:buChar char="n"/>
              <a:defRPr/>
            </a:pPr>
            <a:r>
              <a:rPr lang="zh-TW" altLang="en-US" sz="2800" dirty="0" smtClean="0">
                <a:solidFill>
                  <a:srgbClr val="002060"/>
                </a:solidFill>
              </a:rPr>
              <a:t>發函至中華郵政（指定查詢機構）時，應一併查詢存放款及保險資料。</a:t>
            </a:r>
            <a:endParaRPr lang="en-US" altLang="zh-TW" sz="2800" dirty="0" smtClean="0">
              <a:solidFill>
                <a:srgbClr val="002060"/>
              </a:solidFill>
            </a:endParaRPr>
          </a:p>
          <a:p>
            <a:pPr>
              <a:buFont typeface="Wingdings" pitchFamily="2" charset="2"/>
              <a:buChar char="n"/>
              <a:defRPr/>
            </a:pPr>
            <a:r>
              <a:rPr lang="zh-TW" altLang="en-US" sz="2800" dirty="0" smtClean="0">
                <a:solidFill>
                  <a:srgbClr val="002060"/>
                </a:solidFill>
              </a:rPr>
              <a:t>函文中應請保險公司提供被查詢人作為要保人名下之儲蓄型、投資型、年金型等</a:t>
            </a:r>
            <a:r>
              <a:rPr lang="en-US" altLang="zh-TW" sz="2800" dirty="0" smtClean="0">
                <a:solidFill>
                  <a:srgbClr val="002060"/>
                </a:solidFill>
              </a:rPr>
              <a:t>3</a:t>
            </a:r>
            <a:r>
              <a:rPr lang="zh-TW" altLang="en-US" sz="2800" dirty="0" smtClean="0">
                <a:solidFill>
                  <a:srgbClr val="002060"/>
                </a:solidFill>
              </a:rPr>
              <a:t>類保險，並予以註明要保人、保險契約名稱、累積已繳保費。</a:t>
            </a:r>
            <a:endParaRPr lang="en-US" altLang="zh-TW" sz="2800" dirty="0" smtClean="0">
              <a:solidFill>
                <a:srgbClr val="002060"/>
              </a:solidFill>
            </a:endParaRPr>
          </a:p>
          <a:p>
            <a:pPr>
              <a:buNone/>
            </a:pPr>
            <a:endParaRPr lang="en-US" altLang="zh-TW" sz="2400" dirty="0" smtClean="0">
              <a:solidFill>
                <a:srgbClr val="002060"/>
              </a:solidFill>
            </a:endParaRPr>
          </a:p>
          <a:p>
            <a:pPr>
              <a:buNone/>
            </a:pPr>
            <a:endParaRPr lang="en-US" altLang="zh-TW" sz="2800" dirty="0" smtClean="0">
              <a:solidFill>
                <a:srgbClr val="C00000"/>
              </a:solidFill>
            </a:endParaRPr>
          </a:p>
          <a:p>
            <a:pPr>
              <a:buFont typeface="Wingdings" pitchFamily="2" charset="2"/>
              <a:buChar char="n"/>
            </a:pPr>
            <a:endParaRPr lang="en-US" altLang="zh-TW" sz="2400" dirty="0" smtClean="0">
              <a:solidFill>
                <a:srgbClr val="002060"/>
              </a:solidFill>
            </a:endParaRPr>
          </a:p>
          <a:p>
            <a:pPr marL="365125" indent="79375">
              <a:buNone/>
            </a:pPr>
            <a:endParaRPr lang="en-US" altLang="zh-TW" sz="2400" dirty="0" smtClean="0">
              <a:solidFill>
                <a:srgbClr val="002060"/>
              </a:solidFill>
            </a:endParaRPr>
          </a:p>
          <a:p>
            <a:pPr>
              <a:buNone/>
            </a:pPr>
            <a:endParaRPr lang="en-US" altLang="zh-TW" sz="2400" dirty="0" smtClean="0">
              <a:solidFill>
                <a:srgbClr val="002060"/>
              </a:solidFill>
            </a:endParaRPr>
          </a:p>
          <a:p>
            <a:pPr>
              <a:buFont typeface="Wingdings" pitchFamily="2" charset="2"/>
              <a:buChar char="n"/>
            </a:pPr>
            <a:endParaRPr lang="en-US" altLang="zh-TW" sz="2800" dirty="0" smtClean="0">
              <a:solidFill>
                <a:srgbClr val="680000"/>
              </a:solidFill>
            </a:endParaRPr>
          </a:p>
        </p:txBody>
      </p:sp>
      <p:sp>
        <p:nvSpPr>
          <p:cNvPr id="4" name="標題 1"/>
          <p:cNvSpPr>
            <a:spLocks noGrp="1"/>
          </p:cNvSpPr>
          <p:nvPr>
            <p:ph type="title"/>
          </p:nvPr>
        </p:nvSpPr>
        <p:spPr>
          <a:xfrm>
            <a:off x="1435608" y="-24"/>
            <a:ext cx="7498080" cy="868346"/>
          </a:xfrm>
        </p:spPr>
        <p:txBody>
          <a:bodyPr/>
          <a:lstStyle/>
          <a:p>
            <a:pPr algn="ctr"/>
            <a:r>
              <a:rPr lang="zh-TW" altLang="en-US" b="1" dirty="0" smtClean="0">
                <a:solidFill>
                  <a:schemeClr val="accent5">
                    <a:lumMod val="50000"/>
                  </a:schemeClr>
                </a:solidFill>
                <a:latin typeface="標楷體" pitchFamily="65" charset="-120"/>
                <a:ea typeface="標楷體" pitchFamily="65" charset="-120"/>
              </a:rPr>
              <a:t>實質審查實務</a:t>
            </a:r>
            <a:r>
              <a:rPr lang="en-US" altLang="zh-TW" b="1" dirty="0" smtClean="0">
                <a:solidFill>
                  <a:schemeClr val="accent5">
                    <a:lumMod val="50000"/>
                  </a:schemeClr>
                </a:solidFill>
                <a:latin typeface="標楷體" pitchFamily="65" charset="-120"/>
                <a:ea typeface="標楷體" pitchFamily="65" charset="-120"/>
              </a:rPr>
              <a:t>7</a:t>
            </a:r>
            <a:endParaRPr lang="zh-TW" altLang="en-US" dirty="0"/>
          </a:p>
        </p:txBody>
      </p:sp>
      <p:pic>
        <p:nvPicPr>
          <p:cNvPr id="5"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14414" y="1000108"/>
            <a:ext cx="7719274" cy="5572164"/>
          </a:xfrm>
        </p:spPr>
        <p:txBody>
          <a:bodyPr>
            <a:normAutofit/>
          </a:bodyPr>
          <a:lstStyle/>
          <a:p>
            <a:pPr marL="365125" indent="-279400">
              <a:buNone/>
            </a:pPr>
            <a:r>
              <a:rPr lang="en-US" altLang="zh-TW" sz="2800" dirty="0" smtClean="0">
                <a:solidFill>
                  <a:srgbClr val="C00000"/>
                </a:solidFill>
              </a:rPr>
              <a:t>8.</a:t>
            </a:r>
            <a:r>
              <a:rPr lang="zh-TW" altLang="en-US" sz="2800" dirty="0" smtClean="0">
                <a:solidFill>
                  <a:srgbClr val="C00000"/>
                </a:solidFill>
              </a:rPr>
              <a:t>債務</a:t>
            </a:r>
            <a:endParaRPr lang="en-US" altLang="zh-TW" sz="2800" dirty="0" smtClean="0">
              <a:solidFill>
                <a:srgbClr val="C00000"/>
              </a:solidFill>
            </a:endParaRPr>
          </a:p>
          <a:p>
            <a:pPr>
              <a:buFont typeface="Wingdings" pitchFamily="2" charset="2"/>
              <a:buChar char="n"/>
            </a:pPr>
            <a:r>
              <a:rPr lang="zh-TW" altLang="en-US" sz="2400" dirty="0" smtClean="0">
                <a:solidFill>
                  <a:srgbClr val="002060"/>
                </a:solidFill>
              </a:rPr>
              <a:t>依</a:t>
            </a:r>
            <a:r>
              <a:rPr lang="zh-TW" altLang="en-US" sz="2400" u="sng" dirty="0" smtClean="0">
                <a:solidFill>
                  <a:srgbClr val="C00000"/>
                </a:solidFill>
              </a:rPr>
              <a:t>申報表內所登載之債務資料</a:t>
            </a:r>
            <a:r>
              <a:rPr lang="zh-TW" altLang="en-US" sz="2400" dirty="0" smtClean="0">
                <a:solidFill>
                  <a:srgbClr val="002060"/>
                </a:solidFill>
              </a:rPr>
              <a:t>、</a:t>
            </a:r>
            <a:r>
              <a:rPr lang="zh-TW" altLang="en-US" sz="2400" u="sng" dirty="0" smtClean="0">
                <a:solidFill>
                  <a:srgbClr val="C00000"/>
                </a:solidFill>
              </a:rPr>
              <a:t>集保公司保管帳戶各專戶客戶餘額表（</a:t>
            </a:r>
            <a:r>
              <a:rPr lang="en-US" altLang="zh-TW" sz="2400" u="sng" dirty="0" smtClean="0">
                <a:solidFill>
                  <a:srgbClr val="C00000"/>
                </a:solidFill>
              </a:rPr>
              <a:t>SD23</a:t>
            </a:r>
            <a:r>
              <a:rPr lang="zh-TW" altLang="en-US" sz="2400" u="sng" dirty="0" smtClean="0">
                <a:solidFill>
                  <a:srgbClr val="C00000"/>
                </a:solidFill>
              </a:rPr>
              <a:t>）中登載為融資或融券</a:t>
            </a:r>
            <a:r>
              <a:rPr lang="zh-TW" altLang="en-US" sz="2400" dirty="0" smtClean="0">
                <a:solidFill>
                  <a:srgbClr val="002060"/>
                </a:solidFill>
              </a:rPr>
              <a:t>、</a:t>
            </a:r>
            <a:r>
              <a:rPr lang="zh-TW" altLang="en-US" sz="2400" u="sng" dirty="0" smtClean="0">
                <a:solidFill>
                  <a:srgbClr val="C00000"/>
                </a:solidFill>
              </a:rPr>
              <a:t>不動產所有權狀上之他項權利部設定有抵押權等資料</a:t>
            </a:r>
            <a:r>
              <a:rPr lang="zh-TW" altLang="en-US" sz="2400" dirty="0" smtClean="0">
                <a:solidFill>
                  <a:srgbClr val="002060"/>
                </a:solidFill>
              </a:rPr>
              <a:t>，發函至相關機構查詢。</a:t>
            </a:r>
            <a:endParaRPr lang="en-US" altLang="zh-TW" sz="2400" dirty="0" smtClean="0">
              <a:solidFill>
                <a:srgbClr val="002060"/>
              </a:solidFill>
            </a:endParaRPr>
          </a:p>
          <a:p>
            <a:pPr>
              <a:buNone/>
            </a:pPr>
            <a:endParaRPr lang="en-US" altLang="zh-TW" sz="2400" dirty="0" smtClean="0">
              <a:solidFill>
                <a:srgbClr val="002060"/>
              </a:solidFill>
            </a:endParaRPr>
          </a:p>
          <a:p>
            <a:pPr>
              <a:buNone/>
            </a:pPr>
            <a:r>
              <a:rPr lang="en-US" altLang="zh-TW" sz="2800" dirty="0" smtClean="0">
                <a:solidFill>
                  <a:srgbClr val="C00000"/>
                </a:solidFill>
              </a:rPr>
              <a:t>9.</a:t>
            </a:r>
            <a:r>
              <a:rPr lang="zh-TW" altLang="en-US" sz="2800" dirty="0" smtClean="0">
                <a:solidFill>
                  <a:srgbClr val="C00000"/>
                </a:solidFill>
              </a:rPr>
              <a:t>事業投資</a:t>
            </a:r>
            <a:endParaRPr lang="en-US" altLang="zh-TW" sz="2800" dirty="0" smtClean="0">
              <a:solidFill>
                <a:srgbClr val="C00000"/>
              </a:solidFill>
            </a:endParaRPr>
          </a:p>
          <a:p>
            <a:pPr>
              <a:buFont typeface="Wingdings" pitchFamily="2" charset="2"/>
              <a:buChar char="n"/>
            </a:pPr>
            <a:r>
              <a:rPr lang="zh-TW" altLang="en-US" sz="2400" dirty="0" smtClean="0">
                <a:solidFill>
                  <a:srgbClr val="002060"/>
                </a:solidFill>
              </a:rPr>
              <a:t>依申報表或財稅資料，發函至該事業投資公司查詢。</a:t>
            </a:r>
            <a:endParaRPr lang="en-US" altLang="zh-TW" sz="2400" dirty="0" smtClean="0">
              <a:solidFill>
                <a:srgbClr val="002060"/>
              </a:solidFill>
            </a:endParaRPr>
          </a:p>
          <a:p>
            <a:pPr>
              <a:buFont typeface="Wingdings" pitchFamily="2" charset="2"/>
              <a:buChar char="n"/>
            </a:pPr>
            <a:endParaRPr lang="en-US" altLang="zh-TW" sz="2400" dirty="0" smtClean="0">
              <a:solidFill>
                <a:srgbClr val="002060"/>
              </a:solidFill>
            </a:endParaRPr>
          </a:p>
          <a:p>
            <a:pPr>
              <a:buNone/>
            </a:pPr>
            <a:r>
              <a:rPr lang="en-US" altLang="zh-TW" sz="2800" dirty="0" smtClean="0">
                <a:solidFill>
                  <a:srgbClr val="002060"/>
                </a:solidFill>
              </a:rPr>
              <a:t>10.</a:t>
            </a:r>
            <a:r>
              <a:rPr lang="zh-TW" altLang="en-US" sz="2800" dirty="0" smtClean="0">
                <a:solidFill>
                  <a:srgbClr val="002060"/>
                </a:solidFill>
              </a:rPr>
              <a:t>合會、私人債權、私人債務、私人投資</a:t>
            </a:r>
            <a:endParaRPr lang="en-US" altLang="zh-TW" sz="2800" dirty="0" smtClean="0">
              <a:solidFill>
                <a:srgbClr val="002060"/>
              </a:solidFill>
            </a:endParaRPr>
          </a:p>
          <a:p>
            <a:pPr>
              <a:buFont typeface="Wingdings" pitchFamily="2" charset="2"/>
              <a:buChar char="n"/>
            </a:pPr>
            <a:r>
              <a:rPr lang="zh-TW" altLang="en-US" sz="2400" dirty="0" smtClean="0">
                <a:solidFill>
                  <a:srgbClr val="002060"/>
                </a:solidFill>
              </a:rPr>
              <a:t>因較難查詢，故在申報人他項財產申報不實情形嚴重時，方須詳查，否則備查即可。</a:t>
            </a:r>
            <a:endParaRPr lang="en-US" altLang="zh-TW" sz="2400" dirty="0" smtClean="0">
              <a:solidFill>
                <a:srgbClr val="002060"/>
              </a:solidFill>
            </a:endParaRPr>
          </a:p>
          <a:p>
            <a:pPr>
              <a:buNone/>
            </a:pPr>
            <a:endParaRPr lang="en-US" altLang="zh-TW" sz="2400" dirty="0" smtClean="0">
              <a:solidFill>
                <a:srgbClr val="002060"/>
              </a:solidFill>
            </a:endParaRPr>
          </a:p>
          <a:p>
            <a:endParaRPr lang="zh-TW" altLang="en-US" dirty="0"/>
          </a:p>
        </p:txBody>
      </p:sp>
      <p:sp>
        <p:nvSpPr>
          <p:cNvPr id="4" name="標題 1"/>
          <p:cNvSpPr>
            <a:spLocks noGrp="1"/>
          </p:cNvSpPr>
          <p:nvPr>
            <p:ph type="title"/>
          </p:nvPr>
        </p:nvSpPr>
        <p:spPr>
          <a:xfrm>
            <a:off x="1428750" y="0"/>
            <a:ext cx="7497763" cy="796925"/>
          </a:xfrm>
        </p:spPr>
        <p:txBody>
          <a:bodyPr/>
          <a:lstStyle/>
          <a:p>
            <a:pPr algn="ctr"/>
            <a:r>
              <a:rPr lang="zh-TW" altLang="en-US" b="1" dirty="0" smtClean="0">
                <a:solidFill>
                  <a:schemeClr val="accent5">
                    <a:lumMod val="50000"/>
                  </a:schemeClr>
                </a:solidFill>
                <a:latin typeface="標楷體" pitchFamily="65" charset="-120"/>
                <a:ea typeface="標楷體" pitchFamily="65" charset="-120"/>
              </a:rPr>
              <a:t>實質審查實務</a:t>
            </a:r>
            <a:r>
              <a:rPr lang="en-US" altLang="zh-TW" b="1" dirty="0" smtClean="0">
                <a:solidFill>
                  <a:schemeClr val="accent5">
                    <a:lumMod val="50000"/>
                  </a:schemeClr>
                </a:solidFill>
                <a:latin typeface="標楷體" pitchFamily="65" charset="-120"/>
                <a:ea typeface="標楷體" pitchFamily="65" charset="-120"/>
              </a:rPr>
              <a:t>8</a:t>
            </a:r>
            <a:endParaRPr lang="zh-TW" altLang="en-US" dirty="0"/>
          </a:p>
        </p:txBody>
      </p:sp>
      <p:pic>
        <p:nvPicPr>
          <p:cNvPr id="5"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14414" y="1000108"/>
            <a:ext cx="7719274" cy="4643470"/>
          </a:xfrm>
        </p:spPr>
        <p:txBody>
          <a:bodyPr/>
          <a:lstStyle/>
          <a:p>
            <a:pPr>
              <a:buNone/>
            </a:pPr>
            <a:r>
              <a:rPr lang="zh-TW" altLang="en-US" sz="2800" b="1" dirty="0" smtClean="0">
                <a:solidFill>
                  <a:srgbClr val="C00000"/>
                </a:solidFill>
              </a:rPr>
              <a:t>四、分項審查比對</a:t>
            </a:r>
            <a:endParaRPr lang="en-US" altLang="zh-TW" sz="2800" b="1" dirty="0" smtClean="0">
              <a:solidFill>
                <a:srgbClr val="C00000"/>
              </a:solidFill>
            </a:endParaRPr>
          </a:p>
          <a:p>
            <a:pPr marL="271463" indent="-188913">
              <a:buNone/>
            </a:pPr>
            <a:r>
              <a:rPr lang="zh-TW" altLang="en-US" sz="2800" b="1" dirty="0" smtClean="0">
                <a:solidFill>
                  <a:srgbClr val="680000"/>
                </a:solidFill>
              </a:rPr>
              <a:t> </a:t>
            </a:r>
            <a:r>
              <a:rPr lang="zh-TW" altLang="en-US" sz="2400" b="1" dirty="0" smtClean="0">
                <a:solidFill>
                  <a:srgbClr val="002060"/>
                </a:solidFill>
              </a:rPr>
              <a:t>將申報表與各受函查機關（構）回函之資料逐一比對，有不符時，處理方式如下：</a:t>
            </a:r>
            <a:endParaRPr lang="en-US" altLang="zh-TW" sz="2400" b="1" dirty="0" smtClean="0">
              <a:solidFill>
                <a:srgbClr val="002060"/>
              </a:solidFill>
            </a:endParaRPr>
          </a:p>
          <a:p>
            <a:pPr>
              <a:buNone/>
            </a:pPr>
            <a:endParaRPr lang="zh-TW" altLang="en-US" dirty="0"/>
          </a:p>
        </p:txBody>
      </p:sp>
      <p:graphicFrame>
        <p:nvGraphicFramePr>
          <p:cNvPr id="5" name="表格 4"/>
          <p:cNvGraphicFramePr>
            <a:graphicFrameLocks noGrp="1"/>
          </p:cNvGraphicFramePr>
          <p:nvPr/>
        </p:nvGraphicFramePr>
        <p:xfrm>
          <a:off x="857223" y="2428869"/>
          <a:ext cx="8286777" cy="3008123"/>
        </p:xfrm>
        <a:graphic>
          <a:graphicData uri="http://schemas.openxmlformats.org/drawingml/2006/table">
            <a:tbl>
              <a:tblPr firstRow="1" bandRow="1">
                <a:tableStyleId>{93296810-A885-4BE3-A3E7-6D5BEEA58F35}</a:tableStyleId>
              </a:tblPr>
              <a:tblGrid>
                <a:gridCol w="928694"/>
                <a:gridCol w="928694"/>
                <a:gridCol w="1071571"/>
                <a:gridCol w="5357818"/>
              </a:tblGrid>
              <a:tr h="645949">
                <a:tc>
                  <a:txBody>
                    <a:bodyPr/>
                    <a:lstStyle/>
                    <a:p>
                      <a:r>
                        <a:rPr lang="zh-TW" altLang="en-US" sz="2000" dirty="0" smtClean="0"/>
                        <a:t>申報內容</a:t>
                      </a:r>
                      <a:endParaRPr lang="zh-TW" altLang="en-US" sz="2000" dirty="0"/>
                    </a:p>
                  </a:txBody>
                  <a:tcPr/>
                </a:tc>
                <a:tc>
                  <a:txBody>
                    <a:bodyPr/>
                    <a:lstStyle/>
                    <a:p>
                      <a:r>
                        <a:rPr lang="zh-TW" altLang="en-US" sz="2000" dirty="0" smtClean="0"/>
                        <a:t>查詢結果</a:t>
                      </a:r>
                      <a:endParaRPr lang="zh-TW" altLang="en-US" sz="2000" dirty="0"/>
                    </a:p>
                  </a:txBody>
                  <a:tcPr/>
                </a:tc>
                <a:tc>
                  <a:txBody>
                    <a:bodyPr/>
                    <a:lstStyle/>
                    <a:p>
                      <a:r>
                        <a:rPr lang="zh-TW" altLang="en-US" sz="2000" dirty="0" smtClean="0"/>
                        <a:t>比對結果</a:t>
                      </a:r>
                      <a:endParaRPr lang="zh-TW" altLang="en-US" sz="2000" dirty="0"/>
                    </a:p>
                  </a:txBody>
                  <a:tcPr/>
                </a:tc>
                <a:tc>
                  <a:txBody>
                    <a:bodyPr/>
                    <a:lstStyle/>
                    <a:p>
                      <a:r>
                        <a:rPr lang="zh-TW" altLang="en-US" sz="2000" dirty="0" smtClean="0"/>
                        <a:t>處理方式</a:t>
                      </a:r>
                      <a:endParaRPr lang="zh-TW" altLang="en-US" sz="2000" dirty="0"/>
                    </a:p>
                  </a:txBody>
                  <a:tcPr/>
                </a:tc>
              </a:tr>
              <a:tr h="365102">
                <a:tc>
                  <a:txBody>
                    <a:bodyPr/>
                    <a:lstStyle/>
                    <a:p>
                      <a:r>
                        <a:rPr lang="zh-TW" altLang="en-US" sz="2000" dirty="0" smtClean="0"/>
                        <a:t>無</a:t>
                      </a:r>
                      <a:endParaRPr lang="zh-TW" altLang="en-US" sz="2000" dirty="0">
                        <a:latin typeface="+mn-ea"/>
                        <a:ea typeface="+mn-ea"/>
                      </a:endParaRPr>
                    </a:p>
                  </a:txBody>
                  <a:tcPr/>
                </a:tc>
                <a:tc>
                  <a:txBody>
                    <a:bodyPr/>
                    <a:lstStyle/>
                    <a:p>
                      <a:r>
                        <a:rPr lang="zh-TW" altLang="en-US" sz="2000" dirty="0" smtClean="0"/>
                        <a:t>有</a:t>
                      </a:r>
                      <a:endParaRPr lang="zh-TW" altLang="en-US" sz="2000" dirty="0">
                        <a:latin typeface="+mn-ea"/>
                        <a:ea typeface="+mn-ea"/>
                      </a:endParaRPr>
                    </a:p>
                  </a:txBody>
                  <a:tcPr/>
                </a:tc>
                <a:tc>
                  <a:txBody>
                    <a:bodyPr/>
                    <a:lstStyle/>
                    <a:p>
                      <a:r>
                        <a:rPr lang="zh-TW" altLang="en-US" sz="2000" dirty="0" smtClean="0"/>
                        <a:t>不符</a:t>
                      </a:r>
                      <a:endParaRPr lang="zh-TW" altLang="en-US" sz="2000" dirty="0">
                        <a:latin typeface="+mn-ea"/>
                        <a:ea typeface="+mn-ea"/>
                      </a:endParaRPr>
                    </a:p>
                  </a:txBody>
                  <a:tcPr/>
                </a:tc>
                <a:tc rowSpan="3">
                  <a:txBody>
                    <a:bodyPr/>
                    <a:lstStyle/>
                    <a:p>
                      <a:r>
                        <a:rPr kumimoji="0" lang="en-US" altLang="zh-TW" sz="2000" kern="1200" baseline="0" dirty="0" smtClean="0"/>
                        <a:t>1.</a:t>
                      </a:r>
                      <a:r>
                        <a:rPr kumimoji="0" lang="zh-TW" altLang="en-US" sz="2000" kern="1200" baseline="0" dirty="0" smtClean="0"/>
                        <a:t>如比對後發現誤差金額大，可先向受查詢機關</a:t>
                      </a:r>
                      <a:r>
                        <a:rPr kumimoji="0" lang="en-US" altLang="zh-TW" sz="2000" kern="1200" baseline="0" dirty="0" smtClean="0"/>
                        <a:t>(</a:t>
                      </a:r>
                      <a:r>
                        <a:rPr kumimoji="0" lang="zh-TW" altLang="en-US" sz="2000" kern="1200" baseline="0" dirty="0" smtClean="0"/>
                        <a:t>構</a:t>
                      </a:r>
                      <a:r>
                        <a:rPr kumimoji="0" lang="en-US" altLang="zh-TW" sz="2000" kern="1200" baseline="0" dirty="0" smtClean="0"/>
                        <a:t>)</a:t>
                      </a:r>
                      <a:r>
                        <a:rPr kumimoji="0" lang="zh-TW" altLang="en-US" sz="2000" kern="1200" baseline="0" dirty="0" smtClean="0"/>
                        <a:t>查證是否係資料錯誤。</a:t>
                      </a:r>
                      <a:endParaRPr kumimoji="0" lang="en-US" altLang="zh-TW" sz="2000" kern="1200" baseline="0" dirty="0" smtClean="0"/>
                    </a:p>
                    <a:p>
                      <a:r>
                        <a:rPr kumimoji="0" lang="en-US" altLang="zh-TW" sz="2000" kern="1200" baseline="0" dirty="0" smtClean="0"/>
                        <a:t>2.</a:t>
                      </a:r>
                      <a:r>
                        <a:rPr kumimoji="0" lang="zh-TW" altLang="en-US" sz="2000" kern="1200" dirty="0" smtClean="0"/>
                        <a:t>不相符時請申報人書面說明並提出相關佐證，如申報人僅以口述時，政風人員應繕打後請其確認並簽名。</a:t>
                      </a:r>
                      <a:endParaRPr kumimoji="0" lang="zh-TW" altLang="en-US" sz="2000" kern="1200" dirty="0">
                        <a:solidFill>
                          <a:schemeClr val="dk1"/>
                        </a:solidFill>
                        <a:latin typeface="+mn-ea"/>
                        <a:ea typeface="+mn-ea"/>
                        <a:cs typeface="+mn-cs"/>
                      </a:endParaRPr>
                    </a:p>
                  </a:txBody>
                  <a:tcPr/>
                </a:tc>
              </a:tr>
              <a:tr h="645949">
                <a:tc>
                  <a:txBody>
                    <a:bodyPr/>
                    <a:lstStyle/>
                    <a:p>
                      <a:r>
                        <a:rPr kumimoji="0" lang="zh-TW" altLang="en-US" sz="2000" kern="1200" baseline="0" dirty="0" smtClean="0"/>
                        <a:t>有</a:t>
                      </a:r>
                    </a:p>
                    <a:p>
                      <a:endParaRPr lang="zh-TW" altLang="en-US" sz="2000" dirty="0">
                        <a:latin typeface="+mn-ea"/>
                        <a:ea typeface="+mn-ea"/>
                      </a:endParaRPr>
                    </a:p>
                  </a:txBody>
                  <a:tcPr/>
                </a:tc>
                <a:tc>
                  <a:txBody>
                    <a:bodyPr/>
                    <a:lstStyle/>
                    <a:p>
                      <a:r>
                        <a:rPr kumimoji="0" lang="zh-TW" altLang="en-US" sz="2000" kern="1200" baseline="0" dirty="0" smtClean="0"/>
                        <a:t>無</a:t>
                      </a:r>
                      <a:endParaRPr lang="zh-TW" altLang="en-US" sz="2000" dirty="0">
                        <a:latin typeface="+mn-ea"/>
                        <a:ea typeface="+mn-ea"/>
                      </a:endParaRPr>
                    </a:p>
                  </a:txBody>
                  <a:tcPr/>
                </a:tc>
                <a:tc>
                  <a:txBody>
                    <a:bodyPr/>
                    <a:lstStyle/>
                    <a:p>
                      <a:r>
                        <a:rPr lang="zh-TW" altLang="en-US" sz="2000" dirty="0" smtClean="0"/>
                        <a:t>不符</a:t>
                      </a:r>
                      <a:endParaRPr lang="zh-TW" altLang="en-US" sz="2000" dirty="0">
                        <a:latin typeface="+mn-ea"/>
                        <a:ea typeface="+mn-ea"/>
                      </a:endParaRPr>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kern="1200" baseline="0" dirty="0" smtClean="0">
                        <a:solidFill>
                          <a:schemeClr val="dk1"/>
                        </a:solidFill>
                        <a:latin typeface="+mn-lt"/>
                        <a:ea typeface="+mn-ea"/>
                        <a:cs typeface="+mn-cs"/>
                      </a:endParaRPr>
                    </a:p>
                  </a:txBody>
                  <a:tcPr/>
                </a:tc>
              </a:tr>
              <a:tr h="477441">
                <a:tc>
                  <a:txBody>
                    <a:bodyPr/>
                    <a:lstStyle/>
                    <a:p>
                      <a:r>
                        <a:rPr lang="zh-TW" altLang="en-US" sz="2000" dirty="0" smtClean="0"/>
                        <a:t>有</a:t>
                      </a:r>
                      <a:endParaRPr lang="zh-TW" altLang="en-US" sz="2000" dirty="0">
                        <a:latin typeface="+mn-ea"/>
                        <a:ea typeface="+mn-ea"/>
                      </a:endParaRPr>
                    </a:p>
                  </a:txBody>
                  <a:tcPr/>
                </a:tc>
                <a:tc>
                  <a:txBody>
                    <a:bodyPr/>
                    <a:lstStyle/>
                    <a:p>
                      <a:r>
                        <a:rPr lang="zh-TW" altLang="en-US" sz="2000" dirty="0" smtClean="0"/>
                        <a:t>有</a:t>
                      </a:r>
                      <a:endParaRPr lang="zh-TW" altLang="en-US" sz="2000" dirty="0">
                        <a:latin typeface="+mn-ea"/>
                        <a:ea typeface="+mn-ea"/>
                      </a:endParaRPr>
                    </a:p>
                  </a:txBody>
                  <a:tcPr/>
                </a:tc>
                <a:tc>
                  <a:txBody>
                    <a:bodyPr/>
                    <a:lstStyle/>
                    <a:p>
                      <a:r>
                        <a:rPr lang="zh-TW" altLang="en-US" sz="2000" dirty="0" smtClean="0"/>
                        <a:t>但金額不符</a:t>
                      </a:r>
                      <a:endParaRPr lang="zh-TW" altLang="en-US" sz="2000" dirty="0">
                        <a:latin typeface="+mn-ea"/>
                        <a:ea typeface="+mn-ea"/>
                      </a:endParaRPr>
                    </a:p>
                  </a:txBody>
                  <a:tcPr/>
                </a:tc>
                <a:tc vMerge="1">
                  <a:txBody>
                    <a:bodyPr/>
                    <a:lstStyle/>
                    <a:p>
                      <a:pPr marL="0" algn="l" rtl="0" eaLnBrk="1" latinLnBrk="0" hangingPunct="1"/>
                      <a:endParaRPr kumimoji="0" lang="zh-TW" altLang="en-US" kern="1200" dirty="0">
                        <a:solidFill>
                          <a:schemeClr val="dk1"/>
                        </a:solidFill>
                        <a:latin typeface="+mn-lt"/>
                        <a:ea typeface="+mn-ea"/>
                        <a:cs typeface="+mn-cs"/>
                      </a:endParaRPr>
                    </a:p>
                  </a:txBody>
                  <a:tcPr/>
                </a:tc>
              </a:tr>
              <a:tr h="508763">
                <a:tc>
                  <a:txBody>
                    <a:bodyPr/>
                    <a:lstStyle/>
                    <a:p>
                      <a:r>
                        <a:rPr lang="zh-TW" altLang="en-US" sz="2000" dirty="0" smtClean="0"/>
                        <a:t>有</a:t>
                      </a:r>
                      <a:endParaRPr lang="zh-TW" altLang="en-US" sz="2000" dirty="0">
                        <a:latin typeface="+mn-ea"/>
                        <a:ea typeface="+mn-ea"/>
                      </a:endParaRPr>
                    </a:p>
                  </a:txBody>
                  <a:tcPr/>
                </a:tc>
                <a:tc>
                  <a:txBody>
                    <a:bodyPr/>
                    <a:lstStyle/>
                    <a:p>
                      <a:r>
                        <a:rPr lang="zh-TW" altLang="en-US" sz="2000" dirty="0" smtClean="0"/>
                        <a:t>有</a:t>
                      </a:r>
                      <a:endParaRPr lang="zh-TW" altLang="en-US" sz="2000" dirty="0">
                        <a:latin typeface="+mn-ea"/>
                        <a:ea typeface="+mn-ea"/>
                      </a:endParaRPr>
                    </a:p>
                  </a:txBody>
                  <a:tcPr/>
                </a:tc>
                <a:tc>
                  <a:txBody>
                    <a:bodyPr/>
                    <a:lstStyle/>
                    <a:p>
                      <a:r>
                        <a:rPr lang="zh-TW" altLang="en-US" sz="2000" dirty="0" smtClean="0"/>
                        <a:t>相符</a:t>
                      </a:r>
                      <a:endParaRPr lang="zh-TW" altLang="en-US" sz="2000" dirty="0">
                        <a:latin typeface="+mn-ea"/>
                        <a:ea typeface="+mn-ea"/>
                      </a:endParaRPr>
                    </a:p>
                  </a:txBody>
                  <a:tcPr/>
                </a:tc>
                <a:tc>
                  <a:txBody>
                    <a:bodyPr/>
                    <a:lstStyle/>
                    <a:p>
                      <a:pPr marL="0" algn="l" rtl="0" eaLnBrk="1" latinLnBrk="0" hangingPunct="1"/>
                      <a:r>
                        <a:rPr kumimoji="0" lang="zh-TW" altLang="en-US" sz="2000" kern="1200" dirty="0" smtClean="0"/>
                        <a:t>相符不需申報人說明。</a:t>
                      </a:r>
                    </a:p>
                  </a:txBody>
                  <a:tcPr/>
                </a:tc>
              </a:tr>
            </a:tbl>
          </a:graphicData>
        </a:graphic>
      </p:graphicFrame>
      <p:sp>
        <p:nvSpPr>
          <p:cNvPr id="7" name="文字方塊 6"/>
          <p:cNvSpPr txBox="1"/>
          <p:nvPr/>
        </p:nvSpPr>
        <p:spPr>
          <a:xfrm>
            <a:off x="1214414" y="5286388"/>
            <a:ext cx="7500990" cy="2000548"/>
          </a:xfrm>
          <a:prstGeom prst="rect">
            <a:avLst/>
          </a:prstGeom>
          <a:noFill/>
        </p:spPr>
        <p:txBody>
          <a:bodyPr wrap="square" rtlCol="0">
            <a:spAutoFit/>
          </a:bodyPr>
          <a:lstStyle/>
          <a:p>
            <a:pPr marL="271463" indent="-271463">
              <a:buFont typeface="Wingdings" pitchFamily="2" charset="2"/>
              <a:buChar char="n"/>
            </a:pPr>
            <a:r>
              <a:rPr lang="zh-TW" altLang="en-US" sz="2400" b="1" dirty="0" smtClean="0">
                <a:solidFill>
                  <a:srgbClr val="FF0000"/>
                </a:solidFill>
              </a:rPr>
              <a:t>各級警察機關之申報人若有疑似申報不實之情形，應由警政署政風室復核後，統一請申報人說明。</a:t>
            </a:r>
            <a:endParaRPr lang="en-US" altLang="zh-TW" sz="2400" b="1" dirty="0" smtClean="0">
              <a:solidFill>
                <a:srgbClr val="FF0000"/>
              </a:solidFill>
            </a:endParaRPr>
          </a:p>
          <a:p>
            <a:pPr>
              <a:buFont typeface="Wingdings" pitchFamily="2" charset="2"/>
              <a:buChar char="n"/>
            </a:pPr>
            <a:r>
              <a:rPr lang="zh-TW" altLang="en-US" sz="2400" dirty="0" smtClean="0">
                <a:solidFill>
                  <a:srgbClr val="002060"/>
                </a:solidFill>
              </a:rPr>
              <a:t>不符之態樣若屬十分輕微，可不用請申報人說明。</a:t>
            </a:r>
            <a:endParaRPr lang="en-US" altLang="zh-TW" sz="2400" dirty="0" smtClean="0">
              <a:solidFill>
                <a:srgbClr val="002060"/>
              </a:solidFill>
            </a:endParaRPr>
          </a:p>
          <a:p>
            <a:r>
              <a:rPr lang="zh-TW" altLang="en-US" sz="2800" b="1" dirty="0" smtClean="0">
                <a:solidFill>
                  <a:srgbClr val="C00000"/>
                </a:solidFill>
              </a:rPr>
              <a:t>五、製作彙整表</a:t>
            </a:r>
            <a:endParaRPr lang="en-US" altLang="zh-TW" sz="2800" b="1" dirty="0" smtClean="0">
              <a:solidFill>
                <a:srgbClr val="C00000"/>
              </a:solidFill>
            </a:endParaRPr>
          </a:p>
          <a:p>
            <a:endParaRPr lang="zh-TW" altLang="en-US" sz="2400" dirty="0">
              <a:solidFill>
                <a:srgbClr val="FF0000"/>
              </a:solidFill>
            </a:endParaRPr>
          </a:p>
        </p:txBody>
      </p:sp>
      <p:pic>
        <p:nvPicPr>
          <p:cNvPr id="6"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
        <p:nvSpPr>
          <p:cNvPr id="8" name="標題 1"/>
          <p:cNvSpPr>
            <a:spLocks noGrp="1"/>
          </p:cNvSpPr>
          <p:nvPr>
            <p:ph type="title"/>
          </p:nvPr>
        </p:nvSpPr>
        <p:spPr>
          <a:xfrm>
            <a:off x="1435100" y="274638"/>
            <a:ext cx="7499350" cy="725487"/>
          </a:xfrm>
        </p:spPr>
        <p:txBody>
          <a:bodyPr>
            <a:normAutofit fontScale="90000"/>
          </a:bodyPr>
          <a:lstStyle/>
          <a:p>
            <a:pPr algn="ctr"/>
            <a:r>
              <a:rPr lang="zh-TW" altLang="en-US" b="1" dirty="0" smtClean="0">
                <a:solidFill>
                  <a:schemeClr val="accent5">
                    <a:lumMod val="50000"/>
                  </a:schemeClr>
                </a:solidFill>
                <a:latin typeface="標楷體" pitchFamily="65" charset="-120"/>
                <a:ea typeface="標楷體" pitchFamily="65" charset="-120"/>
              </a:rPr>
              <a:t>實質審查實務</a:t>
            </a:r>
            <a:r>
              <a:rPr lang="en-US" altLang="zh-TW" b="1" dirty="0" smtClean="0">
                <a:solidFill>
                  <a:schemeClr val="accent5">
                    <a:lumMod val="50000"/>
                  </a:schemeClr>
                </a:solidFill>
                <a:latin typeface="標楷體" pitchFamily="65" charset="-120"/>
                <a:ea typeface="標楷體" pitchFamily="65" charset="-120"/>
              </a:rPr>
              <a:t>9</a:t>
            </a:r>
            <a:endParaRPr lang="zh-TW"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1538" y="274638"/>
            <a:ext cx="7862150" cy="868346"/>
          </a:xfrm>
        </p:spPr>
        <p:txBody>
          <a:bodyPr>
            <a:normAutofit/>
          </a:bodyPr>
          <a:lstStyle/>
          <a:p>
            <a:r>
              <a:rPr lang="zh-TW" altLang="en-US" sz="3600" b="1" dirty="0" smtClean="0">
                <a:solidFill>
                  <a:schemeClr val="accent5">
                    <a:lumMod val="50000"/>
                  </a:schemeClr>
                </a:solidFill>
                <a:latin typeface="標楷體" pitchFamily="65" charset="-120"/>
                <a:ea typeface="標楷體" pitchFamily="65" charset="-120"/>
              </a:rPr>
              <a:t>申報不實報請裁罰案之應行注意事項</a:t>
            </a:r>
            <a:endParaRPr lang="en-US" altLang="zh-TW" sz="3600" b="1" dirty="0" smtClean="0">
              <a:solidFill>
                <a:schemeClr val="accent5">
                  <a:lumMod val="50000"/>
                </a:schemeClr>
              </a:solidFill>
              <a:latin typeface="標楷體" pitchFamily="65" charset="-120"/>
              <a:ea typeface="標楷體" pitchFamily="65" charset="-120"/>
            </a:endParaRPr>
          </a:p>
        </p:txBody>
      </p:sp>
      <p:sp>
        <p:nvSpPr>
          <p:cNvPr id="3" name="內容版面配置區 2"/>
          <p:cNvSpPr>
            <a:spLocks noGrp="1"/>
          </p:cNvSpPr>
          <p:nvPr>
            <p:ph idx="1"/>
          </p:nvPr>
        </p:nvSpPr>
        <p:spPr>
          <a:xfrm>
            <a:off x="1214414" y="1214422"/>
            <a:ext cx="7719274" cy="5033978"/>
          </a:xfrm>
        </p:spPr>
        <p:txBody>
          <a:bodyPr>
            <a:normAutofit fontScale="92500" lnSpcReduction="20000"/>
          </a:bodyPr>
          <a:lstStyle/>
          <a:p>
            <a:pPr>
              <a:buNone/>
            </a:pPr>
            <a:r>
              <a:rPr lang="en-US" altLang="zh-TW" sz="3000" dirty="0" smtClean="0">
                <a:solidFill>
                  <a:srgbClr val="002060"/>
                </a:solidFill>
              </a:rPr>
              <a:t>1.</a:t>
            </a:r>
            <a:r>
              <a:rPr lang="zh-TW" altLang="en-US" sz="3000" dirty="0" smtClean="0">
                <a:solidFill>
                  <a:srgbClr val="002060"/>
                </a:solidFill>
              </a:rPr>
              <a:t>給予申報人說明之機會，如申報人提出之說明及佐證可證明其無申報不實，政風機構應再進一步至相關機構查詢，以免影響申報人權益。</a:t>
            </a:r>
            <a:endParaRPr lang="en-US" altLang="zh-TW" sz="3000" dirty="0" smtClean="0">
              <a:solidFill>
                <a:srgbClr val="002060"/>
              </a:solidFill>
            </a:endParaRPr>
          </a:p>
          <a:p>
            <a:pPr>
              <a:buNone/>
            </a:pPr>
            <a:endParaRPr lang="en-US" altLang="zh-TW" sz="3000" dirty="0" smtClean="0">
              <a:solidFill>
                <a:srgbClr val="002060"/>
              </a:solidFill>
            </a:endParaRPr>
          </a:p>
          <a:p>
            <a:pPr>
              <a:buNone/>
            </a:pPr>
            <a:r>
              <a:rPr lang="en-US" altLang="zh-TW" sz="3000" dirty="0" smtClean="0">
                <a:solidFill>
                  <a:srgbClr val="002060"/>
                </a:solidFill>
              </a:rPr>
              <a:t>2.</a:t>
            </a:r>
            <a:r>
              <a:rPr lang="zh-TW" altLang="en-US" sz="3000" dirty="0" smtClean="0">
                <a:solidFill>
                  <a:srgbClr val="002060"/>
                </a:solidFill>
              </a:rPr>
              <a:t>政風機構審查發現申報人有故意申報不實之情事者，應檢附下列資料，報請內政部政風處審查後，將審查結果送法務部處理：</a:t>
            </a:r>
            <a:endParaRPr lang="en-US" altLang="zh-TW" sz="3000" dirty="0" smtClean="0">
              <a:solidFill>
                <a:srgbClr val="002060"/>
              </a:solidFill>
            </a:endParaRPr>
          </a:p>
          <a:p>
            <a:pPr marL="365125" indent="-93663">
              <a:buFont typeface="Wingdings" pitchFamily="2" charset="2"/>
              <a:buChar char="n"/>
            </a:pPr>
            <a:r>
              <a:rPr lang="zh-TW" altLang="en-US" sz="2600" b="1" dirty="0" smtClean="0">
                <a:solidFill>
                  <a:srgbClr val="FF0000"/>
                </a:solidFill>
              </a:rPr>
              <a:t>申報不實案件摘要表</a:t>
            </a:r>
            <a:r>
              <a:rPr lang="zh-TW" altLang="en-US" sz="2600" dirty="0" smtClean="0">
                <a:solidFill>
                  <a:srgbClr val="FF0000"/>
                </a:solidFill>
              </a:rPr>
              <a:t>（警察機關部分由警政署政風室填寫）</a:t>
            </a:r>
            <a:endParaRPr lang="en-US" altLang="zh-TW" sz="2600" b="1" dirty="0" smtClean="0">
              <a:solidFill>
                <a:srgbClr val="FF0000"/>
              </a:solidFill>
            </a:endParaRPr>
          </a:p>
          <a:p>
            <a:pPr marL="365125" indent="-93663">
              <a:buFont typeface="Wingdings" pitchFamily="2" charset="2"/>
              <a:buChar char="n"/>
            </a:pPr>
            <a:r>
              <a:rPr lang="zh-TW" altLang="en-US" sz="2600" b="1" dirty="0" smtClean="0">
                <a:solidFill>
                  <a:srgbClr val="FF0000"/>
                </a:solidFill>
              </a:rPr>
              <a:t>裁罰陳報單</a:t>
            </a:r>
            <a:r>
              <a:rPr lang="zh-TW" altLang="en-US" sz="2600" dirty="0" smtClean="0">
                <a:solidFill>
                  <a:srgbClr val="FF0000"/>
                </a:solidFill>
              </a:rPr>
              <a:t>（警察機關部分由警政署政風室填寫）</a:t>
            </a:r>
            <a:r>
              <a:rPr lang="zh-TW" altLang="en-US" sz="2600" dirty="0" smtClean="0">
                <a:solidFill>
                  <a:srgbClr val="002060"/>
                </a:solidFill>
              </a:rPr>
              <a:t>。</a:t>
            </a:r>
            <a:endParaRPr lang="en-US" altLang="zh-TW" sz="2600" dirty="0" smtClean="0">
              <a:solidFill>
                <a:srgbClr val="002060"/>
              </a:solidFill>
            </a:endParaRPr>
          </a:p>
          <a:p>
            <a:pPr marL="365125" indent="-93663">
              <a:buFont typeface="Wingdings" pitchFamily="2" charset="2"/>
              <a:buChar char="n"/>
            </a:pPr>
            <a:r>
              <a:rPr lang="zh-TW" altLang="en-US" sz="2600" dirty="0" smtClean="0">
                <a:solidFill>
                  <a:srgbClr val="FF0000"/>
                </a:solidFill>
              </a:rPr>
              <a:t>申報人說明之資料或紀錄</a:t>
            </a:r>
            <a:r>
              <a:rPr lang="zh-TW" altLang="en-US" sz="2600" dirty="0" smtClean="0">
                <a:solidFill>
                  <a:srgbClr val="002060"/>
                </a:solidFill>
              </a:rPr>
              <a:t>。</a:t>
            </a:r>
            <a:endParaRPr lang="en-US" altLang="zh-TW" sz="2600" dirty="0" smtClean="0">
              <a:solidFill>
                <a:srgbClr val="002060"/>
              </a:solidFill>
            </a:endParaRPr>
          </a:p>
          <a:p>
            <a:pPr marL="365125" indent="-93663">
              <a:buFont typeface="Wingdings" pitchFamily="2" charset="2"/>
              <a:buChar char="n"/>
            </a:pPr>
            <a:r>
              <a:rPr lang="zh-TW" altLang="en-US" sz="2600" dirty="0" smtClean="0">
                <a:solidFill>
                  <a:srgbClr val="002060"/>
                </a:solidFill>
              </a:rPr>
              <a:t>申報人之申報表（含前</a:t>
            </a:r>
            <a:r>
              <a:rPr lang="en-US" altLang="zh-TW" sz="2600" dirty="0" smtClean="0">
                <a:solidFill>
                  <a:srgbClr val="002060"/>
                </a:solidFill>
              </a:rPr>
              <a:t>1</a:t>
            </a:r>
            <a:r>
              <a:rPr lang="zh-TW" altLang="en-US" sz="2600" dirty="0" smtClean="0">
                <a:solidFill>
                  <a:srgbClr val="002060"/>
                </a:solidFill>
              </a:rPr>
              <a:t>年度）。</a:t>
            </a:r>
            <a:endParaRPr lang="en-US" altLang="zh-TW" sz="2600" dirty="0" smtClean="0">
              <a:solidFill>
                <a:srgbClr val="002060"/>
              </a:solidFill>
            </a:endParaRPr>
          </a:p>
          <a:p>
            <a:pPr marL="365125" indent="-93663">
              <a:buFont typeface="Wingdings" pitchFamily="2" charset="2"/>
              <a:buChar char="n"/>
            </a:pPr>
            <a:r>
              <a:rPr lang="zh-TW" altLang="en-US" sz="2600" dirty="0" smtClean="0">
                <a:solidFill>
                  <a:srgbClr val="002060"/>
                </a:solidFill>
              </a:rPr>
              <a:t>申報不實案件之全部查調資料（依順序擺放）。</a:t>
            </a:r>
            <a:endParaRPr lang="en-US" altLang="zh-TW" sz="2600" dirty="0" smtClean="0">
              <a:solidFill>
                <a:srgbClr val="002060"/>
              </a:solidFill>
            </a:endParaRPr>
          </a:p>
          <a:p>
            <a:pPr>
              <a:buNone/>
            </a:pPr>
            <a:endParaRPr lang="zh-TW" altLang="en-US" dirty="0"/>
          </a:p>
        </p:txBody>
      </p:sp>
      <p:pic>
        <p:nvPicPr>
          <p:cNvPr id="4"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1428728" y="0"/>
            <a:ext cx="7498080" cy="582594"/>
          </a:xfrm>
        </p:spPr>
        <p:txBody>
          <a:bodyPr>
            <a:normAutofit fontScale="90000"/>
          </a:bodyPr>
          <a:lstStyle/>
          <a:p>
            <a:pPr algn="ctr"/>
            <a:r>
              <a:rPr lang="zh-TW" altLang="en-US" dirty="0" smtClean="0"/>
              <a:t>申報不實案件裁罰陳報單</a:t>
            </a:r>
            <a:endParaRPr lang="zh-TW" altLang="en-US" dirty="0"/>
          </a:p>
        </p:txBody>
      </p:sp>
      <p:graphicFrame>
        <p:nvGraphicFramePr>
          <p:cNvPr id="7" name="內容版面配置區 6"/>
          <p:cNvGraphicFramePr>
            <a:graphicFrameLocks noChangeAspect="1"/>
          </p:cNvGraphicFramePr>
          <p:nvPr>
            <p:ph idx="1"/>
          </p:nvPr>
        </p:nvGraphicFramePr>
        <p:xfrm>
          <a:off x="2357422" y="685649"/>
          <a:ext cx="6500858" cy="6100937"/>
        </p:xfrm>
        <a:graphic>
          <a:graphicData uri="http://schemas.openxmlformats.org/presentationml/2006/ole">
            <p:oleObj spid="_x0000_s31747" name="Document" r:id="rId4" imgW="6156369" imgH="9265320" progId="Word.Document.8">
              <p:embed/>
            </p:oleObj>
          </a:graphicData>
        </a:graphic>
      </p:graphicFrame>
      <p:sp>
        <p:nvSpPr>
          <p:cNvPr id="8" name="矩形圖說文字 7"/>
          <p:cNvSpPr/>
          <p:nvPr/>
        </p:nvSpPr>
        <p:spPr>
          <a:xfrm>
            <a:off x="214282" y="2214554"/>
            <a:ext cx="1928826" cy="2786082"/>
          </a:xfrm>
          <a:prstGeom prst="wedgeRectCallout">
            <a:avLst>
              <a:gd name="adj1" fmla="val 70138"/>
              <a:gd name="adj2" fmla="val -7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t>請參考廉政署之範例（詳附錄），依序以條列式填寫申報不實之項目。</a:t>
            </a:r>
            <a:endParaRPr lang="en-US" altLang="zh-TW" sz="2400" dirty="0" smtClean="0"/>
          </a:p>
          <a:p>
            <a:pPr algn="ctr"/>
            <a:endParaRPr lang="zh-TW" altLang="en-US" dirty="0"/>
          </a:p>
        </p:txBody>
      </p:sp>
      <p:pic>
        <p:nvPicPr>
          <p:cNvPr id="5" name="圖片 5" descr="盾牌型警徽(png).png"/>
          <p:cNvPicPr>
            <a:picLocks noChangeAspect="1"/>
          </p:cNvPicPr>
          <p:nvPr/>
        </p:nvPicPr>
        <p:blipFill>
          <a:blip r:embed="rId5"/>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728" y="0"/>
            <a:ext cx="7498080" cy="654032"/>
          </a:xfrm>
        </p:spPr>
        <p:txBody>
          <a:bodyPr>
            <a:normAutofit fontScale="90000"/>
          </a:bodyPr>
          <a:lstStyle/>
          <a:p>
            <a:pPr algn="ctr"/>
            <a:r>
              <a:rPr lang="zh-TW" altLang="en-US" dirty="0" smtClean="0"/>
              <a:t>申報不實案件摘要表</a:t>
            </a:r>
            <a:endParaRPr lang="zh-TW" altLang="en-US" dirty="0"/>
          </a:p>
        </p:txBody>
      </p:sp>
      <p:pic>
        <p:nvPicPr>
          <p:cNvPr id="32770" name="Picture 2"/>
          <p:cNvPicPr>
            <a:picLocks noGrp="1" noChangeAspect="1" noChangeArrowheads="1"/>
          </p:cNvPicPr>
          <p:nvPr>
            <p:ph idx="1"/>
          </p:nvPr>
        </p:nvPicPr>
        <p:blipFill>
          <a:blip r:embed="rId2"/>
          <a:srcRect/>
          <a:stretch>
            <a:fillRect/>
          </a:stretch>
        </p:blipFill>
        <p:spPr bwMode="auto">
          <a:xfrm>
            <a:off x="1071538" y="714356"/>
            <a:ext cx="4071966" cy="6143644"/>
          </a:xfrm>
          <a:prstGeom prst="rect">
            <a:avLst/>
          </a:prstGeom>
          <a:noFill/>
          <a:ln w="9525">
            <a:noFill/>
            <a:miter lim="800000"/>
            <a:headEnd/>
            <a:tailEnd/>
          </a:ln>
          <a:effectLst/>
        </p:spPr>
      </p:pic>
      <p:pic>
        <p:nvPicPr>
          <p:cNvPr id="32771" name="Picture 3"/>
          <p:cNvPicPr>
            <a:picLocks noChangeAspect="1" noChangeArrowheads="1"/>
          </p:cNvPicPr>
          <p:nvPr/>
        </p:nvPicPr>
        <p:blipFill>
          <a:blip r:embed="rId3"/>
          <a:srcRect/>
          <a:stretch>
            <a:fillRect/>
          </a:stretch>
        </p:blipFill>
        <p:spPr bwMode="auto">
          <a:xfrm>
            <a:off x="5011485" y="714356"/>
            <a:ext cx="4132515" cy="6143644"/>
          </a:xfrm>
          <a:prstGeom prst="rect">
            <a:avLst/>
          </a:prstGeom>
          <a:noFill/>
          <a:ln w="9525">
            <a:noFill/>
            <a:miter lim="800000"/>
            <a:headEnd/>
            <a:tailEnd/>
          </a:ln>
          <a:effectLst/>
        </p:spPr>
      </p:pic>
      <p:pic>
        <p:nvPicPr>
          <p:cNvPr id="5" name="圖片 5" descr="盾牌型警徽(png).png"/>
          <p:cNvPicPr>
            <a:picLocks noChangeAspect="1"/>
          </p:cNvPicPr>
          <p:nvPr/>
        </p:nvPicPr>
        <p:blipFill>
          <a:blip r:embed="rId4"/>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8728" y="0"/>
            <a:ext cx="7498080" cy="714356"/>
          </a:xfrm>
        </p:spPr>
        <p:txBody>
          <a:bodyPr>
            <a:normAutofit fontScale="90000"/>
          </a:bodyPr>
          <a:lstStyle/>
          <a:p>
            <a:r>
              <a:rPr lang="zh-TW" altLang="en-US" dirty="0" smtClean="0"/>
              <a:t>申報不實案件說明表</a:t>
            </a:r>
            <a:endParaRPr lang="zh-TW" altLang="en-US" dirty="0"/>
          </a:p>
        </p:txBody>
      </p:sp>
      <p:pic>
        <p:nvPicPr>
          <p:cNvPr id="62467" name="Picture 3"/>
          <p:cNvPicPr>
            <a:picLocks noGrp="1" noChangeAspect="1" noChangeArrowheads="1"/>
          </p:cNvPicPr>
          <p:nvPr>
            <p:ph idx="1"/>
          </p:nvPr>
        </p:nvPicPr>
        <p:blipFill>
          <a:blip r:embed="rId2"/>
          <a:srcRect l="6542" t="2352" r="6542" b="1176"/>
          <a:stretch>
            <a:fillRect/>
          </a:stretch>
        </p:blipFill>
        <p:spPr bwMode="auto">
          <a:xfrm>
            <a:off x="1428728" y="642918"/>
            <a:ext cx="7215238" cy="6072230"/>
          </a:xfrm>
          <a:prstGeom prst="rect">
            <a:avLst/>
          </a:prstGeom>
          <a:noFill/>
          <a:ln w="9525">
            <a:noFill/>
            <a:miter lim="800000"/>
            <a:headEnd/>
            <a:tailEnd/>
          </a:ln>
          <a:effectLst/>
        </p:spPr>
      </p:pic>
      <p:sp>
        <p:nvSpPr>
          <p:cNvPr id="7" name="矩形圖說文字 6"/>
          <p:cNvSpPr/>
          <p:nvPr/>
        </p:nvSpPr>
        <p:spPr>
          <a:xfrm>
            <a:off x="0" y="2214554"/>
            <a:ext cx="1500166" cy="2286016"/>
          </a:xfrm>
          <a:prstGeom prst="wedgeRectCallout">
            <a:avLst>
              <a:gd name="adj1" fmla="val 64280"/>
              <a:gd name="adj2" fmla="val 33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詳列出申報人疑有申報不實之項目，並檢附所查詢之資料供參。</a:t>
            </a:r>
            <a:endParaRPr lang="zh-TW" altLang="en-US" dirty="0"/>
          </a:p>
        </p:txBody>
      </p:sp>
      <p:pic>
        <p:nvPicPr>
          <p:cNvPr id="8" name="圖片 5" descr="盾牌型警徽(png).png"/>
          <p:cNvPicPr>
            <a:picLocks noChangeAspect="1"/>
          </p:cNvPicPr>
          <p:nvPr/>
        </p:nvPicPr>
        <p:blipFill>
          <a:blip r:embed="rId3"/>
          <a:srcRect/>
          <a:stretch>
            <a:fillRect/>
          </a:stretch>
        </p:blipFill>
        <p:spPr bwMode="auto">
          <a:xfrm>
            <a:off x="0" y="71414"/>
            <a:ext cx="1000125" cy="10001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28662" y="928670"/>
            <a:ext cx="8005026" cy="5715040"/>
          </a:xfrm>
        </p:spPr>
        <p:txBody>
          <a:bodyPr>
            <a:normAutofit fontScale="92500"/>
          </a:bodyPr>
          <a:lstStyle/>
          <a:p>
            <a:pPr marL="916686" lvl="1" indent="-514350">
              <a:buNone/>
            </a:pPr>
            <a:endParaRPr lang="en-US" altLang="zh-TW" b="1" dirty="0" smtClean="0">
              <a:solidFill>
                <a:srgbClr val="FF0000"/>
              </a:solidFill>
              <a:latin typeface="標楷體" pitchFamily="65" charset="-120"/>
              <a:ea typeface="標楷體" pitchFamily="65" charset="-120"/>
            </a:endParaRPr>
          </a:p>
          <a:p>
            <a:pPr marL="916686" lvl="1" indent="-514350">
              <a:buNone/>
            </a:pPr>
            <a:r>
              <a:rPr lang="zh-TW" altLang="en-US" b="1" dirty="0" smtClean="0">
                <a:solidFill>
                  <a:srgbClr val="FF0000"/>
                </a:solidFill>
                <a:latin typeface="標楷體" pitchFamily="65" charset="-120"/>
                <a:ea typeface="標楷體" pitchFamily="65" charset="-120"/>
              </a:rPr>
              <a:t>二、確認各申報義務人之申報類別及申報期間</a:t>
            </a:r>
            <a:endParaRPr lang="en-US" altLang="zh-TW" b="1" dirty="0" smtClean="0">
              <a:solidFill>
                <a:srgbClr val="FF0000"/>
              </a:solidFill>
              <a:latin typeface="標楷體" pitchFamily="65" charset="-120"/>
              <a:ea typeface="標楷體" pitchFamily="65" charset="-120"/>
            </a:endParaRPr>
          </a:p>
          <a:p>
            <a:pPr marL="444500" lvl="1" indent="0">
              <a:spcBef>
                <a:spcPts val="600"/>
              </a:spcBef>
              <a:buSzPct val="100000"/>
              <a:buFont typeface="Wingdings" pitchFamily="2" charset="2"/>
              <a:buChar char="n"/>
            </a:pPr>
            <a:r>
              <a:rPr lang="zh-TW" altLang="en-US" sz="2400" b="1" dirty="0" smtClean="0">
                <a:solidFill>
                  <a:srgbClr val="002060"/>
                </a:solidFill>
                <a:latin typeface="標楷體" pitchFamily="65" charset="-120"/>
                <a:ea typeface="標楷體" pitchFamily="65" charset="-120"/>
              </a:rPr>
              <a:t>定期申報：每年</a:t>
            </a:r>
            <a:r>
              <a:rPr lang="en-US" altLang="zh-TW" sz="2400" b="1" dirty="0" smtClean="0">
                <a:solidFill>
                  <a:srgbClr val="002060"/>
                </a:solidFill>
                <a:latin typeface="標楷體" pitchFamily="65" charset="-120"/>
                <a:ea typeface="標楷體" pitchFamily="65" charset="-120"/>
              </a:rPr>
              <a:t>11/1</a:t>
            </a:r>
            <a:r>
              <a:rPr lang="zh-TW" altLang="en-US" sz="2400" b="1" dirty="0" smtClean="0">
                <a:solidFill>
                  <a:srgbClr val="002060"/>
                </a:solidFill>
                <a:latin typeface="標楷體" pitchFamily="65" charset="-120"/>
                <a:ea typeface="標楷體" pitchFamily="65" charset="-120"/>
              </a:rPr>
              <a:t>～</a:t>
            </a:r>
            <a:r>
              <a:rPr lang="en-US" altLang="zh-TW" sz="2400" b="1" dirty="0" smtClean="0">
                <a:solidFill>
                  <a:srgbClr val="002060"/>
                </a:solidFill>
                <a:latin typeface="標楷體" pitchFamily="65" charset="-120"/>
                <a:ea typeface="標楷體" pitchFamily="65" charset="-120"/>
              </a:rPr>
              <a:t>12/31</a:t>
            </a:r>
            <a:r>
              <a:rPr lang="zh-TW" altLang="en-US" sz="2400" b="1" dirty="0" smtClean="0">
                <a:solidFill>
                  <a:srgbClr val="002060"/>
                </a:solidFill>
                <a:latin typeface="標楷體" pitchFamily="65" charset="-120"/>
                <a:ea typeface="標楷體" pitchFamily="65" charset="-120"/>
              </a:rPr>
              <a:t>間申報</a:t>
            </a:r>
            <a:endParaRPr lang="en-US" altLang="zh-TW" sz="2400" b="1" dirty="0" smtClean="0">
              <a:solidFill>
                <a:srgbClr val="002060"/>
              </a:solidFill>
              <a:latin typeface="標楷體" pitchFamily="65" charset="-120"/>
              <a:ea typeface="標楷體" pitchFamily="65" charset="-120"/>
            </a:endParaRPr>
          </a:p>
          <a:p>
            <a:pPr marL="444500" lvl="1" indent="0">
              <a:spcBef>
                <a:spcPts val="600"/>
              </a:spcBef>
              <a:buSzPct val="100000"/>
              <a:buFont typeface="Wingdings" pitchFamily="2" charset="2"/>
              <a:buChar char="n"/>
            </a:pPr>
            <a:r>
              <a:rPr lang="zh-TW" altLang="en-US" sz="2400" b="1" dirty="0" smtClean="0">
                <a:solidFill>
                  <a:srgbClr val="002060"/>
                </a:solidFill>
                <a:latin typeface="標楷體" pitchFamily="65" charset="-120"/>
                <a:ea typeface="標楷體" pitchFamily="65" charset="-120"/>
              </a:rPr>
              <a:t>就到職申報：就到職</a:t>
            </a:r>
            <a:r>
              <a:rPr lang="en-US" altLang="zh-TW" sz="2400" b="1" dirty="0" smtClean="0">
                <a:solidFill>
                  <a:srgbClr val="002060"/>
                </a:solidFill>
                <a:latin typeface="標楷體" pitchFamily="65" charset="-120"/>
                <a:ea typeface="標楷體" pitchFamily="65" charset="-120"/>
              </a:rPr>
              <a:t>3</a:t>
            </a:r>
            <a:r>
              <a:rPr lang="zh-TW" altLang="en-US" sz="2400" b="1" dirty="0" smtClean="0">
                <a:solidFill>
                  <a:srgbClr val="002060"/>
                </a:solidFill>
                <a:latin typeface="標楷體" pitchFamily="65" charset="-120"/>
                <a:ea typeface="標楷體" pitchFamily="65" charset="-120"/>
              </a:rPr>
              <a:t>個月內申報</a:t>
            </a:r>
            <a:endParaRPr lang="en-US" altLang="zh-TW" sz="2400" b="1" dirty="0" smtClean="0">
              <a:solidFill>
                <a:srgbClr val="002060"/>
              </a:solidFill>
              <a:latin typeface="標楷體" pitchFamily="65" charset="-120"/>
              <a:ea typeface="標楷體" pitchFamily="65" charset="-120"/>
            </a:endParaRPr>
          </a:p>
          <a:p>
            <a:pPr marL="444500" lvl="1" indent="0">
              <a:spcBef>
                <a:spcPts val="600"/>
              </a:spcBef>
              <a:buSzPct val="100000"/>
              <a:buFont typeface="Wingdings" pitchFamily="2" charset="2"/>
              <a:buChar char="n"/>
            </a:pPr>
            <a:r>
              <a:rPr lang="zh-TW" altLang="en-US" sz="2400" b="1" dirty="0" smtClean="0">
                <a:solidFill>
                  <a:srgbClr val="002060"/>
                </a:solidFill>
                <a:latin typeface="標楷體" pitchFamily="65" charset="-120"/>
                <a:ea typeface="標楷體" pitchFamily="65" charset="-120"/>
              </a:rPr>
              <a:t>代理兼任申報：代理滿</a:t>
            </a:r>
            <a:r>
              <a:rPr lang="en-US" altLang="zh-TW" sz="2400" b="1" dirty="0" smtClean="0">
                <a:solidFill>
                  <a:srgbClr val="002060"/>
                </a:solidFill>
                <a:latin typeface="標楷體" pitchFamily="65" charset="-120"/>
                <a:ea typeface="標楷體" pitchFamily="65" charset="-120"/>
              </a:rPr>
              <a:t>3</a:t>
            </a:r>
            <a:r>
              <a:rPr lang="zh-TW" altLang="en-US" sz="2400" b="1" dirty="0" smtClean="0">
                <a:solidFill>
                  <a:srgbClr val="002060"/>
                </a:solidFill>
                <a:latin typeface="標楷體" pitchFamily="65" charset="-120"/>
                <a:ea typeface="標楷體" pitchFamily="65" charset="-120"/>
              </a:rPr>
              <a:t>個月後之</a:t>
            </a:r>
            <a:r>
              <a:rPr lang="en-US" altLang="zh-TW" sz="2400" b="1" dirty="0" smtClean="0">
                <a:solidFill>
                  <a:srgbClr val="002060"/>
                </a:solidFill>
                <a:latin typeface="標楷體" pitchFamily="65" charset="-120"/>
                <a:ea typeface="標楷體" pitchFamily="65" charset="-120"/>
              </a:rPr>
              <a:t>3</a:t>
            </a:r>
            <a:r>
              <a:rPr lang="zh-TW" altLang="en-US" sz="2400" b="1" dirty="0" smtClean="0">
                <a:solidFill>
                  <a:srgbClr val="002060"/>
                </a:solidFill>
                <a:latin typeface="標楷體" pitchFamily="65" charset="-120"/>
                <a:ea typeface="標楷體" pitchFamily="65" charset="-120"/>
              </a:rPr>
              <a:t>個月內申報</a:t>
            </a:r>
            <a:endParaRPr lang="en-US" altLang="zh-TW" sz="2400" b="1" dirty="0" smtClean="0">
              <a:solidFill>
                <a:srgbClr val="002060"/>
              </a:solidFill>
              <a:latin typeface="標楷體" pitchFamily="65" charset="-120"/>
              <a:ea typeface="標楷體" pitchFamily="65" charset="-120"/>
            </a:endParaRPr>
          </a:p>
          <a:p>
            <a:pPr marL="444500" lvl="1" indent="0">
              <a:spcBef>
                <a:spcPts val="600"/>
              </a:spcBef>
              <a:buSzPct val="100000"/>
              <a:buFont typeface="Wingdings" pitchFamily="2" charset="2"/>
              <a:buChar char="n"/>
            </a:pPr>
            <a:r>
              <a:rPr lang="zh-TW" altLang="en-US" sz="2400" b="1" dirty="0" smtClean="0">
                <a:solidFill>
                  <a:srgbClr val="002060"/>
                </a:solidFill>
                <a:latin typeface="標楷體" pitchFamily="65" charset="-120"/>
                <a:ea typeface="標楷體" pitchFamily="65" charset="-120"/>
              </a:rPr>
              <a:t>卸離職申報：卸離職後</a:t>
            </a:r>
            <a:r>
              <a:rPr lang="en-US" altLang="zh-TW" sz="2400" b="1" dirty="0" smtClean="0">
                <a:solidFill>
                  <a:srgbClr val="002060"/>
                </a:solidFill>
                <a:latin typeface="標楷體" pitchFamily="65" charset="-120"/>
                <a:ea typeface="標楷體" pitchFamily="65" charset="-120"/>
              </a:rPr>
              <a:t>2</a:t>
            </a:r>
            <a:r>
              <a:rPr lang="zh-TW" altLang="en-US" sz="2400" b="1" dirty="0" smtClean="0">
                <a:solidFill>
                  <a:srgbClr val="002060"/>
                </a:solidFill>
                <a:latin typeface="標楷體" pitchFamily="65" charset="-120"/>
                <a:ea typeface="標楷體" pitchFamily="65" charset="-120"/>
              </a:rPr>
              <a:t>個月內申報</a:t>
            </a:r>
            <a:endParaRPr lang="en-US" altLang="zh-TW" sz="2400" b="1" dirty="0" smtClean="0">
              <a:solidFill>
                <a:srgbClr val="002060"/>
              </a:solidFill>
              <a:latin typeface="標楷體" pitchFamily="65" charset="-120"/>
              <a:ea typeface="標楷體" pitchFamily="65" charset="-120"/>
            </a:endParaRPr>
          </a:p>
          <a:p>
            <a:pPr marL="444500" lvl="1" indent="0">
              <a:spcBef>
                <a:spcPts val="600"/>
              </a:spcBef>
              <a:buSzPct val="100000"/>
              <a:buFont typeface="Wingdings" pitchFamily="2" charset="2"/>
              <a:buChar char="n"/>
            </a:pPr>
            <a:r>
              <a:rPr lang="zh-TW" altLang="en-US" sz="2400" b="1" dirty="0" smtClean="0">
                <a:solidFill>
                  <a:srgbClr val="002060"/>
                </a:solidFill>
                <a:latin typeface="標楷體" pitchFamily="65" charset="-120"/>
                <a:ea typeface="標楷體" pitchFamily="65" charset="-120"/>
              </a:rPr>
              <a:t>解除代理</a:t>
            </a:r>
            <a:r>
              <a:rPr lang="en-US" altLang="en-US" sz="2400" b="1" dirty="0" smtClean="0">
                <a:solidFill>
                  <a:srgbClr val="002060"/>
                </a:solidFill>
                <a:latin typeface="標楷體" pitchFamily="65" charset="-120"/>
                <a:ea typeface="標楷體" pitchFamily="65" charset="-120"/>
              </a:rPr>
              <a:t>/</a:t>
            </a:r>
            <a:r>
              <a:rPr lang="zh-TW" altLang="en-US" sz="2400" b="1" dirty="0" smtClean="0">
                <a:solidFill>
                  <a:srgbClr val="002060"/>
                </a:solidFill>
                <a:latin typeface="標楷體" pitchFamily="65" charset="-120"/>
                <a:ea typeface="標楷體" pitchFamily="65" charset="-120"/>
              </a:rPr>
              <a:t>兼任申報：解除代理</a:t>
            </a:r>
            <a:r>
              <a:rPr lang="en-US" altLang="en-US" sz="2400" b="1" dirty="0" smtClean="0">
                <a:solidFill>
                  <a:srgbClr val="002060"/>
                </a:solidFill>
                <a:latin typeface="標楷體" pitchFamily="65" charset="-120"/>
                <a:ea typeface="標楷體" pitchFamily="65" charset="-120"/>
              </a:rPr>
              <a:t>/</a:t>
            </a:r>
            <a:r>
              <a:rPr lang="zh-TW" altLang="en-US" sz="2400" b="1" dirty="0" smtClean="0">
                <a:solidFill>
                  <a:srgbClr val="002060"/>
                </a:solidFill>
                <a:latin typeface="標楷體" pitchFamily="65" charset="-120"/>
                <a:ea typeface="標楷體" pitchFamily="65" charset="-120"/>
              </a:rPr>
              <a:t>兼任</a:t>
            </a:r>
            <a:r>
              <a:rPr lang="en-US" altLang="zh-TW" sz="2400" b="1" dirty="0" smtClean="0">
                <a:solidFill>
                  <a:srgbClr val="002060"/>
                </a:solidFill>
                <a:latin typeface="標楷體" pitchFamily="65" charset="-120"/>
                <a:ea typeface="標楷體" pitchFamily="65" charset="-120"/>
              </a:rPr>
              <a:t>2</a:t>
            </a:r>
            <a:r>
              <a:rPr lang="zh-TW" altLang="en-US" sz="2400" b="1" dirty="0" smtClean="0">
                <a:solidFill>
                  <a:srgbClr val="002060"/>
                </a:solidFill>
                <a:latin typeface="標楷體" pitchFamily="65" charset="-120"/>
                <a:ea typeface="標楷體" pitchFamily="65" charset="-120"/>
              </a:rPr>
              <a:t>個月內申報</a:t>
            </a:r>
            <a:endParaRPr lang="en-US" altLang="zh-TW" sz="2400" b="1" dirty="0" smtClean="0">
              <a:solidFill>
                <a:srgbClr val="002060"/>
              </a:solidFill>
              <a:latin typeface="標楷體" pitchFamily="65" charset="-120"/>
              <a:ea typeface="標楷體" pitchFamily="65" charset="-120"/>
            </a:endParaRPr>
          </a:p>
          <a:p>
            <a:pPr fontAlgn="t">
              <a:buNone/>
            </a:pPr>
            <a:endParaRPr lang="en-US" altLang="zh-TW" sz="2800" b="1" dirty="0" smtClean="0">
              <a:solidFill>
                <a:srgbClr val="C00000"/>
              </a:solidFill>
              <a:latin typeface="標楷體" pitchFamily="65" charset="-120"/>
              <a:ea typeface="標楷體" pitchFamily="65" charset="-120"/>
            </a:endParaRPr>
          </a:p>
          <a:p>
            <a:pPr fontAlgn="t">
              <a:buNone/>
            </a:pPr>
            <a:r>
              <a:rPr lang="zh-TW" altLang="en-US" sz="2800" b="1" dirty="0" smtClean="0">
                <a:solidFill>
                  <a:srgbClr val="C00000"/>
                </a:solidFill>
                <a:latin typeface="標楷體" pitchFamily="65" charset="-120"/>
                <a:ea typeface="標楷體" pitchFamily="65" charset="-120"/>
              </a:rPr>
              <a:t>★請注意申報類別或申報期間競合之規定</a:t>
            </a:r>
            <a:endParaRPr lang="en-US" altLang="zh-TW" dirty="0" smtClean="0"/>
          </a:p>
          <a:p>
            <a:pPr>
              <a:buNone/>
            </a:pPr>
            <a:r>
              <a:rPr lang="en-US" altLang="zh-TW" sz="2400" b="1" dirty="0" smtClean="0">
                <a:solidFill>
                  <a:srgbClr val="002060"/>
                </a:solidFill>
              </a:rPr>
              <a:t>1.</a:t>
            </a:r>
            <a:r>
              <a:rPr lang="zh-TW" altLang="en-US" sz="2400" b="1" dirty="0" smtClean="0">
                <a:solidFill>
                  <a:srgbClr val="FF0000"/>
                </a:solidFill>
              </a:rPr>
              <a:t>可免除年度定期申報之情形</a:t>
            </a:r>
            <a:r>
              <a:rPr lang="zh-TW" altLang="en-US" sz="2400" b="1" dirty="0" smtClean="0">
                <a:solidFill>
                  <a:srgbClr val="002060"/>
                </a:solidFill>
              </a:rPr>
              <a:t>（公職人員財產申報法第</a:t>
            </a:r>
            <a:r>
              <a:rPr lang="en-US" altLang="zh-TW" sz="2400" b="1" dirty="0" smtClean="0">
                <a:solidFill>
                  <a:srgbClr val="002060"/>
                </a:solidFill>
              </a:rPr>
              <a:t>3</a:t>
            </a:r>
            <a:r>
              <a:rPr lang="zh-TW" altLang="en-US" sz="2400" b="1" dirty="0" smtClean="0">
                <a:solidFill>
                  <a:srgbClr val="002060"/>
                </a:solidFill>
              </a:rPr>
              <a:t>條第</a:t>
            </a:r>
            <a:r>
              <a:rPr lang="en-US" altLang="zh-TW" sz="2400" b="1" dirty="0" smtClean="0">
                <a:solidFill>
                  <a:srgbClr val="002060"/>
                </a:solidFill>
              </a:rPr>
              <a:t>1</a:t>
            </a:r>
            <a:r>
              <a:rPr lang="zh-TW" altLang="en-US" sz="2400" b="1" dirty="0" smtClean="0">
                <a:solidFill>
                  <a:srgbClr val="002060"/>
                </a:solidFill>
              </a:rPr>
              <a:t>項）：</a:t>
            </a:r>
            <a:endParaRPr lang="en-US" altLang="zh-TW" sz="2400" b="1" dirty="0" smtClean="0">
              <a:solidFill>
                <a:srgbClr val="002060"/>
              </a:solidFill>
            </a:endParaRPr>
          </a:p>
          <a:p>
            <a:pPr lvl="1">
              <a:buSzPct val="100000"/>
              <a:buFont typeface="Wingdings" pitchFamily="2" charset="2"/>
              <a:buChar char="p"/>
            </a:pPr>
            <a:r>
              <a:rPr lang="zh-TW" altLang="en-US" sz="2400" b="1" dirty="0" smtClean="0">
                <a:solidFill>
                  <a:srgbClr val="002060"/>
                </a:solidFill>
              </a:rPr>
              <a:t>同一年度已辦理就到職申報者，免為年度之定期申報。</a:t>
            </a:r>
            <a:endParaRPr lang="en-US" altLang="zh-TW" sz="2400" b="1" dirty="0" smtClean="0">
              <a:solidFill>
                <a:srgbClr val="002060"/>
              </a:solidFill>
            </a:endParaRPr>
          </a:p>
          <a:p>
            <a:pPr lvl="1">
              <a:buSzPct val="100000"/>
              <a:buFont typeface="Wingdings" pitchFamily="2" charset="2"/>
              <a:buChar char="p"/>
            </a:pPr>
            <a:r>
              <a:rPr lang="zh-TW" altLang="en-US" sz="2400" b="1" dirty="0" smtClean="0">
                <a:solidFill>
                  <a:srgbClr val="002060"/>
                </a:solidFill>
              </a:rPr>
              <a:t>同一年度已辦理</a:t>
            </a:r>
            <a:r>
              <a:rPr lang="zh-TW" altLang="en-US" sz="2400" b="1" dirty="0" smtClean="0">
                <a:solidFill>
                  <a:srgbClr val="002060"/>
                </a:solidFill>
                <a:latin typeface="標楷體" pitchFamily="65" charset="-120"/>
                <a:ea typeface="標楷體" pitchFamily="65" charset="-120"/>
              </a:rPr>
              <a:t>代理兼任</a:t>
            </a:r>
            <a:r>
              <a:rPr lang="zh-TW" altLang="en-US" sz="2400" b="1" dirty="0" smtClean="0">
                <a:solidFill>
                  <a:srgbClr val="002060"/>
                </a:solidFill>
              </a:rPr>
              <a:t>申報者，免為年度之定期申報。</a:t>
            </a:r>
            <a:endParaRPr lang="en-US" altLang="zh-TW" sz="2400" b="1" dirty="0" smtClean="0">
              <a:solidFill>
                <a:srgbClr val="002060"/>
              </a:solidFill>
            </a:endParaRPr>
          </a:p>
          <a:p>
            <a:pPr>
              <a:buNone/>
            </a:pPr>
            <a:endParaRPr lang="en-US" altLang="zh-TW" dirty="0" smtClean="0"/>
          </a:p>
          <a:p>
            <a:pPr>
              <a:buNone/>
            </a:pPr>
            <a:endParaRPr lang="zh-TW" altLang="en-US" dirty="0"/>
          </a:p>
        </p:txBody>
      </p:sp>
      <p:sp>
        <p:nvSpPr>
          <p:cNvPr id="5" name="標題 1"/>
          <p:cNvSpPr>
            <a:spLocks noGrp="1"/>
          </p:cNvSpPr>
          <p:nvPr>
            <p:ph type="title"/>
          </p:nvPr>
        </p:nvSpPr>
        <p:spPr>
          <a:xfrm>
            <a:off x="1500166" y="0"/>
            <a:ext cx="7498080" cy="1143000"/>
          </a:xfrm>
        </p:spPr>
        <p:txBody>
          <a:bodyPr>
            <a:normAutofit/>
          </a:bodyPr>
          <a:lstStyle/>
          <a:p>
            <a:r>
              <a:rPr lang="zh-TW" altLang="en-US" b="1" dirty="0" smtClean="0">
                <a:solidFill>
                  <a:schemeClr val="accent5">
                    <a:lumMod val="50000"/>
                  </a:schemeClr>
                </a:solidFill>
                <a:latin typeface="標楷體" pitchFamily="65" charset="-120"/>
                <a:ea typeface="標楷體" pitchFamily="65" charset="-120"/>
              </a:rPr>
              <a:t>財產申報通知作業</a:t>
            </a:r>
            <a:r>
              <a:rPr lang="en-US" altLang="zh-TW" b="1" dirty="0" smtClean="0">
                <a:solidFill>
                  <a:schemeClr val="accent5">
                    <a:lumMod val="50000"/>
                  </a:schemeClr>
                </a:solidFill>
                <a:latin typeface="標楷體" pitchFamily="65" charset="-120"/>
                <a:ea typeface="標楷體" pitchFamily="65" charset="-120"/>
              </a:rPr>
              <a:t>2</a:t>
            </a:r>
            <a:endParaRPr lang="zh-TW" altLang="en-US" dirty="0"/>
          </a:p>
        </p:txBody>
      </p:sp>
      <p:pic>
        <p:nvPicPr>
          <p:cNvPr id="4"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4"/>
            <a:ext cx="7498080" cy="868346"/>
          </a:xfrm>
        </p:spPr>
        <p:txBody>
          <a:bodyPr>
            <a:normAutofit/>
          </a:bodyPr>
          <a:lstStyle/>
          <a:p>
            <a:r>
              <a:rPr lang="zh-TW" altLang="en-US" b="1" dirty="0" smtClean="0">
                <a:solidFill>
                  <a:schemeClr val="accent5">
                    <a:lumMod val="50000"/>
                  </a:schemeClr>
                </a:solidFill>
                <a:latin typeface="標楷體" pitchFamily="65" charset="-120"/>
                <a:ea typeface="標楷體" pitchFamily="65" charset="-120"/>
              </a:rPr>
              <a:t>前後年度比對實務</a:t>
            </a:r>
            <a:r>
              <a:rPr lang="en-US" altLang="zh-TW" b="1" dirty="0" smtClean="0">
                <a:solidFill>
                  <a:schemeClr val="accent5">
                    <a:lumMod val="50000"/>
                  </a:schemeClr>
                </a:solidFill>
                <a:latin typeface="標楷體" pitchFamily="65" charset="-120"/>
                <a:ea typeface="標楷體" pitchFamily="65" charset="-120"/>
              </a:rPr>
              <a:t>1</a:t>
            </a:r>
            <a:endParaRPr lang="zh-TW" altLang="en-US" dirty="0"/>
          </a:p>
        </p:txBody>
      </p:sp>
      <p:sp>
        <p:nvSpPr>
          <p:cNvPr id="3" name="內容版面配置區 2"/>
          <p:cNvSpPr>
            <a:spLocks noGrp="1"/>
          </p:cNvSpPr>
          <p:nvPr>
            <p:ph idx="1"/>
          </p:nvPr>
        </p:nvSpPr>
        <p:spPr>
          <a:xfrm>
            <a:off x="1435608" y="1071546"/>
            <a:ext cx="7498080" cy="5429288"/>
          </a:xfrm>
        </p:spPr>
        <p:txBody>
          <a:bodyPr>
            <a:normAutofit lnSpcReduction="10000"/>
          </a:bodyPr>
          <a:lstStyle/>
          <a:p>
            <a:pPr>
              <a:buNone/>
            </a:pPr>
            <a:r>
              <a:rPr kumimoji="1" lang="en-US" altLang="zh-TW" sz="2800" b="1" dirty="0" smtClean="0">
                <a:solidFill>
                  <a:srgbClr val="C00000"/>
                </a:solidFill>
                <a:latin typeface="標楷體" pitchFamily="65" charset="-120"/>
                <a:ea typeface="標楷體" pitchFamily="65" charset="-120"/>
              </a:rPr>
              <a:t>1.</a:t>
            </a:r>
            <a:r>
              <a:rPr kumimoji="1" lang="zh-TW" altLang="en-US" sz="2800" b="1" dirty="0" smtClean="0">
                <a:solidFill>
                  <a:srgbClr val="C00000"/>
                </a:solidFill>
                <a:latin typeface="標楷體" pitchFamily="65" charset="-120"/>
                <a:ea typeface="標楷體" pitchFamily="65" charset="-120"/>
              </a:rPr>
              <a:t>法源依據：</a:t>
            </a:r>
            <a:endParaRPr kumimoji="1" lang="en-US" altLang="zh-TW" sz="2800" b="1" dirty="0" smtClean="0">
              <a:solidFill>
                <a:srgbClr val="002060"/>
              </a:solidFill>
              <a:latin typeface="標楷體" pitchFamily="65" charset="-120"/>
              <a:ea typeface="標楷體" pitchFamily="65" charset="-120"/>
            </a:endParaRPr>
          </a:p>
          <a:p>
            <a:pPr>
              <a:buFont typeface="Wingdings" pitchFamily="2" charset="2"/>
              <a:buChar char="n"/>
            </a:pPr>
            <a:r>
              <a:rPr kumimoji="1" lang="zh-TW" altLang="en-US" sz="2800" b="1" dirty="0" smtClean="0">
                <a:solidFill>
                  <a:srgbClr val="002060"/>
                </a:solidFill>
                <a:latin typeface="標楷體" pitchFamily="65" charset="-120"/>
                <a:ea typeface="標楷體" pitchFamily="65" charset="-120"/>
              </a:rPr>
              <a:t>公職人員財產申報法第</a:t>
            </a:r>
            <a:r>
              <a:rPr kumimoji="1" lang="en-US" altLang="zh-TW" sz="2800" b="1" dirty="0" smtClean="0">
                <a:solidFill>
                  <a:srgbClr val="002060"/>
                </a:solidFill>
                <a:latin typeface="標楷體" pitchFamily="65" charset="-120"/>
                <a:ea typeface="標楷體" pitchFamily="65" charset="-120"/>
              </a:rPr>
              <a:t>12</a:t>
            </a:r>
            <a:r>
              <a:rPr kumimoji="1" lang="zh-TW" altLang="en-US" sz="2800" b="1" dirty="0" smtClean="0">
                <a:solidFill>
                  <a:srgbClr val="002060"/>
                </a:solidFill>
                <a:latin typeface="標楷體" pitchFamily="65" charset="-120"/>
                <a:ea typeface="標楷體" pitchFamily="65" charset="-120"/>
              </a:rPr>
              <a:t>條第</a:t>
            </a:r>
            <a:r>
              <a:rPr kumimoji="1" lang="en-US" altLang="zh-TW" sz="2800" b="1" dirty="0" smtClean="0">
                <a:solidFill>
                  <a:srgbClr val="002060"/>
                </a:solidFill>
                <a:latin typeface="標楷體" pitchFamily="65" charset="-120"/>
                <a:ea typeface="標楷體" pitchFamily="65" charset="-120"/>
              </a:rPr>
              <a:t>2</a:t>
            </a:r>
            <a:r>
              <a:rPr kumimoji="1" lang="zh-TW" altLang="en-US" sz="2800" b="1" dirty="0" smtClean="0">
                <a:solidFill>
                  <a:srgbClr val="002060"/>
                </a:solidFill>
                <a:latin typeface="標楷體" pitchFamily="65" charset="-120"/>
                <a:ea typeface="標楷體" pitchFamily="65" charset="-120"/>
              </a:rPr>
              <a:t>項</a:t>
            </a:r>
            <a:endParaRPr kumimoji="1" lang="en-US" altLang="zh-TW" sz="2800" b="1" dirty="0" smtClean="0">
              <a:solidFill>
                <a:srgbClr val="002060"/>
              </a:solidFill>
              <a:latin typeface="標楷體" pitchFamily="65" charset="-120"/>
              <a:ea typeface="標楷體" pitchFamily="65" charset="-120"/>
            </a:endParaRPr>
          </a:p>
          <a:p>
            <a:pPr>
              <a:buNone/>
            </a:pPr>
            <a:r>
              <a:rPr kumimoji="1" lang="zh-TW" altLang="en-US" sz="2400" dirty="0" smtClean="0">
                <a:solidFill>
                  <a:srgbClr val="002060"/>
                </a:solidFill>
                <a:latin typeface="標楷體" pitchFamily="65" charset="-120"/>
                <a:ea typeface="標楷體" pitchFamily="65" charset="-120"/>
              </a:rPr>
              <a:t>（前後年度申報之財產經比對後</a:t>
            </a:r>
            <a:r>
              <a:rPr kumimoji="1" lang="zh-TW" altLang="en-US" sz="2400" dirty="0" smtClean="0">
                <a:solidFill>
                  <a:srgbClr val="002060"/>
                </a:solidFill>
              </a:rPr>
              <a:t>，增加總額逾其本人、配偶、未成年子女全年薪資所得總額一倍以上者，受理申報機關（構）應定一個月以上期間通知有申報義務之人提出說明，無正當理由未為說明、無法提出合理說明或說明不實者，處新臺幣</a:t>
            </a:r>
            <a:r>
              <a:rPr kumimoji="1" lang="en-US" altLang="zh-TW" sz="2400" dirty="0" smtClean="0">
                <a:solidFill>
                  <a:srgbClr val="002060"/>
                </a:solidFill>
              </a:rPr>
              <a:t>15</a:t>
            </a:r>
            <a:r>
              <a:rPr kumimoji="1" lang="zh-TW" altLang="en-US" sz="2400" dirty="0" smtClean="0">
                <a:solidFill>
                  <a:srgbClr val="002060"/>
                </a:solidFill>
              </a:rPr>
              <a:t>萬元以上</a:t>
            </a:r>
            <a:r>
              <a:rPr kumimoji="1" lang="en-US" altLang="zh-TW" sz="2400" dirty="0" smtClean="0">
                <a:solidFill>
                  <a:srgbClr val="002060"/>
                </a:solidFill>
              </a:rPr>
              <a:t>300</a:t>
            </a:r>
            <a:r>
              <a:rPr kumimoji="1" lang="zh-TW" altLang="en-US" sz="2400" dirty="0" smtClean="0">
                <a:solidFill>
                  <a:srgbClr val="002060"/>
                </a:solidFill>
              </a:rPr>
              <a:t>萬元以下罰鍰。）</a:t>
            </a:r>
            <a:endParaRPr kumimoji="1" lang="en-US" altLang="zh-TW" sz="2400" dirty="0" smtClean="0">
              <a:solidFill>
                <a:srgbClr val="002060"/>
              </a:solidFill>
            </a:endParaRPr>
          </a:p>
          <a:p>
            <a:pPr>
              <a:buNone/>
            </a:pPr>
            <a:r>
              <a:rPr kumimoji="1" lang="en-US" altLang="zh-TW" sz="2800" b="1" dirty="0" smtClean="0">
                <a:solidFill>
                  <a:srgbClr val="C00000"/>
                </a:solidFill>
                <a:latin typeface="標楷體" pitchFamily="65" charset="-120"/>
                <a:ea typeface="標楷體" pitchFamily="65" charset="-120"/>
              </a:rPr>
              <a:t>2.</a:t>
            </a:r>
            <a:r>
              <a:rPr kumimoji="1" lang="zh-TW" altLang="en-US" sz="2800" b="1" dirty="0" smtClean="0">
                <a:solidFill>
                  <a:srgbClr val="C00000"/>
                </a:solidFill>
                <a:latin typeface="標楷體" pitchFamily="65" charset="-120"/>
                <a:ea typeface="標楷體" pitchFamily="65" charset="-120"/>
              </a:rPr>
              <a:t>實務操作：</a:t>
            </a:r>
            <a:endParaRPr kumimoji="1" lang="en-US" altLang="zh-TW" sz="2800" b="1" dirty="0" smtClean="0">
              <a:solidFill>
                <a:srgbClr val="C00000"/>
              </a:solidFill>
              <a:latin typeface="標楷體" pitchFamily="65" charset="-120"/>
              <a:ea typeface="標楷體" pitchFamily="65" charset="-120"/>
            </a:endParaRPr>
          </a:p>
          <a:p>
            <a:pPr>
              <a:buFont typeface="Wingdings" pitchFamily="2" charset="2"/>
              <a:buChar char="n"/>
            </a:pPr>
            <a:r>
              <a:rPr kumimoji="1" lang="zh-TW" altLang="en-US" sz="2800" b="1" dirty="0" smtClean="0">
                <a:solidFill>
                  <a:srgbClr val="002060"/>
                </a:solidFill>
                <a:latin typeface="標楷體" pitchFamily="65" charset="-120"/>
                <a:ea typeface="標楷體" pitchFamily="65" charset="-120"/>
              </a:rPr>
              <a:t>法務部廉政署自</a:t>
            </a:r>
            <a:r>
              <a:rPr kumimoji="1" lang="en-US" altLang="zh-TW" sz="2800" b="1" dirty="0" smtClean="0">
                <a:solidFill>
                  <a:srgbClr val="002060"/>
                </a:solidFill>
                <a:latin typeface="標楷體" pitchFamily="65" charset="-120"/>
                <a:ea typeface="標楷體" pitchFamily="65" charset="-120"/>
              </a:rPr>
              <a:t>100</a:t>
            </a:r>
            <a:r>
              <a:rPr kumimoji="1" lang="zh-TW" altLang="en-US" sz="2800" b="1" dirty="0" smtClean="0">
                <a:solidFill>
                  <a:srgbClr val="002060"/>
                </a:solidFill>
                <a:latin typeface="標楷體" pitchFamily="65" charset="-120"/>
                <a:ea typeface="標楷體" pitchFamily="65" charset="-120"/>
              </a:rPr>
              <a:t>年度起，要求各機關於進行年度實質審核公開抽籤作業時，應另行抽出一定比例之申報人作為前後年度比對審查之案件。</a:t>
            </a:r>
          </a:p>
          <a:p>
            <a:endParaRPr lang="zh-TW" altLang="en-US" dirty="0"/>
          </a:p>
        </p:txBody>
      </p:sp>
      <p:pic>
        <p:nvPicPr>
          <p:cNvPr id="4"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1538" y="857232"/>
            <a:ext cx="7862150" cy="5391168"/>
          </a:xfrm>
        </p:spPr>
        <p:txBody>
          <a:bodyPr/>
          <a:lstStyle/>
          <a:p>
            <a:pPr>
              <a:buNone/>
            </a:pPr>
            <a:r>
              <a:rPr lang="en-US" altLang="zh-TW" sz="2800" b="1" dirty="0" smtClean="0">
                <a:solidFill>
                  <a:srgbClr val="C00000"/>
                </a:solidFill>
                <a:latin typeface="+mn-ea"/>
              </a:rPr>
              <a:t>3.</a:t>
            </a:r>
            <a:r>
              <a:rPr lang="zh-TW" altLang="en-US" sz="2800" b="1" dirty="0" smtClean="0">
                <a:solidFill>
                  <a:srgbClr val="C00000"/>
                </a:solidFill>
                <a:latin typeface="+mn-ea"/>
              </a:rPr>
              <a:t>比對方式：採形式比對</a:t>
            </a:r>
            <a:endParaRPr lang="en-US" altLang="zh-TW" sz="2800" b="1" dirty="0" smtClean="0">
              <a:solidFill>
                <a:srgbClr val="C00000"/>
              </a:solidFill>
              <a:latin typeface="+mn-ea"/>
            </a:endParaRPr>
          </a:p>
          <a:p>
            <a:pPr>
              <a:buNone/>
            </a:pPr>
            <a:endParaRPr lang="en-US" altLang="zh-TW" sz="2800" dirty="0" smtClean="0">
              <a:solidFill>
                <a:srgbClr val="C00000"/>
              </a:solidFill>
              <a:latin typeface="+mn-ea"/>
            </a:endParaRPr>
          </a:p>
          <a:p>
            <a:pPr>
              <a:buNone/>
            </a:pPr>
            <a:endParaRPr lang="en-US" altLang="zh-TW" sz="2800" dirty="0" smtClean="0">
              <a:solidFill>
                <a:srgbClr val="C00000"/>
              </a:solidFill>
              <a:latin typeface="+mn-ea"/>
            </a:endParaRPr>
          </a:p>
        </p:txBody>
      </p:sp>
      <p:graphicFrame>
        <p:nvGraphicFramePr>
          <p:cNvPr id="5" name="資料庫圖表 4"/>
          <p:cNvGraphicFramePr/>
          <p:nvPr/>
        </p:nvGraphicFramePr>
        <p:xfrm>
          <a:off x="571472" y="1500150"/>
          <a:ext cx="8572528"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1"/>
          <p:cNvSpPr>
            <a:spLocks noGrp="1"/>
          </p:cNvSpPr>
          <p:nvPr>
            <p:ph type="title"/>
          </p:nvPr>
        </p:nvSpPr>
        <p:spPr>
          <a:xfrm>
            <a:off x="1428750" y="0"/>
            <a:ext cx="7497763" cy="725488"/>
          </a:xfrm>
        </p:spPr>
        <p:txBody>
          <a:bodyPr>
            <a:normAutofit fontScale="90000"/>
          </a:bodyPr>
          <a:lstStyle/>
          <a:p>
            <a:r>
              <a:rPr lang="zh-TW" altLang="en-US" b="1" dirty="0" smtClean="0">
                <a:solidFill>
                  <a:schemeClr val="accent5">
                    <a:lumMod val="50000"/>
                  </a:schemeClr>
                </a:solidFill>
                <a:latin typeface="標楷體" pitchFamily="65" charset="-120"/>
                <a:ea typeface="標楷體" pitchFamily="65" charset="-120"/>
              </a:rPr>
              <a:t>前後年度比對實務</a:t>
            </a:r>
            <a:r>
              <a:rPr lang="en-US" altLang="zh-TW" b="1" dirty="0" smtClean="0">
                <a:solidFill>
                  <a:schemeClr val="accent5">
                    <a:lumMod val="50000"/>
                  </a:schemeClr>
                </a:solidFill>
                <a:latin typeface="標楷體" pitchFamily="65" charset="-120"/>
                <a:ea typeface="標楷體" pitchFamily="65" charset="-120"/>
              </a:rPr>
              <a:t>2</a:t>
            </a:r>
            <a:endParaRPr lang="zh-TW" altLang="en-US" dirty="0"/>
          </a:p>
        </p:txBody>
      </p:sp>
      <p:pic>
        <p:nvPicPr>
          <p:cNvPr id="7" name="圖片 5" descr="盾牌型警徽(png).png"/>
          <p:cNvPicPr>
            <a:picLocks noChangeAspect="1"/>
          </p:cNvPicPr>
          <p:nvPr/>
        </p:nvPicPr>
        <p:blipFill>
          <a:blip r:embed="rId6"/>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23A64889-A0D6-4C47-8499-ECACFDB78442}"/>
                                            </p:graphicEl>
                                          </p:spTgt>
                                        </p:tgtEl>
                                        <p:attrNameLst>
                                          <p:attrName>style.visibility</p:attrName>
                                        </p:attrNameLst>
                                      </p:cBhvr>
                                      <p:to>
                                        <p:strVal val="visible"/>
                                      </p:to>
                                    </p:set>
                                    <p:animEffect transition="in" filter="wipe(down)">
                                      <p:cBhvr>
                                        <p:cTn id="7" dur="500"/>
                                        <p:tgtEl>
                                          <p:spTgt spid="5">
                                            <p:graphicEl>
                                              <a:dgm id="{23A64889-A0D6-4C47-8499-ECACFDB7844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28C4CC26-7D73-4391-8578-E7814DFD58A9}"/>
                                            </p:graphicEl>
                                          </p:spTgt>
                                        </p:tgtEl>
                                        <p:attrNameLst>
                                          <p:attrName>style.visibility</p:attrName>
                                        </p:attrNameLst>
                                      </p:cBhvr>
                                      <p:to>
                                        <p:strVal val="visible"/>
                                      </p:to>
                                    </p:set>
                                    <p:animEffect transition="in" filter="wipe(down)">
                                      <p:cBhvr>
                                        <p:cTn id="12" dur="500"/>
                                        <p:tgtEl>
                                          <p:spTgt spid="5">
                                            <p:graphicEl>
                                              <a:dgm id="{28C4CC26-7D73-4391-8578-E7814DFD58A9}"/>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graphicEl>
                                              <a:dgm id="{0F11CB0B-9B91-4CD1-86D3-AB56177E6559}"/>
                                            </p:graphicEl>
                                          </p:spTgt>
                                        </p:tgtEl>
                                        <p:attrNameLst>
                                          <p:attrName>style.visibility</p:attrName>
                                        </p:attrNameLst>
                                      </p:cBhvr>
                                      <p:to>
                                        <p:strVal val="visible"/>
                                      </p:to>
                                    </p:set>
                                    <p:animEffect transition="in" filter="wipe(down)">
                                      <p:cBhvr>
                                        <p:cTn id="15" dur="500"/>
                                        <p:tgtEl>
                                          <p:spTgt spid="5">
                                            <p:graphicEl>
                                              <a:dgm id="{0F11CB0B-9B91-4CD1-86D3-AB56177E655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graphicEl>
                                              <a:dgm id="{1FB45DCF-B7E7-4CCA-9CE2-12B2C6424ED7}"/>
                                            </p:graphicEl>
                                          </p:spTgt>
                                        </p:tgtEl>
                                        <p:attrNameLst>
                                          <p:attrName>style.visibility</p:attrName>
                                        </p:attrNameLst>
                                      </p:cBhvr>
                                      <p:to>
                                        <p:strVal val="visible"/>
                                      </p:to>
                                    </p:set>
                                    <p:animEffect transition="in" filter="wipe(down)">
                                      <p:cBhvr>
                                        <p:cTn id="20" dur="500"/>
                                        <p:tgtEl>
                                          <p:spTgt spid="5">
                                            <p:graphicEl>
                                              <a:dgm id="{1FB45DCF-B7E7-4CCA-9CE2-12B2C6424ED7}"/>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graphicEl>
                                              <a:dgm id="{9F7A5CF3-DBAF-4655-BFDF-B629B8B28DCA}"/>
                                            </p:graphicEl>
                                          </p:spTgt>
                                        </p:tgtEl>
                                        <p:attrNameLst>
                                          <p:attrName>style.visibility</p:attrName>
                                        </p:attrNameLst>
                                      </p:cBhvr>
                                      <p:to>
                                        <p:strVal val="visible"/>
                                      </p:to>
                                    </p:set>
                                    <p:animEffect transition="in" filter="wipe(down)">
                                      <p:cBhvr>
                                        <p:cTn id="23" dur="500"/>
                                        <p:tgtEl>
                                          <p:spTgt spid="5">
                                            <p:graphicEl>
                                              <a:dgm id="{9F7A5CF3-DBAF-4655-BFDF-B629B8B28D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42976" y="142876"/>
            <a:ext cx="7790712" cy="642918"/>
          </a:xfrm>
        </p:spPr>
        <p:txBody>
          <a:bodyPr>
            <a:noAutofit/>
          </a:bodyPr>
          <a:lstStyle/>
          <a:p>
            <a:pPr lvl="0"/>
            <a:r>
              <a:rPr lang="zh-TW" altLang="en-US" sz="3200" b="1" dirty="0" smtClean="0">
                <a:solidFill>
                  <a:schemeClr val="accent5">
                    <a:lumMod val="50000"/>
                  </a:schemeClr>
                </a:solidFill>
                <a:latin typeface="標楷體" pitchFamily="65" charset="-120"/>
                <a:ea typeface="標楷體" pitchFamily="65" charset="-120"/>
              </a:rPr>
              <a:t>前後年度比對彙整表</a:t>
            </a:r>
            <a:r>
              <a:rPr lang="zh-TW" altLang="en-US" sz="2800" b="1" dirty="0" smtClean="0">
                <a:solidFill>
                  <a:schemeClr val="accent5">
                    <a:lumMod val="50000"/>
                  </a:schemeClr>
                </a:solidFill>
                <a:latin typeface="標楷體" pitchFamily="65" charset="-120"/>
                <a:ea typeface="標楷體" pitchFamily="65" charset="-120"/>
              </a:rPr>
              <a:t>（目前廉政署無制式格式）</a:t>
            </a:r>
            <a:r>
              <a:rPr lang="en-US" altLang="zh-TW" sz="2400" dirty="0" smtClean="0"/>
              <a:t/>
            </a:r>
            <a:br>
              <a:rPr lang="en-US" altLang="zh-TW" sz="2400" dirty="0" smtClean="0"/>
            </a:br>
            <a:endParaRPr lang="zh-TW" altLang="en-US" sz="2400" dirty="0"/>
          </a:p>
        </p:txBody>
      </p:sp>
      <p:pic>
        <p:nvPicPr>
          <p:cNvPr id="61444" name="Picture 4"/>
          <p:cNvPicPr>
            <a:picLocks noChangeAspect="1" noChangeArrowheads="1"/>
          </p:cNvPicPr>
          <p:nvPr/>
        </p:nvPicPr>
        <p:blipFill>
          <a:blip r:embed="rId2"/>
          <a:srcRect l="4255" r="4255"/>
          <a:stretch>
            <a:fillRect/>
          </a:stretch>
        </p:blipFill>
        <p:spPr bwMode="auto">
          <a:xfrm>
            <a:off x="2214546" y="571480"/>
            <a:ext cx="6715172" cy="6286520"/>
          </a:xfrm>
          <a:prstGeom prst="rect">
            <a:avLst/>
          </a:prstGeom>
          <a:noFill/>
          <a:ln w="9525">
            <a:noFill/>
            <a:miter lim="800000"/>
            <a:headEnd/>
            <a:tailEnd/>
          </a:ln>
          <a:effectLst/>
        </p:spPr>
      </p:pic>
      <p:sp>
        <p:nvSpPr>
          <p:cNvPr id="11" name="矩形 10"/>
          <p:cNvSpPr/>
          <p:nvPr/>
        </p:nvSpPr>
        <p:spPr>
          <a:xfrm>
            <a:off x="2143108" y="1000108"/>
            <a:ext cx="6858048"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圖說文字 11"/>
          <p:cNvSpPr/>
          <p:nvPr/>
        </p:nvSpPr>
        <p:spPr>
          <a:xfrm>
            <a:off x="0" y="928670"/>
            <a:ext cx="2285984" cy="5429288"/>
          </a:xfrm>
          <a:prstGeom prst="wedgeRectCallout">
            <a:avLst>
              <a:gd name="adj1" fmla="val 58714"/>
              <a:gd name="adj2" fmla="val -378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smtClean="0"/>
          </a:p>
          <a:p>
            <a:endParaRPr lang="en-US" altLang="zh-TW" dirty="0" smtClean="0"/>
          </a:p>
          <a:p>
            <a:r>
              <a:rPr lang="zh-TW" altLang="en-US" dirty="0" smtClean="0"/>
              <a:t>彙整表上應分為下列</a:t>
            </a:r>
            <a:r>
              <a:rPr lang="en-US" altLang="zh-TW" dirty="0" smtClean="0"/>
              <a:t>5</a:t>
            </a:r>
            <a:r>
              <a:rPr lang="zh-TW" altLang="en-US" dirty="0" smtClean="0"/>
              <a:t>區塊：</a:t>
            </a:r>
            <a:endParaRPr lang="en-US" altLang="zh-TW" dirty="0" smtClean="0"/>
          </a:p>
          <a:p>
            <a:r>
              <a:rPr lang="en-US" altLang="zh-TW" dirty="0" smtClean="0"/>
              <a:t>1.</a:t>
            </a:r>
            <a:r>
              <a:rPr lang="zh-TW" altLang="en-US" dirty="0" smtClean="0"/>
              <a:t>申報人基本資料</a:t>
            </a:r>
            <a:endParaRPr lang="en-US" altLang="zh-TW" dirty="0" smtClean="0"/>
          </a:p>
          <a:p>
            <a:r>
              <a:rPr lang="en-US" altLang="zh-TW" dirty="0" smtClean="0"/>
              <a:t>2.99</a:t>
            </a:r>
            <a:r>
              <a:rPr lang="zh-TW" altLang="en-US" dirty="0" smtClean="0"/>
              <a:t>年度財產內容</a:t>
            </a:r>
            <a:endParaRPr lang="en-US" altLang="zh-TW" dirty="0" smtClean="0"/>
          </a:p>
          <a:p>
            <a:r>
              <a:rPr lang="en-US" altLang="zh-TW" dirty="0" smtClean="0"/>
              <a:t>3.100</a:t>
            </a:r>
            <a:r>
              <a:rPr lang="zh-TW" altLang="en-US" dirty="0" smtClean="0"/>
              <a:t>年度財產內容（如有進行實質審核，則應填寫實質審核之結果）</a:t>
            </a:r>
            <a:endParaRPr lang="en-US" altLang="zh-TW" dirty="0" smtClean="0"/>
          </a:p>
          <a:p>
            <a:endParaRPr lang="en-US" altLang="zh-TW" dirty="0" smtClean="0"/>
          </a:p>
          <a:p>
            <a:r>
              <a:rPr lang="en-US" altLang="zh-TW" dirty="0" smtClean="0"/>
              <a:t>4.</a:t>
            </a:r>
            <a:r>
              <a:rPr lang="zh-TW" altLang="en-US" dirty="0" smtClean="0"/>
              <a:t>前後年度之財產差異（即列出增加或減少之財產項目及金額，且不論有差異之財產項目為何均需列出）</a:t>
            </a:r>
            <a:endParaRPr lang="en-US" altLang="zh-TW" dirty="0" smtClean="0"/>
          </a:p>
          <a:p>
            <a:endParaRPr lang="en-US" altLang="zh-TW" dirty="0" smtClean="0"/>
          </a:p>
          <a:p>
            <a:r>
              <a:rPr lang="en-US" altLang="zh-TW" dirty="0" smtClean="0"/>
              <a:t>5.</a:t>
            </a:r>
            <a:r>
              <a:rPr lang="zh-TW" altLang="en-US" dirty="0" smtClean="0"/>
              <a:t>比對結果（財產增加之總額有無超過全年薪資總額</a:t>
            </a:r>
            <a:r>
              <a:rPr lang="en-US" altLang="zh-TW" dirty="0" smtClean="0"/>
              <a:t>1</a:t>
            </a:r>
            <a:r>
              <a:rPr lang="zh-TW" altLang="en-US" dirty="0" smtClean="0"/>
              <a:t>倍以上）</a:t>
            </a:r>
            <a:endParaRPr lang="en-US" altLang="zh-TW" dirty="0" smtClean="0"/>
          </a:p>
          <a:p>
            <a:r>
              <a:rPr lang="zh-TW" altLang="en-US" dirty="0" smtClean="0"/>
              <a:t/>
            </a:r>
            <a:br>
              <a:rPr lang="zh-TW" altLang="en-US" dirty="0" smtClean="0"/>
            </a:br>
            <a:endParaRPr lang="zh-TW" altLang="en-US" dirty="0" smtClean="0"/>
          </a:p>
          <a:p>
            <a:endParaRPr lang="zh-TW" altLang="en-US" dirty="0"/>
          </a:p>
        </p:txBody>
      </p:sp>
      <p:pic>
        <p:nvPicPr>
          <p:cNvPr id="6" name="圖片 5" descr="盾牌型警徽(png).png"/>
          <p:cNvPicPr>
            <a:picLocks noChangeAspect="1"/>
          </p:cNvPicPr>
          <p:nvPr/>
        </p:nvPicPr>
        <p:blipFill>
          <a:blip r:embed="rId3"/>
          <a:srcRect/>
          <a:stretch>
            <a:fillRect/>
          </a:stretch>
        </p:blipFill>
        <p:spPr bwMode="auto">
          <a:xfrm>
            <a:off x="0" y="0"/>
            <a:ext cx="1000125" cy="10001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928661" y="0"/>
            <a:ext cx="7934351" cy="785794"/>
          </a:xfrm>
        </p:spPr>
        <p:txBody>
          <a:bodyPr/>
          <a:lstStyle/>
          <a:p>
            <a:pPr algn="ctr"/>
            <a:r>
              <a:rPr lang="zh-TW" altLang="en-US" b="1" dirty="0" smtClean="0">
                <a:solidFill>
                  <a:schemeClr val="accent5">
                    <a:lumMod val="50000"/>
                  </a:schemeClr>
                </a:solidFill>
                <a:latin typeface="標楷體" pitchFamily="65" charset="-120"/>
                <a:ea typeface="標楷體" pitchFamily="65" charset="-120"/>
              </a:rPr>
              <a:t>前後年度比對實務</a:t>
            </a:r>
            <a:r>
              <a:rPr lang="en-US" altLang="zh-TW" b="1" dirty="0" smtClean="0">
                <a:solidFill>
                  <a:schemeClr val="accent5">
                    <a:lumMod val="50000"/>
                  </a:schemeClr>
                </a:solidFill>
                <a:latin typeface="標楷體" pitchFamily="65" charset="-120"/>
                <a:ea typeface="標楷體" pitchFamily="65" charset="-120"/>
              </a:rPr>
              <a:t>3</a:t>
            </a:r>
            <a:endParaRPr altLang="en-US" dirty="0" smtClean="0">
              <a:ea typeface="標楷體" pitchFamily="65" charset="-120"/>
            </a:endParaRPr>
          </a:p>
        </p:txBody>
      </p:sp>
      <p:sp>
        <p:nvSpPr>
          <p:cNvPr id="43011" name="內容版面配置區 2"/>
          <p:cNvSpPr>
            <a:spLocks noGrp="1"/>
          </p:cNvSpPr>
          <p:nvPr>
            <p:ph idx="1"/>
          </p:nvPr>
        </p:nvSpPr>
        <p:spPr>
          <a:xfrm>
            <a:off x="857224" y="785794"/>
            <a:ext cx="8077200" cy="5857894"/>
          </a:xfrm>
        </p:spPr>
        <p:txBody>
          <a:bodyPr>
            <a:normAutofit fontScale="92500" lnSpcReduction="10000"/>
          </a:bodyPr>
          <a:lstStyle/>
          <a:p>
            <a:pPr>
              <a:buFont typeface="Arial" charset="0"/>
              <a:buNone/>
              <a:defRPr/>
            </a:pPr>
            <a:r>
              <a:rPr lang="en-US" altLang="zh-TW" sz="2800" b="1" dirty="0" smtClean="0">
                <a:latin typeface="標楷體" pitchFamily="65" charset="-120"/>
              </a:rPr>
              <a:t>Q</a:t>
            </a:r>
            <a:r>
              <a:rPr altLang="en-US" sz="2800" b="1" dirty="0" smtClean="0">
                <a:latin typeface="標楷體" pitchFamily="65" charset="-120"/>
                <a:ea typeface="標楷體" pitchFamily="65" charset="-120"/>
              </a:rPr>
              <a:t>：前後年度比對，發現</a:t>
            </a:r>
            <a:r>
              <a:rPr lang="en-US" altLang="en-US" sz="2800" b="1" dirty="0" err="1" smtClean="0">
                <a:solidFill>
                  <a:srgbClr val="C00000"/>
                </a:solidFill>
                <a:latin typeface="標楷體" pitchFamily="65" charset="-120"/>
                <a:ea typeface="標楷體" pitchFamily="65" charset="-120"/>
              </a:rPr>
              <a:t>增加財產總額</a:t>
            </a:r>
            <a:r>
              <a:rPr altLang="en-US" sz="2800" b="1" dirty="0" smtClean="0">
                <a:solidFill>
                  <a:srgbClr val="C00000"/>
                </a:solidFill>
                <a:latin typeface="標楷體" pitchFamily="65" charset="-120"/>
                <a:ea typeface="標楷體" pitchFamily="65" charset="-120"/>
              </a:rPr>
              <a:t>逾其本人、配偶、未成年子女全年薪資所得總額</a:t>
            </a:r>
            <a:r>
              <a:rPr lang="en-US" altLang="zh-TW" sz="2800" b="1" dirty="0" smtClean="0">
                <a:solidFill>
                  <a:srgbClr val="C00000"/>
                </a:solidFill>
                <a:latin typeface="標楷體" pitchFamily="65" charset="-120"/>
              </a:rPr>
              <a:t>1</a:t>
            </a:r>
            <a:r>
              <a:rPr altLang="en-US" sz="2800" b="1" dirty="0" smtClean="0">
                <a:solidFill>
                  <a:srgbClr val="C00000"/>
                </a:solidFill>
                <a:latin typeface="標楷體" pitchFamily="65" charset="-120"/>
                <a:ea typeface="標楷體" pitchFamily="65" charset="-120"/>
              </a:rPr>
              <a:t>倍以上之情形為何？</a:t>
            </a:r>
            <a:endParaRPr lang="en-US" altLang="en-US" sz="2800" b="1" dirty="0" smtClean="0">
              <a:latin typeface="標楷體" pitchFamily="65" charset="-120"/>
              <a:ea typeface="標楷體" pitchFamily="65" charset="-120"/>
            </a:endParaRPr>
          </a:p>
          <a:p>
            <a:pPr>
              <a:buFont typeface="Arial" charset="0"/>
              <a:buNone/>
              <a:defRPr/>
            </a:pPr>
            <a:r>
              <a:rPr lang="en-US" altLang="zh-TW" sz="2800" b="1" dirty="0" smtClean="0">
                <a:latin typeface="標楷體" pitchFamily="65" charset="-120"/>
              </a:rPr>
              <a:t>A</a:t>
            </a:r>
            <a:r>
              <a:rPr altLang="en-US" sz="2800" b="1" dirty="0" smtClean="0">
                <a:latin typeface="標楷體" pitchFamily="65" charset="-120"/>
                <a:ea typeface="標楷體" pitchFamily="65" charset="-120"/>
              </a:rPr>
              <a:t>：舉例→</a:t>
            </a:r>
            <a:r>
              <a:rPr altLang="en-US" sz="2800" b="1" dirty="0" smtClean="0">
                <a:solidFill>
                  <a:srgbClr val="C00000"/>
                </a:solidFill>
                <a:latin typeface="標楷體" pitchFamily="65" charset="-120"/>
                <a:ea typeface="標楷體" pitchFamily="65" charset="-120"/>
              </a:rPr>
              <a:t>甲申報人本人、配偶及未成年子女全年度之 </a:t>
            </a:r>
            <a:endParaRPr lang="en-US" altLang="en-US" sz="2800" b="1" dirty="0" smtClean="0">
              <a:solidFill>
                <a:srgbClr val="C00000"/>
              </a:solidFill>
              <a:latin typeface="標楷體" pitchFamily="65" charset="-120"/>
              <a:ea typeface="標楷體" pitchFamily="65" charset="-120"/>
            </a:endParaRPr>
          </a:p>
          <a:p>
            <a:pPr>
              <a:buFont typeface="Arial" charset="0"/>
              <a:buNone/>
              <a:defRPr/>
            </a:pPr>
            <a:r>
              <a:rPr altLang="en-US" sz="2800" b="1" dirty="0" smtClean="0">
                <a:solidFill>
                  <a:srgbClr val="C00000"/>
                </a:solidFill>
                <a:latin typeface="標楷體" pitchFamily="65" charset="-120"/>
                <a:ea typeface="標楷體" pitchFamily="65" charset="-120"/>
              </a:rPr>
              <a:t>   薪資總額為</a:t>
            </a:r>
            <a:r>
              <a:rPr lang="en-US" altLang="zh-TW" sz="2800" b="1" dirty="0" smtClean="0">
                <a:solidFill>
                  <a:srgbClr val="C00000"/>
                </a:solidFill>
                <a:latin typeface="標楷體" pitchFamily="65" charset="-120"/>
              </a:rPr>
              <a:t>250</a:t>
            </a:r>
            <a:r>
              <a:rPr altLang="en-US" sz="2800" b="1" dirty="0" smtClean="0">
                <a:solidFill>
                  <a:srgbClr val="C00000"/>
                </a:solidFill>
                <a:latin typeface="標楷體" pitchFamily="65" charset="-120"/>
                <a:ea typeface="標楷體" pitchFamily="65" charset="-120"/>
              </a:rPr>
              <a:t>萬，但是甲</a:t>
            </a:r>
            <a:r>
              <a:rPr lang="en-US" altLang="zh-TW" sz="2800" b="1" dirty="0" smtClean="0">
                <a:solidFill>
                  <a:srgbClr val="C00000"/>
                </a:solidFill>
                <a:latin typeface="標楷體" pitchFamily="65" charset="-120"/>
              </a:rPr>
              <a:t>100</a:t>
            </a:r>
            <a:r>
              <a:rPr altLang="en-US" sz="2800" b="1" dirty="0" smtClean="0">
                <a:solidFill>
                  <a:srgbClr val="C00000"/>
                </a:solidFill>
                <a:latin typeface="標楷體" pitchFamily="65" charset="-120"/>
                <a:ea typeface="標楷體" pitchFamily="65" charset="-120"/>
              </a:rPr>
              <a:t>年度及</a:t>
            </a:r>
            <a:r>
              <a:rPr lang="en-US" altLang="zh-TW" sz="2800" b="1" dirty="0" smtClean="0">
                <a:solidFill>
                  <a:srgbClr val="C00000"/>
                </a:solidFill>
                <a:latin typeface="標楷體" pitchFamily="65" charset="-120"/>
              </a:rPr>
              <a:t>99</a:t>
            </a:r>
            <a:r>
              <a:rPr altLang="en-US" sz="2800" b="1" dirty="0" smtClean="0">
                <a:solidFill>
                  <a:srgbClr val="C00000"/>
                </a:solidFill>
                <a:latin typeface="標楷體" pitchFamily="65" charset="-120"/>
                <a:ea typeface="標楷體" pitchFamily="65" charset="-120"/>
              </a:rPr>
              <a:t>年之申報情</a:t>
            </a:r>
            <a:endParaRPr lang="en-US" altLang="en-US" sz="2800" b="1" dirty="0" smtClean="0">
              <a:solidFill>
                <a:srgbClr val="C00000"/>
              </a:solidFill>
              <a:latin typeface="標楷體" pitchFamily="65" charset="-120"/>
              <a:ea typeface="標楷體" pitchFamily="65" charset="-120"/>
            </a:endParaRPr>
          </a:p>
          <a:p>
            <a:pPr>
              <a:buFont typeface="Arial" charset="0"/>
              <a:buNone/>
              <a:defRPr/>
            </a:pPr>
            <a:r>
              <a:rPr altLang="en-US" sz="2800" b="1" dirty="0" smtClean="0">
                <a:solidFill>
                  <a:srgbClr val="C00000"/>
                </a:solidFill>
                <a:latin typeface="標楷體" pitchFamily="65" charset="-120"/>
                <a:ea typeface="標楷體" pitchFamily="65" charset="-120"/>
              </a:rPr>
              <a:t>   形如下：</a:t>
            </a:r>
            <a:endParaRPr lang="en-US" altLang="en-US" sz="2800" b="1" dirty="0" smtClean="0">
              <a:latin typeface="標楷體" pitchFamily="65" charset="-120"/>
              <a:ea typeface="標楷體" pitchFamily="65" charset="-120"/>
            </a:endParaRPr>
          </a:p>
          <a:p>
            <a:pPr>
              <a:buFont typeface="Arial" charset="0"/>
              <a:buNone/>
              <a:defRPr/>
            </a:pPr>
            <a:endParaRPr lang="en-US" altLang="en-US" sz="2800" b="1" dirty="0" smtClean="0">
              <a:latin typeface="標楷體" pitchFamily="65" charset="-120"/>
              <a:ea typeface="標楷體" pitchFamily="65" charset="-120"/>
            </a:endParaRPr>
          </a:p>
          <a:p>
            <a:pPr>
              <a:buFont typeface="Arial" charset="0"/>
              <a:buNone/>
              <a:defRPr/>
            </a:pPr>
            <a:endParaRPr lang="en-US" altLang="en-US" sz="2800" b="1" dirty="0" smtClean="0">
              <a:latin typeface="標楷體" pitchFamily="65" charset="-120"/>
              <a:ea typeface="標楷體" pitchFamily="65" charset="-120"/>
            </a:endParaRPr>
          </a:p>
          <a:p>
            <a:pPr>
              <a:buFont typeface="Arial" charset="0"/>
              <a:buNone/>
              <a:defRPr/>
            </a:pPr>
            <a:endParaRPr lang="en-US" altLang="en-US" sz="2800" b="1" dirty="0" smtClean="0">
              <a:latin typeface="標楷體" pitchFamily="65" charset="-120"/>
              <a:ea typeface="標楷體" pitchFamily="65" charset="-120"/>
            </a:endParaRPr>
          </a:p>
          <a:p>
            <a:pPr>
              <a:buFont typeface="Arial" charset="0"/>
              <a:buNone/>
              <a:defRPr/>
            </a:pPr>
            <a:r>
              <a:rPr altLang="en-US" sz="2800" dirty="0" smtClean="0">
                <a:latin typeface="標楷體" pitchFamily="65" charset="-120"/>
                <a:ea typeface="標楷體" pitchFamily="65" charset="-120"/>
              </a:rPr>
              <a:t>★受理申報機關（構）處理方式：</a:t>
            </a:r>
            <a:endParaRPr lang="en-US" altLang="en-US" sz="2800" dirty="0" smtClean="0">
              <a:latin typeface="標楷體" pitchFamily="65" charset="-120"/>
              <a:ea typeface="標楷體" pitchFamily="65" charset="-120"/>
            </a:endParaRPr>
          </a:p>
          <a:p>
            <a:pPr>
              <a:buFont typeface="Arial" charset="0"/>
              <a:buNone/>
              <a:defRPr/>
            </a:pPr>
            <a:r>
              <a:rPr altLang="en-US" sz="2800" b="1" dirty="0" smtClean="0">
                <a:latin typeface="標楷體" pitchFamily="65" charset="-120"/>
                <a:ea typeface="標楷體" pitchFamily="65" charset="-120"/>
              </a:rPr>
              <a:t>應定</a:t>
            </a:r>
            <a:r>
              <a:rPr lang="en-US" altLang="zh-TW" sz="2800" b="1" dirty="0" smtClean="0">
                <a:solidFill>
                  <a:srgbClr val="7030A0"/>
                </a:solidFill>
                <a:latin typeface="標楷體" pitchFamily="65" charset="-120"/>
              </a:rPr>
              <a:t>1</a:t>
            </a:r>
            <a:r>
              <a:rPr altLang="en-US" sz="2800" b="1" dirty="0" smtClean="0">
                <a:solidFill>
                  <a:srgbClr val="7030A0"/>
                </a:solidFill>
                <a:latin typeface="標楷體" pitchFamily="65" charset="-120"/>
                <a:ea typeface="標楷體" pitchFamily="65" charset="-120"/>
              </a:rPr>
              <a:t>個月以上期間通知有申報義務之人提出說明</a:t>
            </a:r>
            <a:r>
              <a:rPr altLang="en-US" sz="2800" b="1" dirty="0" smtClean="0">
                <a:latin typeface="標楷體" pitchFamily="65" charset="-120"/>
                <a:ea typeface="標楷體" pitchFamily="65" charset="-120"/>
              </a:rPr>
              <a:t>，</a:t>
            </a:r>
            <a:endParaRPr lang="en-US" altLang="en-US" sz="2800" b="1" dirty="0" smtClean="0">
              <a:latin typeface="標楷體" pitchFamily="65" charset="-120"/>
              <a:ea typeface="標楷體" pitchFamily="65" charset="-120"/>
            </a:endParaRPr>
          </a:p>
          <a:p>
            <a:pPr>
              <a:buFont typeface="Arial" charset="0"/>
              <a:buNone/>
              <a:defRPr/>
            </a:pPr>
            <a:r>
              <a:rPr altLang="en-US" sz="2800" b="1" dirty="0" smtClean="0">
                <a:latin typeface="標楷體" pitchFamily="65" charset="-120"/>
                <a:ea typeface="標楷體" pitchFamily="65" charset="-120"/>
              </a:rPr>
              <a:t>無正當理由未為說明、無法提出合理說明或說明不</a:t>
            </a:r>
            <a:endParaRPr lang="en-US" altLang="en-US" sz="2800" b="1" dirty="0" smtClean="0">
              <a:latin typeface="標楷體" pitchFamily="65" charset="-120"/>
              <a:ea typeface="標楷體" pitchFamily="65" charset="-120"/>
            </a:endParaRPr>
          </a:p>
          <a:p>
            <a:pPr>
              <a:buFont typeface="Arial" charset="0"/>
              <a:buNone/>
              <a:defRPr/>
            </a:pPr>
            <a:r>
              <a:rPr altLang="en-US" sz="2800" b="1" dirty="0" smtClean="0">
                <a:latin typeface="標楷體" pitchFamily="65" charset="-120"/>
                <a:ea typeface="標楷體" pitchFamily="65" charset="-120"/>
              </a:rPr>
              <a:t>實者，報請法務部裁罰。 （參酌本法第</a:t>
            </a:r>
            <a:r>
              <a:rPr lang="en-US" altLang="zh-TW" sz="2800" b="1" dirty="0" smtClean="0">
                <a:latin typeface="標楷體" pitchFamily="65" charset="-120"/>
              </a:rPr>
              <a:t>12</a:t>
            </a:r>
            <a:r>
              <a:rPr altLang="en-US" sz="2800" b="1" dirty="0" smtClean="0">
                <a:latin typeface="標楷體" pitchFamily="65" charset="-120"/>
                <a:ea typeface="標楷體" pitchFamily="65" charset="-120"/>
              </a:rPr>
              <a:t>條第</a:t>
            </a:r>
            <a:r>
              <a:rPr lang="en-US" altLang="zh-TW" sz="2800" b="1" dirty="0" smtClean="0">
                <a:latin typeface="標楷體" pitchFamily="65" charset="-120"/>
              </a:rPr>
              <a:t>2</a:t>
            </a:r>
            <a:r>
              <a:rPr altLang="en-US" sz="2800" b="1" dirty="0" smtClean="0">
                <a:latin typeface="標楷體" pitchFamily="65" charset="-120"/>
                <a:ea typeface="標楷體" pitchFamily="65" charset="-120"/>
              </a:rPr>
              <a:t>項）</a:t>
            </a:r>
            <a:endParaRPr lang="en-US" altLang="en-US" sz="2800" b="1" dirty="0" smtClean="0">
              <a:latin typeface="標楷體" pitchFamily="65" charset="-120"/>
              <a:ea typeface="標楷體" pitchFamily="65" charset="-120"/>
            </a:endParaRPr>
          </a:p>
          <a:p>
            <a:pPr>
              <a:buFont typeface="Arial" charset="0"/>
              <a:buNone/>
              <a:defRPr/>
            </a:pPr>
            <a:endParaRPr lang="en-US" altLang="en-US" sz="4600" b="1" dirty="0" smtClean="0">
              <a:latin typeface="標楷體" pitchFamily="65" charset="-120"/>
              <a:ea typeface="標楷體" pitchFamily="65" charset="-120"/>
            </a:endParaRPr>
          </a:p>
          <a:p>
            <a:pPr>
              <a:buFont typeface="Arial" charset="0"/>
              <a:buNone/>
              <a:defRPr/>
            </a:pPr>
            <a:endParaRPr lang="en-US" altLang="en-US" sz="4600" b="1" dirty="0" smtClean="0">
              <a:latin typeface="標楷體" pitchFamily="65" charset="-120"/>
              <a:ea typeface="標楷體" pitchFamily="65" charset="-120"/>
            </a:endParaRPr>
          </a:p>
          <a:p>
            <a:pPr>
              <a:buFont typeface="Arial" charset="0"/>
              <a:buNone/>
              <a:defRPr/>
            </a:pPr>
            <a:endParaRPr altLang="en-US" sz="4600" b="1" dirty="0" smtClean="0">
              <a:latin typeface="標楷體" pitchFamily="65" charset="-120"/>
              <a:ea typeface="標楷體" pitchFamily="65" charset="-120"/>
            </a:endParaRPr>
          </a:p>
          <a:p>
            <a:pPr>
              <a:buFont typeface="Arial" charset="0"/>
              <a:buNone/>
              <a:defRPr/>
            </a:pPr>
            <a:endParaRPr lang="en-US" altLang="en-US" sz="5800" b="1" dirty="0" smtClean="0">
              <a:latin typeface="標楷體" pitchFamily="65" charset="-120"/>
              <a:ea typeface="標楷體" pitchFamily="65" charset="-120"/>
            </a:endParaRPr>
          </a:p>
          <a:p>
            <a:pPr>
              <a:buFont typeface="Arial" charset="0"/>
              <a:buNone/>
              <a:defRPr/>
            </a:pPr>
            <a:endParaRPr lang="en-US" altLang="en-US" sz="5800" b="1" dirty="0" smtClean="0">
              <a:latin typeface="標楷體" pitchFamily="65" charset="-120"/>
              <a:ea typeface="標楷體" pitchFamily="65" charset="-120"/>
            </a:endParaRPr>
          </a:p>
          <a:p>
            <a:pPr>
              <a:buFont typeface="Arial" charset="0"/>
              <a:buNone/>
              <a:defRPr/>
            </a:pPr>
            <a:endParaRPr lang="en-US" altLang="en-US" sz="5800" b="1" dirty="0" smtClean="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pPr>
              <a:defRPr/>
            </a:pPr>
            <a:fld id="{77D22E5F-0AA7-41E0-99D3-EB8C5AE5BE0A}" type="slidenum">
              <a:rPr lang="en-US" altLang="zh-TW" smtClean="0"/>
              <a:pPr>
                <a:defRPr/>
              </a:pPr>
              <a:t>43</a:t>
            </a:fld>
            <a:endParaRPr lang="en-US" altLang="zh-TW" dirty="0"/>
          </a:p>
        </p:txBody>
      </p:sp>
      <p:sp>
        <p:nvSpPr>
          <p:cNvPr id="5" name="矩形 4"/>
          <p:cNvSpPr/>
          <p:nvPr/>
        </p:nvSpPr>
        <p:spPr>
          <a:xfrm>
            <a:off x="714375" y="3286125"/>
            <a:ext cx="2428875" cy="928688"/>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t>100</a:t>
            </a:r>
            <a:r>
              <a:rPr lang="zh-TW" altLang="en-US" sz="2400" dirty="0"/>
              <a:t>年度財產申報總額</a:t>
            </a:r>
            <a:r>
              <a:rPr lang="en-US" altLang="zh-TW" sz="2400" dirty="0"/>
              <a:t>800</a:t>
            </a:r>
            <a:r>
              <a:rPr lang="zh-TW" altLang="en-US" sz="2400" dirty="0"/>
              <a:t>萬</a:t>
            </a:r>
          </a:p>
        </p:txBody>
      </p:sp>
      <p:sp>
        <p:nvSpPr>
          <p:cNvPr id="6" name="矩形 5"/>
          <p:cNvSpPr/>
          <p:nvPr/>
        </p:nvSpPr>
        <p:spPr>
          <a:xfrm>
            <a:off x="4000500" y="3286125"/>
            <a:ext cx="2571750" cy="9286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t>99</a:t>
            </a:r>
            <a:r>
              <a:rPr lang="zh-TW" altLang="en-US" sz="2400" dirty="0"/>
              <a:t>年度財產申報總額</a:t>
            </a:r>
            <a:r>
              <a:rPr lang="en-US" altLang="zh-TW" sz="2400" dirty="0"/>
              <a:t>450</a:t>
            </a:r>
            <a:r>
              <a:rPr lang="zh-TW" altLang="en-US" sz="2400" dirty="0"/>
              <a:t>萬</a:t>
            </a:r>
          </a:p>
        </p:txBody>
      </p:sp>
      <p:sp>
        <p:nvSpPr>
          <p:cNvPr id="10" name="減號 9"/>
          <p:cNvSpPr/>
          <p:nvPr/>
        </p:nvSpPr>
        <p:spPr>
          <a:xfrm>
            <a:off x="3286125" y="3500438"/>
            <a:ext cx="571500" cy="500062"/>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等於 10"/>
          <p:cNvSpPr/>
          <p:nvPr/>
        </p:nvSpPr>
        <p:spPr>
          <a:xfrm>
            <a:off x="6572250" y="3571875"/>
            <a:ext cx="571500" cy="35718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chemeClr val="tx1"/>
              </a:solidFill>
            </a:endParaRPr>
          </a:p>
        </p:txBody>
      </p:sp>
      <p:sp>
        <p:nvSpPr>
          <p:cNvPr id="12" name="矩形 11"/>
          <p:cNvSpPr/>
          <p:nvPr/>
        </p:nvSpPr>
        <p:spPr>
          <a:xfrm>
            <a:off x="7286625" y="2857500"/>
            <a:ext cx="1571625" cy="178593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dirty="0"/>
              <a:t>財產增加</a:t>
            </a:r>
            <a:r>
              <a:rPr lang="en-US" altLang="zh-TW" sz="2000" dirty="0"/>
              <a:t>350</a:t>
            </a:r>
            <a:r>
              <a:rPr lang="zh-TW" altLang="en-US" sz="2000" dirty="0"/>
              <a:t>萬元，超過全年薪資總額</a:t>
            </a:r>
            <a:r>
              <a:rPr lang="en-US" altLang="zh-TW" sz="2000" dirty="0"/>
              <a:t>250</a:t>
            </a:r>
            <a:r>
              <a:rPr lang="zh-TW" altLang="en-US" sz="2000" dirty="0"/>
              <a:t>萬</a:t>
            </a:r>
            <a:r>
              <a:rPr lang="en-US" altLang="zh-TW" sz="2000" dirty="0"/>
              <a:t>1</a:t>
            </a:r>
            <a:r>
              <a:rPr lang="zh-TW" altLang="en-US" sz="2000" dirty="0"/>
              <a:t>倍以上</a:t>
            </a:r>
          </a:p>
        </p:txBody>
      </p:sp>
      <p:pic>
        <p:nvPicPr>
          <p:cNvPr id="13"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42976" y="1000108"/>
            <a:ext cx="7790712" cy="5643602"/>
          </a:xfrm>
        </p:spPr>
        <p:txBody>
          <a:bodyPr>
            <a:normAutofit fontScale="55000" lnSpcReduction="20000"/>
          </a:bodyPr>
          <a:lstStyle/>
          <a:p>
            <a:pPr>
              <a:buNone/>
            </a:pPr>
            <a:r>
              <a:rPr lang="zh-TW" altLang="en-US" sz="5100" b="1" dirty="0" smtClean="0">
                <a:solidFill>
                  <a:srgbClr val="002060"/>
                </a:solidFill>
              </a:rPr>
              <a:t>比對結果之處理方式</a:t>
            </a:r>
            <a:endParaRPr lang="en-US" altLang="zh-TW" sz="5100" b="1" dirty="0" smtClean="0">
              <a:solidFill>
                <a:srgbClr val="002060"/>
              </a:solidFill>
            </a:endParaRPr>
          </a:p>
          <a:p>
            <a:pPr marL="1162050" indent="-1079500">
              <a:buNone/>
            </a:pPr>
            <a:r>
              <a:rPr lang="zh-TW" altLang="en-US" sz="4400" dirty="0" smtClean="0">
                <a:solidFill>
                  <a:srgbClr val="C00000"/>
                </a:solidFill>
                <a:latin typeface="標楷體" pitchFamily="65" charset="-120"/>
                <a:ea typeface="標楷體" pitchFamily="65" charset="-120"/>
              </a:rPr>
              <a:t>結果</a:t>
            </a:r>
            <a:r>
              <a:rPr lang="en-US" altLang="zh-TW" sz="4400" dirty="0" smtClean="0">
                <a:solidFill>
                  <a:srgbClr val="C00000"/>
                </a:solidFill>
                <a:latin typeface="標楷體" pitchFamily="65" charset="-120"/>
                <a:ea typeface="標楷體" pitchFamily="65" charset="-120"/>
              </a:rPr>
              <a:t>1</a:t>
            </a:r>
            <a:r>
              <a:rPr lang="zh-TW" altLang="en-US" sz="4400" dirty="0" smtClean="0">
                <a:solidFill>
                  <a:srgbClr val="C00000"/>
                </a:solidFill>
                <a:latin typeface="標楷體" pitchFamily="65" charset="-120"/>
                <a:ea typeface="標楷體" pitchFamily="65" charset="-120"/>
              </a:rPr>
              <a:t>：增加財產總額</a:t>
            </a:r>
            <a:r>
              <a:rPr lang="zh-TW" altLang="en-US" sz="4400" b="1" u="sng" dirty="0" smtClean="0">
                <a:solidFill>
                  <a:srgbClr val="C00000"/>
                </a:solidFill>
                <a:latin typeface="標楷體" pitchFamily="65" charset="-120"/>
                <a:ea typeface="標楷體" pitchFamily="65" charset="-120"/>
              </a:rPr>
              <a:t>未逾</a:t>
            </a:r>
            <a:r>
              <a:rPr lang="zh-TW" altLang="en-US" sz="4400" dirty="0" smtClean="0">
                <a:solidFill>
                  <a:srgbClr val="C00000"/>
                </a:solidFill>
                <a:latin typeface="標楷體" pitchFamily="65" charset="-120"/>
                <a:ea typeface="標楷體" pitchFamily="65" charset="-120"/>
              </a:rPr>
              <a:t>其本人、配偶、未成年子女  全年薪資所得總額</a:t>
            </a:r>
            <a:r>
              <a:rPr lang="en-US" altLang="zh-TW" sz="4400" dirty="0" smtClean="0">
                <a:solidFill>
                  <a:srgbClr val="C00000"/>
                </a:solidFill>
                <a:latin typeface="標楷體" pitchFamily="65" charset="-120"/>
              </a:rPr>
              <a:t>1</a:t>
            </a:r>
            <a:r>
              <a:rPr lang="zh-TW" altLang="en-US" sz="4400" dirty="0" smtClean="0">
                <a:solidFill>
                  <a:srgbClr val="C00000"/>
                </a:solidFill>
                <a:latin typeface="標楷體" pitchFamily="65" charset="-120"/>
                <a:ea typeface="標楷體" pitchFamily="65" charset="-120"/>
              </a:rPr>
              <a:t>倍以上。</a:t>
            </a:r>
            <a:endParaRPr lang="en-US" altLang="zh-TW" sz="4400" dirty="0" smtClean="0">
              <a:solidFill>
                <a:srgbClr val="C00000"/>
              </a:solidFill>
              <a:latin typeface="標楷體" pitchFamily="65" charset="-120"/>
              <a:ea typeface="標楷體" pitchFamily="65" charset="-120"/>
            </a:endParaRPr>
          </a:p>
          <a:p>
            <a:pPr>
              <a:buNone/>
            </a:pPr>
            <a:r>
              <a:rPr lang="zh-TW" altLang="en-US" sz="4400" b="1" dirty="0" smtClean="0">
                <a:solidFill>
                  <a:srgbClr val="002060"/>
                </a:solidFill>
                <a:latin typeface="標楷體" pitchFamily="65" charset="-120"/>
                <a:ea typeface="標楷體" pitchFamily="65" charset="-120"/>
              </a:rPr>
              <a:t>處理方式：彙整表送內政部政風處審查</a:t>
            </a:r>
            <a:endParaRPr lang="en-US" altLang="zh-TW" sz="4400" b="1" dirty="0" smtClean="0">
              <a:solidFill>
                <a:srgbClr val="002060"/>
              </a:solidFill>
              <a:latin typeface="標楷體" pitchFamily="65" charset="-120"/>
              <a:ea typeface="標楷體" pitchFamily="65" charset="-120"/>
            </a:endParaRPr>
          </a:p>
          <a:p>
            <a:pPr>
              <a:buNone/>
            </a:pPr>
            <a:endParaRPr lang="en-US" altLang="zh-TW" sz="3800" b="1" dirty="0" smtClean="0">
              <a:solidFill>
                <a:srgbClr val="002060"/>
              </a:solidFill>
              <a:latin typeface="標楷體" pitchFamily="65" charset="-120"/>
              <a:ea typeface="標楷體" pitchFamily="65" charset="-120"/>
            </a:endParaRPr>
          </a:p>
          <a:p>
            <a:pPr marL="1162050" indent="-1079500">
              <a:buNone/>
            </a:pPr>
            <a:r>
              <a:rPr lang="zh-TW" altLang="en-US" sz="4400" dirty="0" smtClean="0">
                <a:solidFill>
                  <a:srgbClr val="C00000"/>
                </a:solidFill>
                <a:latin typeface="標楷體" pitchFamily="65" charset="-120"/>
                <a:ea typeface="標楷體" pitchFamily="65" charset="-120"/>
              </a:rPr>
              <a:t>結果</a:t>
            </a:r>
            <a:r>
              <a:rPr lang="en-US" altLang="zh-TW" sz="4400" dirty="0" smtClean="0">
                <a:solidFill>
                  <a:srgbClr val="C00000"/>
                </a:solidFill>
                <a:latin typeface="標楷體" pitchFamily="65" charset="-120"/>
                <a:ea typeface="標楷體" pitchFamily="65" charset="-120"/>
              </a:rPr>
              <a:t>2</a:t>
            </a:r>
            <a:r>
              <a:rPr lang="zh-TW" altLang="en-US" sz="4400" dirty="0" smtClean="0">
                <a:solidFill>
                  <a:srgbClr val="C00000"/>
                </a:solidFill>
                <a:latin typeface="標楷體" pitchFamily="65" charset="-120"/>
                <a:ea typeface="標楷體" pitchFamily="65" charset="-120"/>
              </a:rPr>
              <a:t>：增加財產總額</a:t>
            </a:r>
            <a:r>
              <a:rPr lang="zh-TW" altLang="en-US" sz="4400" b="1" u="sng" dirty="0" smtClean="0">
                <a:solidFill>
                  <a:srgbClr val="C00000"/>
                </a:solidFill>
                <a:latin typeface="標楷體" pitchFamily="65" charset="-120"/>
                <a:ea typeface="標楷體" pitchFamily="65" charset="-120"/>
              </a:rPr>
              <a:t>已逾</a:t>
            </a:r>
            <a:r>
              <a:rPr lang="zh-TW" altLang="en-US" sz="4400" dirty="0" smtClean="0">
                <a:solidFill>
                  <a:srgbClr val="C00000"/>
                </a:solidFill>
                <a:latin typeface="標楷體" pitchFamily="65" charset="-120"/>
                <a:ea typeface="標楷體" pitchFamily="65" charset="-120"/>
              </a:rPr>
              <a:t>其本人、配偶、未成年子女全年薪資所得總額</a:t>
            </a:r>
            <a:r>
              <a:rPr lang="en-US" altLang="zh-TW" sz="4400" dirty="0" smtClean="0">
                <a:solidFill>
                  <a:srgbClr val="C00000"/>
                </a:solidFill>
                <a:latin typeface="標楷體" pitchFamily="65" charset="-120"/>
              </a:rPr>
              <a:t>1</a:t>
            </a:r>
            <a:r>
              <a:rPr lang="zh-TW" altLang="en-US" sz="4400" dirty="0" smtClean="0">
                <a:solidFill>
                  <a:srgbClr val="C00000"/>
                </a:solidFill>
                <a:latin typeface="標楷體" pitchFamily="65" charset="-120"/>
                <a:ea typeface="標楷體" pitchFamily="65" charset="-120"/>
              </a:rPr>
              <a:t>倍以上</a:t>
            </a:r>
            <a:endParaRPr lang="en-US" altLang="zh-TW" sz="4400" dirty="0" smtClean="0">
              <a:solidFill>
                <a:srgbClr val="C00000"/>
              </a:solidFill>
              <a:latin typeface="標楷體" pitchFamily="65" charset="-120"/>
              <a:ea typeface="標楷體" pitchFamily="65" charset="-120"/>
            </a:endParaRPr>
          </a:p>
          <a:p>
            <a:pPr marL="1162050" indent="-1079500">
              <a:buNone/>
            </a:pPr>
            <a:r>
              <a:rPr lang="zh-TW" altLang="en-US" sz="4400" b="1" dirty="0" smtClean="0">
                <a:solidFill>
                  <a:srgbClr val="002060"/>
                </a:solidFill>
                <a:latin typeface="標楷體" pitchFamily="65" charset="-120"/>
                <a:ea typeface="標楷體" pitchFamily="65" charset="-120"/>
              </a:rPr>
              <a:t>處理方式：</a:t>
            </a:r>
            <a:endParaRPr lang="en-US" altLang="zh-TW" sz="4400" b="1" dirty="0" smtClean="0">
              <a:solidFill>
                <a:srgbClr val="002060"/>
              </a:solidFill>
              <a:latin typeface="標楷體" pitchFamily="65" charset="-120"/>
              <a:ea typeface="標楷體" pitchFamily="65" charset="-120"/>
            </a:endParaRPr>
          </a:p>
          <a:p>
            <a:pPr marL="444500" indent="-361950">
              <a:buNone/>
            </a:pPr>
            <a:r>
              <a:rPr lang="en-US" altLang="zh-TW" sz="4400" b="1" dirty="0" smtClean="0">
                <a:solidFill>
                  <a:srgbClr val="002060"/>
                </a:solidFill>
                <a:latin typeface="標楷體" pitchFamily="65" charset="-120"/>
                <a:ea typeface="標楷體" pitchFamily="65" charset="-120"/>
              </a:rPr>
              <a:t>1.</a:t>
            </a:r>
            <a:r>
              <a:rPr lang="zh-TW" altLang="en-US" sz="4400" dirty="0" smtClean="0">
                <a:solidFill>
                  <a:srgbClr val="002060"/>
                </a:solidFill>
                <a:latin typeface="標楷體" pitchFamily="65" charset="-120"/>
                <a:ea typeface="標楷體" pitchFamily="65" charset="-120"/>
              </a:rPr>
              <a:t>若某</a:t>
            </a:r>
            <a:r>
              <a:rPr lang="en-US" altLang="zh-TW" sz="4400" dirty="0" smtClean="0">
                <a:solidFill>
                  <a:srgbClr val="002060"/>
                </a:solidFill>
                <a:latin typeface="標楷體" pitchFamily="65" charset="-120"/>
                <a:ea typeface="標楷體" pitchFamily="65" charset="-120"/>
              </a:rPr>
              <a:t>1</a:t>
            </a:r>
            <a:r>
              <a:rPr lang="zh-TW" altLang="en-US" sz="4400" dirty="0" smtClean="0">
                <a:solidFill>
                  <a:srgbClr val="002060"/>
                </a:solidFill>
                <a:latin typeface="標楷體" pitchFamily="65" charset="-120"/>
                <a:ea typeface="標楷體" pitchFamily="65" charset="-120"/>
              </a:rPr>
              <a:t>年度之財產內容為實質審核資料，為慎重起見，建議將</a:t>
            </a:r>
            <a:r>
              <a:rPr lang="en-US" altLang="zh-TW" sz="4400" dirty="0" smtClean="0">
                <a:solidFill>
                  <a:srgbClr val="002060"/>
                </a:solidFill>
                <a:latin typeface="標楷體" pitchFamily="65" charset="-120"/>
                <a:ea typeface="標楷體" pitchFamily="65" charset="-120"/>
              </a:rPr>
              <a:t>99</a:t>
            </a:r>
            <a:r>
              <a:rPr lang="zh-TW" altLang="en-US" sz="4400" dirty="0" smtClean="0">
                <a:solidFill>
                  <a:srgbClr val="002060"/>
                </a:solidFill>
                <a:latin typeface="標楷體" pitchFamily="65" charset="-120"/>
                <a:ea typeface="標楷體" pitchFamily="65" charset="-120"/>
              </a:rPr>
              <a:t>年度之財產資料也進行實質審核。</a:t>
            </a:r>
            <a:endParaRPr lang="en-US" altLang="zh-TW" sz="4400" dirty="0" smtClean="0">
              <a:solidFill>
                <a:srgbClr val="002060"/>
              </a:solidFill>
              <a:latin typeface="標楷體" pitchFamily="65" charset="-120"/>
              <a:ea typeface="標楷體" pitchFamily="65" charset="-120"/>
            </a:endParaRPr>
          </a:p>
          <a:p>
            <a:pPr>
              <a:buNone/>
            </a:pPr>
            <a:r>
              <a:rPr lang="en-US" altLang="zh-TW" sz="4400" b="1" dirty="0" smtClean="0">
                <a:solidFill>
                  <a:srgbClr val="002060"/>
                </a:solidFill>
                <a:latin typeface="標楷體" pitchFamily="65" charset="-120"/>
                <a:ea typeface="標楷體" pitchFamily="65" charset="-120"/>
              </a:rPr>
              <a:t>2.</a:t>
            </a:r>
            <a:r>
              <a:rPr lang="zh-TW" altLang="en-US" sz="4400" b="1" dirty="0" smtClean="0">
                <a:solidFill>
                  <a:srgbClr val="002060"/>
                </a:solidFill>
                <a:latin typeface="標楷體" pitchFamily="65" charset="-120"/>
                <a:ea typeface="標楷體" pitchFamily="65" charset="-120"/>
              </a:rPr>
              <a:t>訂</a:t>
            </a:r>
            <a:r>
              <a:rPr lang="en-US" altLang="zh-TW" sz="4400" b="1" dirty="0" smtClean="0">
                <a:solidFill>
                  <a:srgbClr val="002060"/>
                </a:solidFill>
                <a:latin typeface="標楷體" pitchFamily="65" charset="-120"/>
                <a:ea typeface="標楷體" pitchFamily="65" charset="-120"/>
              </a:rPr>
              <a:t>1</a:t>
            </a:r>
            <a:r>
              <a:rPr lang="zh-TW" altLang="en-US" sz="4400" b="1" dirty="0" smtClean="0">
                <a:solidFill>
                  <a:srgbClr val="002060"/>
                </a:solidFill>
                <a:latin typeface="標楷體" pitchFamily="65" charset="-120"/>
                <a:ea typeface="標楷體" pitchFamily="65" charset="-120"/>
              </a:rPr>
              <a:t>個月以上期間請申報人說明。</a:t>
            </a:r>
            <a:endParaRPr lang="en-US" altLang="zh-TW" sz="4400" b="1" dirty="0" smtClean="0">
              <a:solidFill>
                <a:srgbClr val="002060"/>
              </a:solidFill>
              <a:latin typeface="標楷體" pitchFamily="65" charset="-120"/>
              <a:ea typeface="標楷體" pitchFamily="65" charset="-120"/>
            </a:endParaRPr>
          </a:p>
          <a:p>
            <a:pPr>
              <a:buNone/>
            </a:pPr>
            <a:r>
              <a:rPr lang="en-US" altLang="zh-TW" sz="4400" b="1" dirty="0" smtClean="0">
                <a:solidFill>
                  <a:srgbClr val="002060"/>
                </a:solidFill>
                <a:latin typeface="標楷體" pitchFamily="65" charset="-120"/>
                <a:ea typeface="標楷體" pitchFamily="65" charset="-120"/>
              </a:rPr>
              <a:t>3.</a:t>
            </a:r>
            <a:r>
              <a:rPr lang="zh-TW" altLang="en-US" sz="4400" b="1" dirty="0" smtClean="0">
                <a:solidFill>
                  <a:srgbClr val="002060"/>
                </a:solidFill>
                <a:latin typeface="標楷體" pitchFamily="65" charset="-120"/>
                <a:ea typeface="標楷體" pitchFamily="65" charset="-120"/>
              </a:rPr>
              <a:t>說明結果</a:t>
            </a:r>
            <a:endParaRPr lang="en-US" altLang="zh-TW" sz="4400" b="1" dirty="0" smtClean="0">
              <a:solidFill>
                <a:srgbClr val="002060"/>
              </a:solidFill>
              <a:latin typeface="標楷體" pitchFamily="65" charset="-120"/>
              <a:ea typeface="標楷體" pitchFamily="65" charset="-120"/>
            </a:endParaRPr>
          </a:p>
          <a:p>
            <a:pPr>
              <a:buNone/>
            </a:pPr>
            <a:r>
              <a:rPr lang="zh-TW" altLang="en-US" sz="3600" b="1" dirty="0" smtClean="0">
                <a:solidFill>
                  <a:srgbClr val="002060"/>
                </a:solidFill>
                <a:latin typeface="標楷體" pitchFamily="65" charset="-120"/>
                <a:ea typeface="標楷體" pitchFamily="65" charset="-120"/>
              </a:rPr>
              <a:t>（</a:t>
            </a:r>
            <a:r>
              <a:rPr lang="en-US" altLang="zh-TW" sz="3600" b="1" dirty="0" smtClean="0">
                <a:solidFill>
                  <a:srgbClr val="002060"/>
                </a:solidFill>
                <a:latin typeface="標楷體" pitchFamily="65" charset="-120"/>
                <a:ea typeface="標楷體" pitchFamily="65" charset="-120"/>
              </a:rPr>
              <a:t>1</a:t>
            </a:r>
            <a:r>
              <a:rPr lang="zh-TW" altLang="en-US" sz="3600" b="1" dirty="0" smtClean="0">
                <a:solidFill>
                  <a:srgbClr val="002060"/>
                </a:solidFill>
                <a:latin typeface="標楷體" pitchFamily="65" charset="-120"/>
                <a:ea typeface="標楷體" pitchFamily="65" charset="-120"/>
              </a:rPr>
              <a:t>）</a:t>
            </a:r>
            <a:r>
              <a:rPr kumimoji="1" lang="zh-TW" altLang="en-US" sz="3600" b="1" dirty="0" smtClean="0">
                <a:solidFill>
                  <a:srgbClr val="002060"/>
                </a:solidFill>
              </a:rPr>
              <a:t>無正當理由未為說明、無法提出合理說明或說明不實者→</a:t>
            </a:r>
            <a:endParaRPr kumimoji="1" lang="en-US" altLang="zh-TW" sz="3600" b="1" dirty="0" smtClean="0">
              <a:solidFill>
                <a:srgbClr val="002060"/>
              </a:solidFill>
            </a:endParaRPr>
          </a:p>
          <a:p>
            <a:pPr>
              <a:buNone/>
            </a:pPr>
            <a:r>
              <a:rPr kumimoji="1" lang="zh-TW" altLang="en-US" sz="3600" b="1" dirty="0" smtClean="0">
                <a:solidFill>
                  <a:srgbClr val="002060"/>
                </a:solidFill>
              </a:rPr>
              <a:t>     送內政部政風處審議後，報請法務部裁罰。</a:t>
            </a:r>
            <a:endParaRPr kumimoji="1" lang="en-US" altLang="zh-TW" sz="3600" b="1" dirty="0" smtClean="0">
              <a:solidFill>
                <a:srgbClr val="002060"/>
              </a:solidFill>
            </a:endParaRPr>
          </a:p>
          <a:p>
            <a:pPr>
              <a:buNone/>
            </a:pPr>
            <a:r>
              <a:rPr kumimoji="1" lang="zh-TW" altLang="en-US" sz="3600" b="1" dirty="0" smtClean="0">
                <a:solidFill>
                  <a:srgbClr val="002060"/>
                </a:solidFill>
                <a:latin typeface="標楷體" pitchFamily="65" charset="-120"/>
                <a:ea typeface="標楷體" pitchFamily="65" charset="-120"/>
              </a:rPr>
              <a:t>（</a:t>
            </a:r>
            <a:r>
              <a:rPr kumimoji="1" lang="en-US" altLang="zh-TW" sz="3600" b="1" dirty="0" smtClean="0">
                <a:solidFill>
                  <a:srgbClr val="002060"/>
                </a:solidFill>
                <a:latin typeface="標楷體" pitchFamily="65" charset="-120"/>
                <a:ea typeface="標楷體" pitchFamily="65" charset="-120"/>
              </a:rPr>
              <a:t>2</a:t>
            </a:r>
            <a:r>
              <a:rPr kumimoji="1" lang="zh-TW" altLang="en-US" sz="3600" b="1" dirty="0" smtClean="0">
                <a:solidFill>
                  <a:srgbClr val="002060"/>
                </a:solidFill>
                <a:latin typeface="標楷體" pitchFamily="65" charset="-120"/>
                <a:ea typeface="標楷體" pitchFamily="65" charset="-120"/>
              </a:rPr>
              <a:t>）說明合理</a:t>
            </a:r>
            <a:r>
              <a:rPr kumimoji="1" lang="zh-TW" altLang="en-US" sz="3600" b="1" dirty="0" smtClean="0">
                <a:solidFill>
                  <a:srgbClr val="002060"/>
                </a:solidFill>
              </a:rPr>
              <a:t>→將申報人說明資料及彙整表送內政部政風處審查。</a:t>
            </a:r>
            <a:endParaRPr lang="en-US" altLang="zh-TW" sz="3600" b="1" dirty="0" smtClean="0"/>
          </a:p>
          <a:p>
            <a:pPr>
              <a:buFont typeface="Wingdings" pitchFamily="2" charset="2"/>
              <a:buChar char="n"/>
            </a:pPr>
            <a:endParaRPr lang="zh-TW" altLang="en-US" dirty="0"/>
          </a:p>
        </p:txBody>
      </p:sp>
      <p:sp>
        <p:nvSpPr>
          <p:cNvPr id="4" name="標題 1"/>
          <p:cNvSpPr>
            <a:spLocks noGrp="1"/>
          </p:cNvSpPr>
          <p:nvPr>
            <p:ph type="title"/>
          </p:nvPr>
        </p:nvSpPr>
        <p:spPr>
          <a:xfrm>
            <a:off x="1435100" y="0"/>
            <a:ext cx="7499350" cy="928688"/>
          </a:xfrm>
        </p:spPr>
        <p:txBody>
          <a:bodyPr>
            <a:normAutofit/>
          </a:bodyPr>
          <a:lstStyle/>
          <a:p>
            <a:r>
              <a:rPr lang="zh-TW" altLang="en-US" b="1" dirty="0" smtClean="0">
                <a:solidFill>
                  <a:schemeClr val="accent5">
                    <a:lumMod val="50000"/>
                  </a:schemeClr>
                </a:solidFill>
                <a:latin typeface="標楷體" pitchFamily="65" charset="-120"/>
                <a:ea typeface="標楷體" pitchFamily="65" charset="-120"/>
              </a:rPr>
              <a:t>前後年度比對實務</a:t>
            </a:r>
            <a:r>
              <a:rPr lang="en-US" altLang="zh-TW" b="1" dirty="0" smtClean="0">
                <a:solidFill>
                  <a:schemeClr val="accent5">
                    <a:lumMod val="50000"/>
                  </a:schemeClr>
                </a:solidFill>
                <a:latin typeface="標楷體" pitchFamily="65" charset="-120"/>
                <a:ea typeface="標楷體" pitchFamily="65" charset="-120"/>
              </a:rPr>
              <a:t>4</a:t>
            </a:r>
            <a:endParaRPr lang="zh-TW" altLang="en-US" dirty="0"/>
          </a:p>
        </p:txBody>
      </p:sp>
      <p:pic>
        <p:nvPicPr>
          <p:cNvPr id="5"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dow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wipe(down)">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638"/>
            <a:ext cx="7498080" cy="939784"/>
          </a:xfrm>
        </p:spPr>
        <p:txBody>
          <a:bodyPr/>
          <a:lstStyle/>
          <a:p>
            <a:pPr fontAlgn="auto">
              <a:spcAft>
                <a:spcPts val="0"/>
              </a:spcAft>
              <a:defRPr/>
            </a:pPr>
            <a:r>
              <a:rPr lang="zh-TW" altLang="en-US" dirty="0" smtClean="0">
                <a:solidFill>
                  <a:schemeClr val="tx2">
                    <a:satMod val="130000"/>
                  </a:schemeClr>
                </a:solidFill>
              </a:rPr>
              <a:t>辦理財產申報業務之注意事項</a:t>
            </a:r>
            <a:endParaRPr lang="zh-TW" altLang="en-US" dirty="0">
              <a:solidFill>
                <a:schemeClr val="tx2">
                  <a:satMod val="130000"/>
                </a:schemeClr>
              </a:solidFill>
            </a:endParaRPr>
          </a:p>
        </p:txBody>
      </p:sp>
      <p:sp>
        <p:nvSpPr>
          <p:cNvPr id="3" name="內容版面配置區 2"/>
          <p:cNvSpPr>
            <a:spLocks noGrp="1"/>
          </p:cNvSpPr>
          <p:nvPr>
            <p:ph idx="1"/>
          </p:nvPr>
        </p:nvSpPr>
        <p:spPr>
          <a:xfrm>
            <a:off x="1142976" y="1447800"/>
            <a:ext cx="7643866" cy="5267348"/>
          </a:xfrm>
        </p:spPr>
        <p:txBody>
          <a:bodyPr>
            <a:normAutofit lnSpcReduction="10000"/>
          </a:bodyPr>
          <a:lstStyle/>
          <a:p>
            <a:pPr marL="82296" indent="0" fontAlgn="auto">
              <a:spcAft>
                <a:spcPts val="0"/>
              </a:spcAft>
              <a:buFont typeface="Wingdings 2"/>
              <a:buNone/>
              <a:defRPr/>
            </a:pPr>
            <a:r>
              <a:rPr lang="en-US" altLang="zh-TW" dirty="0" smtClean="0"/>
              <a:t>1.</a:t>
            </a:r>
            <a:r>
              <a:rPr lang="zh-TW" altLang="en-US" dirty="0" smtClean="0"/>
              <a:t>善用網路資源</a:t>
            </a:r>
            <a:endParaRPr lang="en-US" altLang="zh-TW" dirty="0" smtClean="0"/>
          </a:p>
          <a:p>
            <a:pPr marL="82296" indent="0" fontAlgn="auto">
              <a:spcAft>
                <a:spcPts val="0"/>
              </a:spcAft>
              <a:buFont typeface="Wingdings" pitchFamily="2" charset="2"/>
              <a:buChar char="n"/>
              <a:defRPr/>
            </a:pPr>
            <a:r>
              <a:rPr lang="zh-TW" altLang="en-US" dirty="0" smtClean="0"/>
              <a:t>法務部廉政署</a:t>
            </a:r>
            <a:r>
              <a:rPr lang="en-US" altLang="zh-TW" dirty="0" smtClean="0"/>
              <a:t>/</a:t>
            </a:r>
            <a:r>
              <a:rPr lang="zh-TW" altLang="en-US" dirty="0" smtClean="0"/>
              <a:t>財產申報專區</a:t>
            </a:r>
            <a:endParaRPr lang="en-US" altLang="zh-TW" dirty="0" smtClean="0"/>
          </a:p>
          <a:p>
            <a:pPr marL="82296" indent="0" fontAlgn="auto">
              <a:spcAft>
                <a:spcPts val="0"/>
              </a:spcAft>
              <a:buFont typeface="Wingdings" pitchFamily="2" charset="2"/>
              <a:buChar char="n"/>
              <a:defRPr/>
            </a:pPr>
            <a:endParaRPr lang="en-US" altLang="zh-TW" dirty="0" smtClean="0"/>
          </a:p>
          <a:p>
            <a:pPr marL="82296" indent="0" fontAlgn="auto">
              <a:spcAft>
                <a:spcPts val="0"/>
              </a:spcAft>
              <a:buFont typeface="Wingdings" pitchFamily="2" charset="2"/>
              <a:buChar char="n"/>
              <a:defRPr/>
            </a:pPr>
            <a:endParaRPr lang="en-US" altLang="zh-TW" dirty="0" smtClean="0"/>
          </a:p>
          <a:p>
            <a:pPr marL="82296" indent="0" fontAlgn="auto">
              <a:spcAft>
                <a:spcPts val="0"/>
              </a:spcAft>
              <a:buFont typeface="Wingdings" pitchFamily="2" charset="2"/>
              <a:buChar char="n"/>
              <a:defRPr/>
            </a:pPr>
            <a:endParaRPr lang="en-US" altLang="zh-TW" dirty="0" smtClean="0"/>
          </a:p>
          <a:p>
            <a:pPr marL="82296" indent="0" fontAlgn="auto">
              <a:spcAft>
                <a:spcPts val="0"/>
              </a:spcAft>
              <a:buFont typeface="Wingdings" pitchFamily="2" charset="2"/>
              <a:buChar char="n"/>
              <a:defRPr/>
            </a:pPr>
            <a:endParaRPr lang="en-US" altLang="zh-TW" dirty="0" smtClean="0"/>
          </a:p>
          <a:p>
            <a:pPr marL="82296" indent="0" fontAlgn="auto">
              <a:spcAft>
                <a:spcPts val="0"/>
              </a:spcAft>
              <a:buFont typeface="Wingdings" pitchFamily="2" charset="2"/>
              <a:buChar char="n"/>
              <a:defRPr/>
            </a:pPr>
            <a:endParaRPr lang="en-US" altLang="zh-TW" dirty="0" smtClean="0"/>
          </a:p>
          <a:p>
            <a:pPr marL="82296" indent="0" fontAlgn="auto">
              <a:spcAft>
                <a:spcPts val="0"/>
              </a:spcAft>
              <a:buFont typeface="Wingdings" pitchFamily="2" charset="2"/>
              <a:buChar char="n"/>
              <a:defRPr/>
            </a:pPr>
            <a:endParaRPr lang="en-US" altLang="zh-TW" dirty="0" smtClean="0"/>
          </a:p>
          <a:p>
            <a:pPr marL="82296" indent="0" fontAlgn="auto">
              <a:spcAft>
                <a:spcPts val="0"/>
              </a:spcAft>
              <a:buFont typeface="Wingdings" pitchFamily="2" charset="2"/>
              <a:buChar char="n"/>
              <a:defRPr/>
            </a:pPr>
            <a:r>
              <a:rPr lang="zh-TW" altLang="en-US" dirty="0" smtClean="0"/>
              <a:t>警政署警政知識聯網</a:t>
            </a:r>
            <a:r>
              <a:rPr lang="en-US" altLang="zh-TW" dirty="0" smtClean="0"/>
              <a:t>/</a:t>
            </a:r>
            <a:r>
              <a:rPr lang="zh-TW" altLang="en-US" dirty="0" smtClean="0"/>
              <a:t>業務公告</a:t>
            </a:r>
            <a:r>
              <a:rPr lang="en-US" altLang="zh-TW" dirty="0" smtClean="0"/>
              <a:t>/</a:t>
            </a:r>
            <a:r>
              <a:rPr lang="zh-TW" altLang="en-US" dirty="0" smtClean="0"/>
              <a:t>政風室</a:t>
            </a:r>
            <a:r>
              <a:rPr lang="en-US" altLang="zh-TW" dirty="0" smtClean="0"/>
              <a:t>/</a:t>
            </a:r>
            <a:r>
              <a:rPr lang="zh-TW" altLang="en-US" dirty="0" smtClean="0"/>
              <a:t>財產申報</a:t>
            </a:r>
            <a:endParaRPr lang="en-US" altLang="zh-TW" dirty="0" smtClean="0"/>
          </a:p>
          <a:p>
            <a:pPr marL="82296" indent="0" fontAlgn="auto">
              <a:spcAft>
                <a:spcPts val="0"/>
              </a:spcAft>
              <a:buFont typeface="Wingdings 2"/>
              <a:buNone/>
              <a:defRPr/>
            </a:pPr>
            <a:endParaRPr lang="en-US" altLang="zh-TW" dirty="0" smtClean="0"/>
          </a:p>
          <a:p>
            <a:pPr marL="82296" indent="0" fontAlgn="auto">
              <a:spcAft>
                <a:spcPts val="0"/>
              </a:spcAft>
              <a:buFont typeface="Wingdings 2"/>
              <a:buNone/>
              <a:defRPr/>
            </a:pPr>
            <a:endParaRPr lang="en-US" altLang="zh-TW" dirty="0" smtClean="0"/>
          </a:p>
        </p:txBody>
      </p:sp>
      <p:pic>
        <p:nvPicPr>
          <p:cNvPr id="32772"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
        <p:nvSpPr>
          <p:cNvPr id="5" name="減號 4"/>
          <p:cNvSpPr/>
          <p:nvPr/>
        </p:nvSpPr>
        <p:spPr>
          <a:xfrm>
            <a:off x="107950" y="1143000"/>
            <a:ext cx="7099300" cy="41433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pic>
        <p:nvPicPr>
          <p:cNvPr id="61442" name="Picture 2"/>
          <p:cNvPicPr>
            <a:picLocks noChangeAspect="1" noChangeArrowheads="1"/>
          </p:cNvPicPr>
          <p:nvPr/>
        </p:nvPicPr>
        <p:blipFill>
          <a:blip r:embed="rId3"/>
          <a:srcRect t="44979" r="66265" b="6072"/>
          <a:stretch>
            <a:fillRect/>
          </a:stretch>
        </p:blipFill>
        <p:spPr bwMode="auto">
          <a:xfrm>
            <a:off x="1285852" y="2643182"/>
            <a:ext cx="6072230" cy="2928958"/>
          </a:xfrm>
          <a:prstGeom prst="rect">
            <a:avLst/>
          </a:prstGeom>
          <a:noFill/>
          <a:ln w="9525">
            <a:noFill/>
            <a:miter lim="800000"/>
            <a:headEnd/>
            <a:tailEnd/>
          </a:ln>
          <a:effectLst/>
        </p:spPr>
      </p:pic>
      <p:sp>
        <p:nvSpPr>
          <p:cNvPr id="8" name="矩形 7"/>
          <p:cNvSpPr/>
          <p:nvPr/>
        </p:nvSpPr>
        <p:spPr>
          <a:xfrm>
            <a:off x="1500166" y="3286124"/>
            <a:ext cx="2214578" cy="4286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4071934" y="3286124"/>
            <a:ext cx="2214578" cy="16430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圖說文字 9"/>
          <p:cNvSpPr/>
          <p:nvPr/>
        </p:nvSpPr>
        <p:spPr>
          <a:xfrm>
            <a:off x="7000892" y="2428868"/>
            <a:ext cx="1785950" cy="2571768"/>
          </a:xfrm>
          <a:prstGeom prst="wedgeRectCallout">
            <a:avLst>
              <a:gd name="adj1" fmla="val -97709"/>
              <a:gd name="adj2" fmla="val 348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t>廉政署網站刊載</a:t>
            </a:r>
            <a:r>
              <a:rPr lang="en-US" altLang="zh-TW" dirty="0" smtClean="0"/>
              <a:t>1.</a:t>
            </a:r>
            <a:r>
              <a:rPr lang="zh-TW" altLang="en-US" dirty="0" smtClean="0"/>
              <a:t>相關財產申報法規</a:t>
            </a:r>
            <a:endParaRPr lang="en-US" altLang="zh-TW" dirty="0" smtClean="0"/>
          </a:p>
          <a:p>
            <a:r>
              <a:rPr lang="en-US" altLang="zh-TW" dirty="0" smtClean="0"/>
              <a:t>2.</a:t>
            </a:r>
            <a:r>
              <a:rPr lang="zh-TW" altLang="en-US" dirty="0" smtClean="0"/>
              <a:t>財產申報各類報表供參考及下載，請承辦人善加利用。</a:t>
            </a:r>
            <a:endParaRPr lang="zh-TW"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14414" y="928670"/>
            <a:ext cx="7719274" cy="5643602"/>
          </a:xfrm>
        </p:spPr>
        <p:txBody>
          <a:bodyPr>
            <a:normAutofit fontScale="92500" lnSpcReduction="10000"/>
          </a:bodyPr>
          <a:lstStyle/>
          <a:p>
            <a:pPr marL="82296" indent="0">
              <a:buNone/>
              <a:defRPr/>
            </a:pPr>
            <a:r>
              <a:rPr lang="en-US" altLang="zh-TW" sz="2400" dirty="0" smtClean="0">
                <a:solidFill>
                  <a:srgbClr val="C00000"/>
                </a:solidFill>
              </a:rPr>
              <a:t>2.</a:t>
            </a:r>
            <a:r>
              <a:rPr lang="zh-TW" altLang="en-US" sz="2400" dirty="0" smtClean="0">
                <a:solidFill>
                  <a:srgbClr val="C00000"/>
                </a:solidFill>
              </a:rPr>
              <a:t>加強宣導並協助申報人申報</a:t>
            </a:r>
            <a:endParaRPr lang="en-US" altLang="zh-TW" sz="2400" dirty="0" smtClean="0">
              <a:solidFill>
                <a:srgbClr val="C00000"/>
              </a:solidFill>
            </a:endParaRPr>
          </a:p>
          <a:p>
            <a:pPr marL="358775" indent="0">
              <a:buNone/>
              <a:defRPr/>
            </a:pPr>
            <a:r>
              <a:rPr lang="zh-TW" altLang="en-US" sz="2400" dirty="0" smtClean="0">
                <a:solidFill>
                  <a:srgbClr val="002060"/>
                </a:solidFill>
              </a:rPr>
              <a:t>辦理財產申報業務時，應本於服務立場，除</a:t>
            </a:r>
            <a:r>
              <a:rPr lang="zh-TW" altLang="en-US" sz="2400" b="1" dirty="0" smtClean="0">
                <a:solidFill>
                  <a:srgbClr val="002060"/>
                </a:solidFill>
              </a:rPr>
              <a:t>通知申報人申報財產，並協助申報人填報，</a:t>
            </a:r>
            <a:r>
              <a:rPr lang="zh-TW" altLang="en-US" sz="2400" dirty="0" smtClean="0">
                <a:solidFill>
                  <a:srgbClr val="002060"/>
                </a:solidFill>
              </a:rPr>
              <a:t>以提高申報正確率，降低裁罰率，尤其警察機關申報義務人多，請加強宣導。</a:t>
            </a:r>
            <a:endParaRPr lang="en-US" altLang="zh-TW" sz="2400" dirty="0" smtClean="0">
              <a:solidFill>
                <a:srgbClr val="002060"/>
              </a:solidFill>
            </a:endParaRPr>
          </a:p>
          <a:p>
            <a:pPr marL="358775" indent="-277813">
              <a:buNone/>
              <a:defRPr/>
            </a:pPr>
            <a:r>
              <a:rPr lang="en-US" altLang="zh-TW" sz="2400" dirty="0" smtClean="0">
                <a:solidFill>
                  <a:srgbClr val="C00000"/>
                </a:solidFill>
              </a:rPr>
              <a:t>3.</a:t>
            </a:r>
            <a:r>
              <a:rPr lang="zh-TW" altLang="en-US" sz="2400" dirty="0" smtClean="0">
                <a:solidFill>
                  <a:srgbClr val="C00000"/>
                </a:solidFill>
              </a:rPr>
              <a:t>警政署自</a:t>
            </a:r>
            <a:r>
              <a:rPr lang="en-US" altLang="zh-TW" sz="2400" dirty="0" smtClean="0">
                <a:solidFill>
                  <a:srgbClr val="C00000"/>
                </a:solidFill>
              </a:rPr>
              <a:t>99</a:t>
            </a:r>
            <a:r>
              <a:rPr lang="zh-TW" altLang="en-US" sz="2400" dirty="0" smtClean="0">
                <a:solidFill>
                  <a:srgbClr val="C00000"/>
                </a:solidFill>
              </a:rPr>
              <a:t>年</a:t>
            </a:r>
            <a:r>
              <a:rPr lang="en-US" altLang="zh-TW" sz="2400" dirty="0" smtClean="0">
                <a:solidFill>
                  <a:srgbClr val="C00000"/>
                </a:solidFill>
              </a:rPr>
              <a:t>11</a:t>
            </a:r>
            <a:r>
              <a:rPr lang="zh-TW" altLang="en-US" sz="2400" dirty="0" smtClean="0">
                <a:solidFill>
                  <a:srgbClr val="C00000"/>
                </a:solidFill>
              </a:rPr>
              <a:t>月起採</a:t>
            </a:r>
            <a:r>
              <a:rPr lang="zh-TW" altLang="en-US" sz="2400" b="1" dirty="0" smtClean="0">
                <a:solidFill>
                  <a:srgbClr val="C00000"/>
                </a:solidFill>
              </a:rPr>
              <a:t>全面網路申報</a:t>
            </a:r>
            <a:r>
              <a:rPr lang="zh-TW" altLang="en-US" sz="2400" dirty="0" smtClean="0">
                <a:solidFill>
                  <a:srgbClr val="002060"/>
                </a:solidFill>
              </a:rPr>
              <a:t>，請注意申報期間之規定，一旦逾期就無法進行網路申報。</a:t>
            </a:r>
            <a:endParaRPr lang="en-US" altLang="zh-TW" sz="2400" dirty="0" smtClean="0">
              <a:solidFill>
                <a:srgbClr val="002060"/>
              </a:solidFill>
            </a:endParaRPr>
          </a:p>
          <a:p>
            <a:pPr marL="82296" indent="0">
              <a:buNone/>
              <a:defRPr/>
            </a:pPr>
            <a:endParaRPr lang="en-US" altLang="zh-TW" sz="2400" dirty="0" smtClean="0">
              <a:solidFill>
                <a:srgbClr val="002060"/>
              </a:solidFill>
            </a:endParaRPr>
          </a:p>
          <a:p>
            <a:pPr marL="80963" indent="0">
              <a:buFont typeface="Wingdings 2" pitchFamily="18" charset="2"/>
              <a:buNone/>
            </a:pPr>
            <a:r>
              <a:rPr lang="en-US" altLang="zh-TW" sz="2400" dirty="0" smtClean="0">
                <a:solidFill>
                  <a:srgbClr val="C00000"/>
                </a:solidFill>
              </a:rPr>
              <a:t>4.</a:t>
            </a:r>
            <a:r>
              <a:rPr lang="zh-TW" altLang="en-US" sz="2400" dirty="0" smtClean="0">
                <a:solidFill>
                  <a:srgbClr val="C00000"/>
                </a:solidFill>
              </a:rPr>
              <a:t>財產申報業務交接之項目如下</a:t>
            </a:r>
            <a:r>
              <a:rPr lang="en-US" altLang="zh-TW" sz="2400" dirty="0" smtClean="0">
                <a:solidFill>
                  <a:srgbClr val="C00000"/>
                </a:solidFill>
              </a:rPr>
              <a:t>:</a:t>
            </a:r>
          </a:p>
          <a:p>
            <a:pPr marL="80963" indent="0">
              <a:buFont typeface="Wingdings 2" pitchFamily="18" charset="2"/>
              <a:buNone/>
            </a:pPr>
            <a:r>
              <a:rPr lang="en-US" altLang="zh-TW" sz="2400" b="1" dirty="0" smtClean="0">
                <a:solidFill>
                  <a:srgbClr val="002060"/>
                </a:solidFill>
              </a:rPr>
              <a:t>(1)</a:t>
            </a:r>
            <a:r>
              <a:rPr lang="zh-TW" altLang="en-US" sz="2400" b="1" dirty="0" smtClean="0">
                <a:solidFill>
                  <a:srgbClr val="002060"/>
                </a:solidFill>
              </a:rPr>
              <a:t>後臺管理系統之帳號密碼。</a:t>
            </a:r>
            <a:endParaRPr lang="en-US" altLang="zh-TW" sz="2400" b="1" dirty="0" smtClean="0">
              <a:solidFill>
                <a:srgbClr val="002060"/>
              </a:solidFill>
            </a:endParaRPr>
          </a:p>
          <a:p>
            <a:pPr marL="80963" indent="0">
              <a:buFont typeface="Wingdings 2" pitchFamily="18" charset="2"/>
              <a:buNone/>
            </a:pPr>
            <a:r>
              <a:rPr lang="en-US" altLang="zh-TW" sz="2400" dirty="0" smtClean="0">
                <a:solidFill>
                  <a:srgbClr val="002060"/>
                </a:solidFill>
              </a:rPr>
              <a:t>(2)</a:t>
            </a:r>
            <a:r>
              <a:rPr lang="zh-TW" altLang="en-US" sz="2400" dirty="0" smtClean="0">
                <a:solidFill>
                  <a:srgbClr val="002060"/>
                </a:solidFill>
              </a:rPr>
              <a:t>最近一年度宣導說明會之宣導講義。</a:t>
            </a:r>
            <a:endParaRPr lang="en-US" altLang="zh-TW" sz="2400" dirty="0" smtClean="0">
              <a:solidFill>
                <a:srgbClr val="002060"/>
              </a:solidFill>
            </a:endParaRPr>
          </a:p>
          <a:p>
            <a:pPr marL="80963" indent="0">
              <a:buFont typeface="Wingdings 2" pitchFamily="18" charset="2"/>
              <a:buNone/>
            </a:pPr>
            <a:r>
              <a:rPr lang="en-US" altLang="zh-TW" sz="2400" dirty="0" smtClean="0">
                <a:solidFill>
                  <a:srgbClr val="002060"/>
                </a:solidFill>
              </a:rPr>
              <a:t>(3)</a:t>
            </a:r>
            <a:r>
              <a:rPr lang="zh-TW" altLang="en-US" sz="2400" dirty="0" smtClean="0">
                <a:solidFill>
                  <a:srgbClr val="002060"/>
                </a:solidFill>
              </a:rPr>
              <a:t>協辦人員講習之課程講義。</a:t>
            </a:r>
            <a:endParaRPr lang="en-US" altLang="zh-TW" sz="2400" dirty="0" smtClean="0">
              <a:solidFill>
                <a:srgbClr val="002060"/>
              </a:solidFill>
            </a:endParaRPr>
          </a:p>
          <a:p>
            <a:pPr marL="80963" indent="0">
              <a:buFont typeface="Wingdings 2" pitchFamily="18" charset="2"/>
              <a:buNone/>
            </a:pPr>
            <a:r>
              <a:rPr lang="en-US" altLang="zh-TW" sz="2400" b="1" dirty="0" smtClean="0">
                <a:solidFill>
                  <a:srgbClr val="C00000"/>
                </a:solidFill>
              </a:rPr>
              <a:t>(4)</a:t>
            </a:r>
            <a:r>
              <a:rPr lang="zh-TW" altLang="en-US" sz="2400" b="1" dirty="0" smtClean="0">
                <a:solidFill>
                  <a:srgbClr val="C00000"/>
                </a:solidFill>
              </a:rPr>
              <a:t>其他相關業務處理進度、名冊及報表。</a:t>
            </a:r>
            <a:endParaRPr lang="en-US" altLang="zh-TW" sz="2400" b="1" dirty="0" smtClean="0">
              <a:solidFill>
                <a:srgbClr val="C00000"/>
              </a:solidFill>
            </a:endParaRPr>
          </a:p>
          <a:p>
            <a:pPr marL="80963" indent="0">
              <a:buFont typeface="Wingdings 2" pitchFamily="18" charset="2"/>
              <a:buNone/>
            </a:pPr>
            <a:endParaRPr lang="en-US" altLang="zh-TW" sz="2400" dirty="0" smtClean="0">
              <a:solidFill>
                <a:srgbClr val="002060"/>
              </a:solidFill>
            </a:endParaRPr>
          </a:p>
          <a:p>
            <a:pPr marL="80963" indent="0">
              <a:buFont typeface="Wingdings 2" pitchFamily="18" charset="2"/>
              <a:buNone/>
            </a:pPr>
            <a:r>
              <a:rPr lang="en-US" altLang="zh-TW" sz="2400" dirty="0" smtClean="0">
                <a:solidFill>
                  <a:srgbClr val="C00000"/>
                </a:solidFill>
              </a:rPr>
              <a:t>5.</a:t>
            </a:r>
            <a:r>
              <a:rPr lang="zh-TW" altLang="en-US" sz="2400" dirty="0" smtClean="0">
                <a:solidFill>
                  <a:srgbClr val="C00000"/>
                </a:solidFill>
              </a:rPr>
              <a:t>總局承辦人有變動時，請填寫承辦人異動通知表</a:t>
            </a:r>
            <a:r>
              <a:rPr lang="en-US" altLang="zh-TW" sz="2400" dirty="0" smtClean="0">
                <a:solidFill>
                  <a:srgbClr val="C00000"/>
                </a:solidFill>
              </a:rPr>
              <a:t>(</a:t>
            </a:r>
            <a:r>
              <a:rPr lang="zh-TW" altLang="en-US" sz="2400" dirty="0" smtClean="0">
                <a:solidFill>
                  <a:srgbClr val="C00000"/>
                </a:solidFill>
              </a:rPr>
              <a:t>參閱附錄</a:t>
            </a:r>
            <a:r>
              <a:rPr lang="en-US" altLang="zh-TW" sz="2400" dirty="0" smtClean="0">
                <a:solidFill>
                  <a:srgbClr val="C00000"/>
                </a:solidFill>
              </a:rPr>
              <a:t>4)</a:t>
            </a:r>
            <a:r>
              <a:rPr lang="zh-TW" altLang="en-US" sz="2400" dirty="0" smtClean="0">
                <a:solidFill>
                  <a:srgbClr val="C00000"/>
                </a:solidFill>
              </a:rPr>
              <a:t>，電子檔</a:t>
            </a:r>
            <a:r>
              <a:rPr lang="en-US" altLang="zh-TW" sz="2400" dirty="0" smtClean="0">
                <a:solidFill>
                  <a:srgbClr val="C00000"/>
                </a:solidFill>
              </a:rPr>
              <a:t>e-mail</a:t>
            </a:r>
            <a:r>
              <a:rPr lang="zh-TW" altLang="en-US" sz="2400" dirty="0" smtClean="0">
                <a:solidFill>
                  <a:srgbClr val="C00000"/>
                </a:solidFill>
              </a:rPr>
              <a:t>逕傳本室承辦人彙辦。</a:t>
            </a:r>
            <a:endParaRPr lang="en-US" altLang="zh-TW" sz="2400" dirty="0" smtClean="0">
              <a:solidFill>
                <a:srgbClr val="C00000"/>
              </a:solidFill>
            </a:endParaRPr>
          </a:p>
          <a:p>
            <a:endParaRPr lang="zh-TW" altLang="en-US" sz="2400" dirty="0"/>
          </a:p>
        </p:txBody>
      </p:sp>
      <p:sp>
        <p:nvSpPr>
          <p:cNvPr id="4" name="標題 1"/>
          <p:cNvSpPr>
            <a:spLocks noGrp="1"/>
          </p:cNvSpPr>
          <p:nvPr>
            <p:ph type="title"/>
          </p:nvPr>
        </p:nvSpPr>
        <p:spPr>
          <a:xfrm>
            <a:off x="1285852" y="0"/>
            <a:ext cx="7712394" cy="725470"/>
          </a:xfrm>
        </p:spPr>
        <p:txBody>
          <a:bodyPr>
            <a:normAutofit fontScale="90000"/>
          </a:bodyPr>
          <a:lstStyle/>
          <a:p>
            <a:pPr algn="ctr" fontAlgn="auto">
              <a:spcAft>
                <a:spcPts val="0"/>
              </a:spcAft>
              <a:defRPr/>
            </a:pPr>
            <a:r>
              <a:rPr lang="zh-TW" altLang="en-US" dirty="0" smtClean="0">
                <a:solidFill>
                  <a:schemeClr val="tx2">
                    <a:satMod val="130000"/>
                  </a:schemeClr>
                </a:solidFill>
              </a:rPr>
              <a:t>辦理財產申報業務之注意事項</a:t>
            </a:r>
            <a:endParaRPr lang="zh-TW" altLang="en-US" dirty="0">
              <a:solidFill>
                <a:schemeClr val="tx2">
                  <a:satMod val="130000"/>
                </a:schemeClr>
              </a:solidFill>
            </a:endParaRPr>
          </a:p>
        </p:txBody>
      </p:sp>
      <p:pic>
        <p:nvPicPr>
          <p:cNvPr id="5"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fontAlgn="auto">
              <a:spcAft>
                <a:spcPts val="0"/>
              </a:spcAft>
              <a:defRPr/>
            </a:pPr>
            <a:r>
              <a:rPr lang="zh-TW" altLang="en-US" dirty="0" smtClean="0">
                <a:solidFill>
                  <a:schemeClr val="tx2">
                    <a:satMod val="130000"/>
                  </a:schemeClr>
                </a:solidFill>
              </a:rPr>
              <a:t>辦理財產申報業務如遇問題</a:t>
            </a:r>
            <a:r>
              <a:rPr lang="en-US" altLang="zh-TW" dirty="0" smtClean="0">
                <a:solidFill>
                  <a:schemeClr val="tx2">
                    <a:satMod val="130000"/>
                  </a:schemeClr>
                </a:solidFill>
              </a:rPr>
              <a:t>…</a:t>
            </a:r>
            <a:endParaRPr lang="zh-TW" altLang="en-US" dirty="0">
              <a:solidFill>
                <a:schemeClr val="tx2">
                  <a:satMod val="130000"/>
                </a:schemeClr>
              </a:solidFill>
            </a:endParaRPr>
          </a:p>
        </p:txBody>
      </p:sp>
      <p:sp>
        <p:nvSpPr>
          <p:cNvPr id="3" name="內容版面配置區 2"/>
          <p:cNvSpPr>
            <a:spLocks noGrp="1"/>
          </p:cNvSpPr>
          <p:nvPr>
            <p:ph idx="1"/>
          </p:nvPr>
        </p:nvSpPr>
        <p:spPr>
          <a:xfrm>
            <a:off x="1187624" y="1447800"/>
            <a:ext cx="7746064" cy="5149552"/>
          </a:xfrm>
          <a:ln/>
        </p:spPr>
        <p:style>
          <a:lnRef idx="1">
            <a:schemeClr val="accent6"/>
          </a:lnRef>
          <a:fillRef idx="2">
            <a:schemeClr val="accent6"/>
          </a:fillRef>
          <a:effectRef idx="1">
            <a:schemeClr val="accent6"/>
          </a:effectRef>
          <a:fontRef idx="minor">
            <a:schemeClr val="dk1"/>
          </a:fontRef>
        </p:style>
        <p:txBody>
          <a:bodyPr>
            <a:normAutofit/>
          </a:bodyPr>
          <a:lstStyle/>
          <a:p>
            <a:pPr marL="82296" indent="0" fontAlgn="auto">
              <a:spcAft>
                <a:spcPts val="0"/>
              </a:spcAft>
              <a:buFont typeface="Wingdings 2"/>
              <a:buNone/>
              <a:defRPr/>
            </a:pPr>
            <a:r>
              <a:rPr lang="zh-TW" altLang="en-US" dirty="0"/>
              <a:t>聯絡警政署政風室承辦人</a:t>
            </a:r>
            <a:endParaRPr lang="en-US" altLang="zh-TW" dirty="0" smtClean="0"/>
          </a:p>
          <a:p>
            <a:pPr marL="82296" indent="0" fontAlgn="auto">
              <a:spcAft>
                <a:spcPts val="0"/>
              </a:spcAft>
              <a:buFont typeface="Wingdings 2"/>
              <a:buNone/>
              <a:defRPr/>
            </a:pPr>
            <a:r>
              <a:rPr lang="zh-TW" altLang="en-US" dirty="0" smtClean="0"/>
              <a:t>自動電話</a:t>
            </a:r>
            <a:r>
              <a:rPr lang="en-US" altLang="zh-TW" dirty="0" smtClean="0"/>
              <a:t>:02-23578944</a:t>
            </a:r>
          </a:p>
          <a:p>
            <a:pPr marL="82296" indent="0" fontAlgn="auto">
              <a:spcAft>
                <a:spcPts val="0"/>
              </a:spcAft>
              <a:buFont typeface="Wingdings 2"/>
              <a:buNone/>
              <a:defRPr/>
            </a:pPr>
            <a:r>
              <a:rPr lang="en-US" altLang="zh-TW" dirty="0" smtClean="0"/>
              <a:t>1.</a:t>
            </a:r>
            <a:r>
              <a:rPr lang="zh-TW" altLang="en-US" dirty="0" smtClean="0"/>
              <a:t>警用</a:t>
            </a:r>
            <a:r>
              <a:rPr lang="en-US" altLang="zh-TW" dirty="0" smtClean="0"/>
              <a:t>722-6342</a:t>
            </a:r>
            <a:r>
              <a:rPr lang="zh-TW" altLang="en-US" sz="3600" b="1" dirty="0" smtClean="0"/>
              <a:t>曾于玲科員</a:t>
            </a:r>
            <a:endParaRPr lang="en-US" altLang="zh-TW" sz="3600" b="1" dirty="0" smtClean="0"/>
          </a:p>
          <a:p>
            <a:pPr marL="82296" indent="0" fontAlgn="auto">
              <a:spcAft>
                <a:spcPts val="0"/>
              </a:spcAft>
              <a:buFont typeface="Wingdings 2"/>
              <a:buNone/>
              <a:defRPr/>
            </a:pPr>
            <a:r>
              <a:rPr lang="zh-TW" altLang="en-US" dirty="0" smtClean="0"/>
              <a:t>  </a:t>
            </a:r>
            <a:r>
              <a:rPr lang="en-US" altLang="zh-TW" dirty="0" err="1" smtClean="0"/>
              <a:t>Mail:linorya@npa.gov.tw</a:t>
            </a:r>
            <a:endParaRPr lang="en-US" altLang="zh-TW" dirty="0" smtClean="0"/>
          </a:p>
          <a:p>
            <a:pPr marL="82296" indent="0" fontAlgn="auto">
              <a:spcAft>
                <a:spcPts val="0"/>
              </a:spcAft>
              <a:buFont typeface="Wingdings 2"/>
              <a:buNone/>
              <a:defRPr/>
            </a:pPr>
            <a:r>
              <a:rPr lang="en-US" altLang="zh-TW" dirty="0" smtClean="0"/>
              <a:t>2.</a:t>
            </a:r>
            <a:r>
              <a:rPr lang="zh-TW" altLang="en-US" dirty="0" smtClean="0"/>
              <a:t>警</a:t>
            </a:r>
            <a:r>
              <a:rPr lang="zh-TW" altLang="en-US" dirty="0"/>
              <a:t>用</a:t>
            </a:r>
            <a:r>
              <a:rPr lang="en-US" altLang="zh-TW" dirty="0" smtClean="0"/>
              <a:t>722-6343</a:t>
            </a:r>
            <a:r>
              <a:rPr lang="zh-TW" altLang="en-US" sz="4000" b="1" dirty="0" smtClean="0"/>
              <a:t>黃以甄科員</a:t>
            </a:r>
            <a:endParaRPr lang="en-US" altLang="zh-TW" sz="4000" b="1" dirty="0" smtClean="0"/>
          </a:p>
          <a:p>
            <a:pPr marL="82296" indent="0" fontAlgn="auto">
              <a:spcAft>
                <a:spcPts val="0"/>
              </a:spcAft>
              <a:buFont typeface="Wingdings 2"/>
              <a:buNone/>
              <a:defRPr/>
            </a:pPr>
            <a:r>
              <a:rPr lang="zh-TW" altLang="en-US" dirty="0"/>
              <a:t> </a:t>
            </a:r>
            <a:r>
              <a:rPr lang="zh-TW" altLang="en-US" dirty="0" smtClean="0"/>
              <a:t> </a:t>
            </a:r>
            <a:r>
              <a:rPr lang="en-US" altLang="zh-TW" dirty="0" smtClean="0"/>
              <a:t>Mail:wasiwa0608@npa.gov.tw</a:t>
            </a:r>
            <a:endParaRPr lang="en-US" altLang="zh-TW" dirty="0"/>
          </a:p>
          <a:p>
            <a:pPr marL="82296" indent="0" fontAlgn="auto">
              <a:spcAft>
                <a:spcPts val="0"/>
              </a:spcAft>
              <a:buFont typeface="Wingdings 2"/>
              <a:buNone/>
              <a:defRPr/>
            </a:pPr>
            <a:endParaRPr lang="zh-TW" altLang="en-US" dirty="0"/>
          </a:p>
        </p:txBody>
      </p:sp>
      <p:pic>
        <p:nvPicPr>
          <p:cNvPr id="35846"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0100" y="642918"/>
            <a:ext cx="7998146" cy="357190"/>
          </a:xfrm>
        </p:spPr>
        <p:txBody>
          <a:bodyPr>
            <a:noAutofit/>
          </a:bodyPr>
          <a:lstStyle/>
          <a:p>
            <a:r>
              <a:rPr lang="en-US" altLang="zh-TW" sz="2400" b="1" dirty="0" smtClean="0">
                <a:solidFill>
                  <a:srgbClr val="FF0000"/>
                </a:solidFill>
              </a:rPr>
              <a:t>2.</a:t>
            </a:r>
            <a:r>
              <a:rPr lang="zh-TW" altLang="en-US" sz="2400" b="1" dirty="0" smtClean="0">
                <a:solidFill>
                  <a:srgbClr val="FF0000"/>
                </a:solidFill>
              </a:rPr>
              <a:t>各申報類別之申報期間競合時，應選擇何種申報類別？</a:t>
            </a:r>
            <a:endParaRPr lang="zh-TW" altLang="en-US" sz="2400" b="1" dirty="0">
              <a:solidFill>
                <a:srgbClr val="FF0000"/>
              </a:solidFill>
            </a:endParaRPr>
          </a:p>
        </p:txBody>
      </p:sp>
      <p:graphicFrame>
        <p:nvGraphicFramePr>
          <p:cNvPr id="4" name="內容版面配置區 3"/>
          <p:cNvGraphicFramePr>
            <a:graphicFrameLocks noGrp="1"/>
          </p:cNvGraphicFramePr>
          <p:nvPr>
            <p:ph idx="1"/>
          </p:nvPr>
        </p:nvGraphicFramePr>
        <p:xfrm>
          <a:off x="142843" y="1000108"/>
          <a:ext cx="9001157" cy="5090328"/>
        </p:xfrm>
        <a:graphic>
          <a:graphicData uri="http://schemas.openxmlformats.org/drawingml/2006/table">
            <a:tbl>
              <a:tblPr firstRow="1" bandRow="1">
                <a:tableStyleId>{5C22544A-7EE6-4342-B048-85BDC9FD1C3A}</a:tableStyleId>
              </a:tblPr>
              <a:tblGrid>
                <a:gridCol w="3246319"/>
                <a:gridCol w="3320099"/>
                <a:gridCol w="2434739"/>
              </a:tblGrid>
              <a:tr h="378690">
                <a:tc>
                  <a:txBody>
                    <a:bodyPr/>
                    <a:lstStyle/>
                    <a:p>
                      <a:r>
                        <a:rPr lang="zh-TW" altLang="en-US" sz="1800" dirty="0" smtClean="0"/>
                        <a:t>競合情形</a:t>
                      </a:r>
                      <a:endParaRPr lang="zh-TW" altLang="en-US" sz="1800" dirty="0"/>
                    </a:p>
                  </a:txBody>
                  <a:tcPr/>
                </a:tc>
                <a:tc>
                  <a:txBody>
                    <a:bodyPr/>
                    <a:lstStyle/>
                    <a:p>
                      <a:endParaRPr lang="zh-TW" altLang="en-US" sz="1800" dirty="0"/>
                    </a:p>
                  </a:txBody>
                  <a:tcPr/>
                </a:tc>
                <a:tc>
                  <a:txBody>
                    <a:bodyPr/>
                    <a:lstStyle/>
                    <a:p>
                      <a:r>
                        <a:rPr lang="zh-TW" altLang="en-US" sz="1800" dirty="0" smtClean="0"/>
                        <a:t>備註</a:t>
                      </a:r>
                      <a:endParaRPr lang="zh-TW" altLang="en-US" sz="1800" dirty="0"/>
                    </a:p>
                  </a:txBody>
                  <a:tcPr/>
                </a:tc>
              </a:tr>
              <a:tr h="1179942">
                <a:tc>
                  <a:txBody>
                    <a:bodyPr/>
                    <a:lstStyle/>
                    <a:p>
                      <a:r>
                        <a:rPr lang="zh-TW" altLang="en-US" sz="1800" b="1" dirty="0" smtClean="0">
                          <a:solidFill>
                            <a:srgbClr val="7030A0"/>
                          </a:solidFill>
                        </a:rPr>
                        <a:t>就到職申報與定期申報</a:t>
                      </a:r>
                      <a:endParaRPr lang="zh-TW" altLang="en-US" sz="1800" b="1" dirty="0">
                        <a:solidFill>
                          <a:srgbClr val="7030A0"/>
                        </a:solidFill>
                      </a:endParaRPr>
                    </a:p>
                  </a:txBody>
                  <a:tcPr/>
                </a:tc>
                <a:tc>
                  <a:txBody>
                    <a:bodyPr/>
                    <a:lstStyle/>
                    <a:p>
                      <a:r>
                        <a:rPr lang="zh-TW" altLang="en-US" sz="1800" dirty="0" smtClean="0"/>
                        <a:t>申報期間競合，選擇就到職申報。</a:t>
                      </a:r>
                      <a:endParaRPr lang="zh-TW" altLang="en-US" sz="1800" dirty="0"/>
                    </a:p>
                  </a:txBody>
                  <a:tcPr/>
                </a:tc>
                <a:tc>
                  <a:txBody>
                    <a:bodyPr/>
                    <a:lstStyle/>
                    <a:p>
                      <a:r>
                        <a:rPr lang="zh-TW" altLang="en-US" sz="1800" dirty="0" smtClean="0"/>
                        <a:t>注意：如申報人就到職日在</a:t>
                      </a:r>
                      <a:r>
                        <a:rPr lang="en-US" altLang="zh-TW" sz="1800" dirty="0" smtClean="0"/>
                        <a:t>10/1</a:t>
                      </a:r>
                      <a:r>
                        <a:rPr lang="zh-TW" altLang="en-US" sz="1800" dirty="0" smtClean="0"/>
                        <a:t>以後者，於跨年度時辦理就到職申報較為有利。</a:t>
                      </a:r>
                      <a:endParaRPr lang="zh-TW" altLang="en-US" sz="1800" dirty="0"/>
                    </a:p>
                  </a:txBody>
                  <a:tcPr/>
                </a:tc>
              </a:tr>
              <a:tr h="635353">
                <a:tc>
                  <a:txBody>
                    <a:bodyPr/>
                    <a:lstStyle/>
                    <a:p>
                      <a:r>
                        <a:rPr lang="zh-TW" altLang="en-US" sz="1800" b="1" dirty="0" smtClean="0">
                          <a:solidFill>
                            <a:srgbClr val="7030A0"/>
                          </a:solidFill>
                        </a:rPr>
                        <a:t>定期申報期間內卸離職</a:t>
                      </a:r>
                      <a:endParaRPr lang="zh-TW" altLang="en-US" sz="1800" b="1" dirty="0">
                        <a:solidFill>
                          <a:srgbClr val="7030A0"/>
                        </a:solidFill>
                      </a:endParaRPr>
                    </a:p>
                  </a:txBody>
                  <a:tcPr/>
                </a:tc>
                <a:tc>
                  <a:txBody>
                    <a:bodyPr/>
                    <a:lstStyle/>
                    <a:p>
                      <a:r>
                        <a:rPr lang="zh-TW" altLang="en-US" sz="1800" dirty="0" smtClean="0"/>
                        <a:t>申報期間競合，擇一申報。</a:t>
                      </a:r>
                      <a:endParaRPr lang="en-US" altLang="zh-TW" sz="1800" dirty="0" smtClean="0"/>
                    </a:p>
                    <a:p>
                      <a:endParaRPr lang="zh-TW" altLang="en-US" sz="1800" dirty="0"/>
                    </a:p>
                  </a:txBody>
                  <a:tcPr/>
                </a:tc>
                <a:tc>
                  <a:txBody>
                    <a:bodyPr/>
                    <a:lstStyle/>
                    <a:p>
                      <a:r>
                        <a:rPr lang="zh-TW" altLang="en-US" sz="1800" dirty="0" smtClean="0"/>
                        <a:t>選擇定期申報者，申報日須為在職期間。</a:t>
                      </a:r>
                      <a:endParaRPr lang="zh-TW" altLang="en-US" sz="1800" dirty="0"/>
                    </a:p>
                  </a:txBody>
                  <a:tcPr/>
                </a:tc>
              </a:tr>
              <a:tr h="6736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7030A0"/>
                          </a:solidFill>
                        </a:rPr>
                        <a:t>就到職申報期間內卸離職</a:t>
                      </a:r>
                    </a:p>
                  </a:txBody>
                  <a:tcPr/>
                </a:tc>
                <a:tc>
                  <a:txBody>
                    <a:bodyPr/>
                    <a:lstStyle/>
                    <a:p>
                      <a:r>
                        <a:rPr lang="zh-TW" altLang="en-US" sz="1800" dirty="0" smtClean="0"/>
                        <a:t>申報期間競合，擇一申報。</a:t>
                      </a:r>
                      <a:endParaRPr lang="zh-TW" alt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t>選擇就到職申報者，申報日須為在職期間。</a:t>
                      </a:r>
                    </a:p>
                  </a:txBody>
                  <a:tcPr/>
                </a:tc>
              </a:tr>
              <a:tr h="635353">
                <a:tc>
                  <a:txBody>
                    <a:bodyPr/>
                    <a:lstStyle/>
                    <a:p>
                      <a:r>
                        <a:rPr lang="zh-TW" altLang="en-US" sz="1800" b="1" dirty="0" smtClean="0">
                          <a:solidFill>
                            <a:srgbClr val="7030A0"/>
                          </a:solidFill>
                        </a:rPr>
                        <a:t>卸離職申報期間內就到職</a:t>
                      </a:r>
                      <a:endParaRPr lang="zh-TW" altLang="en-US" sz="1800" b="1" dirty="0">
                        <a:solidFill>
                          <a:srgbClr val="7030A0"/>
                        </a:solidFill>
                      </a:endParaRPr>
                    </a:p>
                  </a:txBody>
                  <a:tcPr/>
                </a:tc>
                <a:tc>
                  <a:txBody>
                    <a:bodyPr/>
                    <a:lstStyle/>
                    <a:p>
                      <a:r>
                        <a:rPr lang="zh-TW" altLang="en-US" sz="1800" dirty="0" smtClean="0"/>
                        <a:t>申報期間競合，辦理就到職申報即可，免辦理卸離職申報。</a:t>
                      </a:r>
                      <a:endParaRPr lang="zh-TW" altLang="en-US" sz="1800" dirty="0"/>
                    </a:p>
                  </a:txBody>
                  <a:tcPr/>
                </a:tc>
                <a:tc>
                  <a:txBody>
                    <a:bodyPr/>
                    <a:lstStyle/>
                    <a:p>
                      <a:endParaRPr lang="zh-TW" altLang="en-US" sz="1800" dirty="0"/>
                    </a:p>
                  </a:txBody>
                  <a:tcPr/>
                </a:tc>
              </a:tr>
              <a:tr h="635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7030A0"/>
                          </a:solidFill>
                        </a:rPr>
                        <a:t>代理申報期間內解除代理職務</a:t>
                      </a:r>
                    </a:p>
                  </a:txBody>
                  <a:tcPr/>
                </a:tc>
                <a:tc>
                  <a:txBody>
                    <a:bodyPr/>
                    <a:lstStyle/>
                    <a:p>
                      <a:r>
                        <a:rPr lang="zh-TW" altLang="en-US" sz="1800" dirty="0" smtClean="0"/>
                        <a:t>申報期間競合，擇一申報。</a:t>
                      </a:r>
                      <a:endParaRPr lang="zh-TW" altLang="en-US" sz="1800" dirty="0"/>
                    </a:p>
                  </a:txBody>
                  <a:tcPr/>
                </a:tc>
                <a:tc>
                  <a:txBody>
                    <a:bodyPr/>
                    <a:lstStyle/>
                    <a:p>
                      <a:endParaRPr lang="zh-TW" altLang="en-US" sz="1800" dirty="0"/>
                    </a:p>
                  </a:txBody>
                  <a:tcPr/>
                </a:tc>
              </a:tr>
              <a:tr h="933758">
                <a:tc>
                  <a:txBody>
                    <a:bodyPr/>
                    <a:lstStyle/>
                    <a:p>
                      <a:r>
                        <a:rPr lang="zh-TW" altLang="en-US" sz="1800" b="1" dirty="0" smtClean="0">
                          <a:solidFill>
                            <a:srgbClr val="7030A0"/>
                          </a:solidFill>
                        </a:rPr>
                        <a:t>卸離職後馬上又代理應申報職務（時間銜接未中斷）</a:t>
                      </a:r>
                      <a:endParaRPr lang="zh-TW" altLang="en-US" sz="1800" b="1" dirty="0">
                        <a:solidFill>
                          <a:srgbClr val="7030A0"/>
                        </a:solidFill>
                      </a:endParaRPr>
                    </a:p>
                  </a:txBody>
                  <a:tcPr/>
                </a:tc>
                <a:tc>
                  <a:txBody>
                    <a:bodyPr/>
                    <a:lstStyle/>
                    <a:p>
                      <a:r>
                        <a:rPr lang="zh-TW" altLang="en-US" sz="1800" dirty="0" smtClean="0"/>
                        <a:t>因擔任應申報職務之情形從未間斷，於實際解除代理時，辦理卸離職申報</a:t>
                      </a:r>
                      <a:endParaRPr lang="zh-TW" altLang="en-US" sz="1800" dirty="0"/>
                    </a:p>
                  </a:txBody>
                  <a:tcPr/>
                </a:tc>
                <a:tc>
                  <a:txBody>
                    <a:bodyPr/>
                    <a:lstStyle/>
                    <a:p>
                      <a:endParaRPr lang="zh-TW" altLang="en-US" sz="1800" dirty="0"/>
                    </a:p>
                  </a:txBody>
                  <a:tcPr/>
                </a:tc>
              </a:tr>
            </a:tbl>
          </a:graphicData>
        </a:graphic>
      </p:graphicFrame>
      <p:sp>
        <p:nvSpPr>
          <p:cNvPr id="5" name="內容版面配置區 2"/>
          <p:cNvSpPr txBox="1">
            <a:spLocks/>
          </p:cNvSpPr>
          <p:nvPr/>
        </p:nvSpPr>
        <p:spPr>
          <a:xfrm>
            <a:off x="714375" y="6072182"/>
            <a:ext cx="8429625" cy="785818"/>
          </a:xfrm>
          <a:prstGeom prst="rect">
            <a:avLst/>
          </a:prstGeom>
        </p:spPr>
        <p:txBody>
          <a:bodyPr>
            <a:normAutofit fontScale="70000" lnSpcReduction="20000"/>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charset="0"/>
              <a:buNone/>
              <a:tabLst/>
              <a:defRPr/>
            </a:pPr>
            <a:r>
              <a:rPr kumimoji="0" lang="zh-TW" altLang="en-US" sz="3200" b="1" i="0" u="none" strike="noStrike" kern="1200" cap="none" spc="0" normalizeH="0" baseline="0" noProof="0" dirty="0" smtClean="0">
                <a:ln>
                  <a:noFill/>
                </a:ln>
                <a:solidFill>
                  <a:srgbClr val="002060"/>
                </a:solidFill>
                <a:effectLst/>
                <a:uLnTx/>
                <a:uFillTx/>
                <a:latin typeface="+mn-lt"/>
                <a:ea typeface="+mn-ea"/>
                <a:cs typeface="+mn-cs"/>
              </a:rPr>
              <a:t>★</a:t>
            </a:r>
            <a:r>
              <a:rPr kumimoji="0" lang="zh-TW" altLang="en-US" sz="3200" b="1" i="0" u="sng" strike="noStrike" kern="1200" cap="none" spc="0" normalizeH="0" baseline="0" noProof="0" dirty="0" smtClean="0">
                <a:ln>
                  <a:noFill/>
                </a:ln>
                <a:solidFill>
                  <a:srgbClr val="002060"/>
                </a:solidFill>
                <a:effectLst/>
                <a:uLnTx/>
                <a:uFillTx/>
                <a:latin typeface="+mn-lt"/>
                <a:ea typeface="+mn-ea"/>
                <a:cs typeface="+mn-cs"/>
              </a:rPr>
              <a:t>選擇何種申報類別，則申報期間依該申報類別之規定。</a:t>
            </a:r>
            <a:endParaRPr kumimoji="0" lang="en-US" altLang="zh-TW" sz="3200" b="1" i="0" u="sng" strike="noStrike" kern="1200" cap="none" spc="0" normalizeH="0" baseline="0" noProof="0" dirty="0" smtClean="0">
              <a:ln>
                <a:noFill/>
              </a:ln>
              <a:solidFill>
                <a:srgbClr val="002060"/>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Arial" charset="0"/>
              <a:buNone/>
              <a:tabLst/>
              <a:defRPr/>
            </a:pPr>
            <a:r>
              <a:rPr lang="zh-TW" altLang="en-US" sz="3200" b="1" dirty="0" smtClean="0">
                <a:solidFill>
                  <a:srgbClr val="002060"/>
                </a:solidFill>
              </a:rPr>
              <a:t>★</a:t>
            </a:r>
            <a:r>
              <a:rPr lang="zh-TW" altLang="en-US" sz="3200" b="1" u="sng" dirty="0" smtClean="0">
                <a:solidFill>
                  <a:srgbClr val="FF0000"/>
                </a:solidFill>
              </a:rPr>
              <a:t>就到職申報與卸離職申報期間未競合者，需分別辦理申報。</a:t>
            </a:r>
            <a:endParaRPr kumimoji="0" lang="en-US" altLang="zh-TW" sz="3200" b="1" i="0" u="sng" strike="noStrike" kern="1200" cap="none" spc="0" normalizeH="0" baseline="0" noProof="0" dirty="0" smtClean="0">
              <a:ln>
                <a:noFill/>
              </a:ln>
              <a:solidFill>
                <a:srgbClr val="FF0000"/>
              </a:solidFill>
              <a:effectLst/>
              <a:uLnTx/>
              <a:uFillTx/>
              <a:latin typeface="+mn-lt"/>
              <a:ea typeface="+mn-ea"/>
              <a:cs typeface="+mn-cs"/>
            </a:endParaRPr>
          </a:p>
        </p:txBody>
      </p:sp>
      <p:sp>
        <p:nvSpPr>
          <p:cNvPr id="6" name="標題 1"/>
          <p:cNvSpPr txBox="1">
            <a:spLocks/>
          </p:cNvSpPr>
          <p:nvPr/>
        </p:nvSpPr>
        <p:spPr>
          <a:xfrm>
            <a:off x="1071538" y="0"/>
            <a:ext cx="7498080" cy="714356"/>
          </a:xfrm>
          <a:prstGeom prst="rect">
            <a:avLst/>
          </a:prstGeom>
        </p:spPr>
        <p:txBody>
          <a:bodyPr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43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標楷體" pitchFamily="65" charset="-120"/>
                <a:ea typeface="標楷體" pitchFamily="65" charset="-120"/>
                <a:cs typeface="+mj-cs"/>
              </a:rPr>
              <a:t>財產申報通知作業</a:t>
            </a:r>
            <a:r>
              <a:rPr kumimoji="0" lang="en-US" altLang="zh-TW" sz="4300" b="1" i="0" u="none" strike="noStrike" kern="1200" cap="none" spc="0" normalizeH="0" baseline="0" noProof="0" dirty="0" smtClean="0">
                <a:ln>
                  <a:noFill/>
                </a:ln>
                <a:solidFill>
                  <a:schemeClr val="accent5">
                    <a:lumMod val="50000"/>
                  </a:schemeClr>
                </a:solidFill>
                <a:effectLst>
                  <a:outerShdw blurRad="50000" dist="30000" dir="5400000" algn="tl" rotWithShape="0">
                    <a:srgbClr val="000000">
                      <a:alpha val="30000"/>
                    </a:srgbClr>
                  </a:outerShdw>
                </a:effectLst>
                <a:uLnTx/>
                <a:uFillTx/>
                <a:latin typeface="標楷體" pitchFamily="65" charset="-120"/>
                <a:ea typeface="標楷體" pitchFamily="65" charset="-120"/>
                <a:cs typeface="+mj-cs"/>
              </a:rPr>
              <a:t>3</a:t>
            </a:r>
            <a:endParaRPr kumimoji="0" lang="zh-TW" alt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pic>
        <p:nvPicPr>
          <p:cNvPr id="7" name="圖片 5" descr="盾牌型警徽(png).png"/>
          <p:cNvPicPr>
            <a:picLocks noChangeAspect="1"/>
          </p:cNvPicPr>
          <p:nvPr/>
        </p:nvPicPr>
        <p:blipFill>
          <a:blip r:embed="rId2"/>
          <a:srcRect/>
          <a:stretch>
            <a:fillRect/>
          </a:stretch>
        </p:blipFill>
        <p:spPr bwMode="auto">
          <a:xfrm>
            <a:off x="0" y="71414"/>
            <a:ext cx="100012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85852" y="0"/>
            <a:ext cx="7640956" cy="857232"/>
          </a:xfrm>
        </p:spPr>
        <p:txBody>
          <a:bodyPr>
            <a:normAutofit/>
          </a:bodyPr>
          <a:lstStyle/>
          <a:p>
            <a:pPr lvl="0"/>
            <a:r>
              <a:rPr lang="zh-TW" altLang="en-US" b="1" dirty="0" smtClean="0">
                <a:solidFill>
                  <a:schemeClr val="accent5">
                    <a:lumMod val="50000"/>
                  </a:schemeClr>
                </a:solidFill>
                <a:latin typeface="標楷體" pitchFamily="65" charset="-120"/>
                <a:ea typeface="標楷體" pitchFamily="65" charset="-120"/>
              </a:rPr>
              <a:t>財產申報通知作業</a:t>
            </a:r>
            <a:r>
              <a:rPr lang="en-US" altLang="zh-TW" b="1" dirty="0" smtClean="0">
                <a:solidFill>
                  <a:schemeClr val="accent5">
                    <a:lumMod val="50000"/>
                  </a:schemeClr>
                </a:solidFill>
                <a:latin typeface="標楷體" pitchFamily="65" charset="-120"/>
                <a:ea typeface="標楷體" pitchFamily="65" charset="-120"/>
              </a:rPr>
              <a:t>4</a:t>
            </a:r>
            <a:endParaRPr lang="zh-TW" altLang="en-US" dirty="0"/>
          </a:p>
        </p:txBody>
      </p:sp>
      <p:sp>
        <p:nvSpPr>
          <p:cNvPr id="3" name="內容版面配置區 2"/>
          <p:cNvSpPr>
            <a:spLocks noGrp="1"/>
          </p:cNvSpPr>
          <p:nvPr>
            <p:ph idx="1"/>
          </p:nvPr>
        </p:nvSpPr>
        <p:spPr>
          <a:xfrm>
            <a:off x="928662" y="1000108"/>
            <a:ext cx="8215338" cy="5715040"/>
          </a:xfrm>
        </p:spPr>
        <p:txBody>
          <a:bodyPr>
            <a:normAutofit/>
          </a:bodyPr>
          <a:lstStyle/>
          <a:p>
            <a:pPr marL="85725" lvl="1" indent="100013">
              <a:buNone/>
            </a:pPr>
            <a:r>
              <a:rPr lang="zh-TW" altLang="en-US" sz="3000" b="1" dirty="0" smtClean="0">
                <a:solidFill>
                  <a:srgbClr val="C00000"/>
                </a:solidFill>
                <a:latin typeface="標楷體" pitchFamily="65" charset="-120"/>
                <a:ea typeface="標楷體" pitchFamily="65" charset="-120"/>
              </a:rPr>
              <a:t>三、書面通知申報人申報</a:t>
            </a:r>
            <a:endParaRPr lang="en-US" altLang="zh-TW" sz="3000" b="1" dirty="0" smtClean="0">
              <a:solidFill>
                <a:srgbClr val="C00000"/>
              </a:solidFill>
              <a:latin typeface="標楷體" pitchFamily="65" charset="-120"/>
              <a:ea typeface="標楷體" pitchFamily="65" charset="-120"/>
            </a:endParaRPr>
          </a:p>
          <a:p>
            <a:pPr lvl="1">
              <a:buNone/>
            </a:pPr>
            <a:endParaRPr lang="en-US" altLang="zh-TW" sz="3000" b="1" dirty="0" smtClean="0">
              <a:solidFill>
                <a:srgbClr val="C00000"/>
              </a:solidFill>
              <a:latin typeface="標楷體" pitchFamily="65" charset="-120"/>
              <a:ea typeface="標楷體" pitchFamily="65" charset="-120"/>
            </a:endParaRPr>
          </a:p>
          <a:p>
            <a:pPr>
              <a:buFont typeface="Wingdings" pitchFamily="2" charset="2"/>
              <a:buChar char="n"/>
            </a:pPr>
            <a:r>
              <a:rPr lang="zh-TW" altLang="en-US" sz="2600" dirty="0" smtClean="0">
                <a:solidFill>
                  <a:srgbClr val="002060"/>
                </a:solidFill>
              </a:rPr>
              <a:t>本於服務性質，請以</a:t>
            </a:r>
            <a:r>
              <a:rPr lang="zh-TW" altLang="en-US" sz="2600" b="1" u="sng" dirty="0" smtClean="0">
                <a:solidFill>
                  <a:srgbClr val="FF0000"/>
                </a:solidFill>
              </a:rPr>
              <a:t>書面通知</a:t>
            </a:r>
            <a:r>
              <a:rPr lang="zh-TW" altLang="en-US" sz="2600" dirty="0" smtClean="0">
                <a:solidFill>
                  <a:srgbClr val="002060"/>
                </a:solidFill>
              </a:rPr>
              <a:t>申報人於申報期限內進行網路申報，以免申報人逾期申報或申報不實。</a:t>
            </a:r>
            <a:endParaRPr lang="en-US" altLang="zh-TW" sz="2600" dirty="0" smtClean="0">
              <a:solidFill>
                <a:srgbClr val="002060"/>
              </a:solidFill>
            </a:endParaRPr>
          </a:p>
          <a:p>
            <a:pPr>
              <a:buFont typeface="Wingdings" pitchFamily="2" charset="2"/>
              <a:buChar char="n"/>
            </a:pPr>
            <a:endParaRPr lang="en-US" altLang="zh-TW" sz="2600" dirty="0" smtClean="0">
              <a:solidFill>
                <a:srgbClr val="002060"/>
              </a:solidFill>
            </a:endParaRPr>
          </a:p>
          <a:p>
            <a:pPr>
              <a:buFont typeface="Wingdings" pitchFamily="2" charset="2"/>
              <a:buChar char="n"/>
            </a:pPr>
            <a:r>
              <a:rPr lang="zh-TW" altLang="en-US" sz="2600" b="1" dirty="0" smtClean="0">
                <a:solidFill>
                  <a:srgbClr val="002060"/>
                </a:solidFill>
              </a:rPr>
              <a:t>書面通知內應載明下列事項（詳</a:t>
            </a:r>
            <a:r>
              <a:rPr lang="zh-TW" altLang="en-US" sz="2600" b="1" dirty="0" smtClean="0">
                <a:solidFill>
                  <a:srgbClr val="002060"/>
                </a:solidFill>
                <a:hlinkClick r:id="rId2" action="ppaction://hlinkfile"/>
              </a:rPr>
              <a:t>附錄</a:t>
            </a:r>
            <a:r>
              <a:rPr lang="en-US" altLang="zh-TW" sz="2600" b="1" dirty="0" smtClean="0">
                <a:solidFill>
                  <a:srgbClr val="002060"/>
                </a:solidFill>
                <a:hlinkClick r:id="rId2" action="ppaction://hlinkfile"/>
              </a:rPr>
              <a:t>-</a:t>
            </a:r>
            <a:r>
              <a:rPr lang="zh-TW" altLang="en-US" sz="2600" b="1" dirty="0" smtClean="0">
                <a:solidFill>
                  <a:srgbClr val="002060"/>
                </a:solidFill>
                <a:hlinkClick r:id="rId2" action="ppaction://hlinkfile"/>
              </a:rPr>
              <a:t>公文範本</a:t>
            </a:r>
            <a:r>
              <a:rPr lang="zh-TW" altLang="en-US" sz="2600" b="1" dirty="0" smtClean="0">
                <a:solidFill>
                  <a:srgbClr val="002060"/>
                </a:solidFill>
              </a:rPr>
              <a:t>）</a:t>
            </a:r>
            <a:endParaRPr lang="en-US" altLang="zh-TW" sz="2600" b="1" dirty="0" smtClean="0">
              <a:solidFill>
                <a:srgbClr val="002060"/>
              </a:solidFill>
            </a:endParaRPr>
          </a:p>
          <a:p>
            <a:pPr marL="365125" indent="-282575">
              <a:buNone/>
              <a:tabLst>
                <a:tab pos="271463" algn="l"/>
              </a:tabLst>
            </a:pPr>
            <a:r>
              <a:rPr lang="zh-TW" altLang="en-US" sz="2200" dirty="0" smtClean="0">
                <a:solidFill>
                  <a:srgbClr val="002060"/>
                </a:solidFill>
              </a:rPr>
              <a:t>  </a:t>
            </a:r>
            <a:r>
              <a:rPr lang="en-US" altLang="zh-TW" sz="2200" b="1" dirty="0" smtClean="0">
                <a:solidFill>
                  <a:srgbClr val="002060"/>
                </a:solidFill>
              </a:rPr>
              <a:t>1.</a:t>
            </a:r>
            <a:r>
              <a:rPr lang="zh-TW" altLang="en-US" sz="2200" b="1" dirty="0" smtClean="0">
                <a:solidFill>
                  <a:srgbClr val="002060"/>
                </a:solidFill>
              </a:rPr>
              <a:t>申報人之</a:t>
            </a:r>
            <a:r>
              <a:rPr lang="zh-TW" altLang="en-US" sz="2200" b="1" dirty="0" smtClean="0">
                <a:solidFill>
                  <a:srgbClr val="FF0000"/>
                </a:solidFill>
              </a:rPr>
              <a:t>申報類別及申報期間</a:t>
            </a:r>
            <a:r>
              <a:rPr lang="zh-TW" altLang="en-US" sz="2200" b="1" dirty="0" smtClean="0">
                <a:solidFill>
                  <a:srgbClr val="002060"/>
                </a:solidFill>
              </a:rPr>
              <a:t>（含法源依據）。</a:t>
            </a:r>
            <a:endParaRPr lang="en-US" altLang="zh-TW" sz="2200" b="1" dirty="0" smtClean="0">
              <a:solidFill>
                <a:srgbClr val="002060"/>
              </a:solidFill>
            </a:endParaRPr>
          </a:p>
          <a:p>
            <a:pPr>
              <a:buNone/>
            </a:pPr>
            <a:r>
              <a:rPr lang="zh-TW" altLang="en-US" sz="2200" b="1" dirty="0" smtClean="0">
                <a:solidFill>
                  <a:srgbClr val="002060"/>
                </a:solidFill>
              </a:rPr>
              <a:t>  </a:t>
            </a:r>
            <a:r>
              <a:rPr lang="en-US" altLang="zh-TW" sz="2200" b="1" dirty="0" smtClean="0">
                <a:solidFill>
                  <a:srgbClr val="002060"/>
                </a:solidFill>
              </a:rPr>
              <a:t>2.</a:t>
            </a:r>
            <a:r>
              <a:rPr lang="zh-TW" altLang="en-US" sz="2200" b="1" dirty="0" smtClean="0">
                <a:solidFill>
                  <a:srgbClr val="002060"/>
                </a:solidFill>
              </a:rPr>
              <a:t>逾期申報（未遵期申報）之</a:t>
            </a:r>
            <a:r>
              <a:rPr lang="zh-TW" altLang="en-US" sz="2200" b="1" dirty="0" smtClean="0">
                <a:solidFill>
                  <a:srgbClr val="FF0000"/>
                </a:solidFill>
              </a:rPr>
              <a:t>罰鍰規定</a:t>
            </a:r>
            <a:r>
              <a:rPr lang="zh-TW" altLang="en-US" sz="2200" b="1" dirty="0" smtClean="0">
                <a:solidFill>
                  <a:srgbClr val="002060"/>
                </a:solidFill>
              </a:rPr>
              <a:t>。</a:t>
            </a:r>
            <a:endParaRPr lang="en-US" altLang="zh-TW" sz="2200" b="1" dirty="0" smtClean="0">
              <a:solidFill>
                <a:srgbClr val="002060"/>
              </a:solidFill>
            </a:endParaRPr>
          </a:p>
          <a:p>
            <a:pPr>
              <a:buNone/>
            </a:pPr>
            <a:r>
              <a:rPr lang="zh-TW" altLang="en-US" sz="2200" b="1" dirty="0" smtClean="0">
                <a:solidFill>
                  <a:srgbClr val="002060"/>
                </a:solidFill>
              </a:rPr>
              <a:t>  </a:t>
            </a:r>
            <a:r>
              <a:rPr lang="en-US" altLang="zh-TW" sz="2200" b="1" dirty="0" smtClean="0">
                <a:solidFill>
                  <a:srgbClr val="002060"/>
                </a:solidFill>
              </a:rPr>
              <a:t>3.</a:t>
            </a:r>
            <a:r>
              <a:rPr lang="zh-TW" altLang="en-US" sz="2200" b="1" dirty="0" smtClean="0">
                <a:solidFill>
                  <a:srgbClr val="FF0000"/>
                </a:solidFill>
              </a:rPr>
              <a:t>申報日</a:t>
            </a:r>
            <a:r>
              <a:rPr lang="zh-TW" altLang="en-US" sz="2200" b="1" dirty="0" smtClean="0">
                <a:solidFill>
                  <a:srgbClr val="002060"/>
                </a:solidFill>
              </a:rPr>
              <a:t>如何選擇。</a:t>
            </a:r>
            <a:endParaRPr lang="en-US" altLang="zh-TW" sz="2200" b="1" dirty="0" smtClean="0">
              <a:solidFill>
                <a:srgbClr val="002060"/>
              </a:solidFill>
            </a:endParaRPr>
          </a:p>
          <a:p>
            <a:pPr>
              <a:buNone/>
            </a:pPr>
            <a:r>
              <a:rPr lang="zh-TW" altLang="en-US" sz="2200" b="1" dirty="0" smtClean="0">
                <a:solidFill>
                  <a:srgbClr val="002060"/>
                </a:solidFill>
              </a:rPr>
              <a:t>  </a:t>
            </a:r>
            <a:r>
              <a:rPr lang="en-US" altLang="zh-TW" sz="2200" b="1" dirty="0" smtClean="0">
                <a:solidFill>
                  <a:srgbClr val="002060"/>
                </a:solidFill>
              </a:rPr>
              <a:t>4.</a:t>
            </a:r>
            <a:r>
              <a:rPr lang="zh-TW" altLang="en-US" sz="2200" b="1" dirty="0" smtClean="0">
                <a:solidFill>
                  <a:srgbClr val="FF0000"/>
                </a:solidFill>
              </a:rPr>
              <a:t>申報方式</a:t>
            </a:r>
            <a:r>
              <a:rPr lang="zh-TW" altLang="en-US" sz="2200" b="1" dirty="0" smtClean="0">
                <a:solidFill>
                  <a:srgbClr val="002060"/>
                </a:solidFill>
              </a:rPr>
              <a:t>：紙本申報或網路申報</a:t>
            </a:r>
            <a:endParaRPr lang="en-US" altLang="zh-TW" sz="2200" b="1" dirty="0" smtClean="0">
              <a:solidFill>
                <a:srgbClr val="002060"/>
              </a:solidFill>
            </a:endParaRPr>
          </a:p>
          <a:p>
            <a:pPr>
              <a:buNone/>
            </a:pPr>
            <a:r>
              <a:rPr lang="zh-TW" altLang="en-US" sz="2600" b="1" dirty="0" smtClean="0">
                <a:solidFill>
                  <a:srgbClr val="FF0000"/>
                </a:solidFill>
              </a:rPr>
              <a:t> （註：警政署自</a:t>
            </a:r>
            <a:r>
              <a:rPr lang="en-US" altLang="zh-TW" sz="2600" b="1" dirty="0" smtClean="0">
                <a:solidFill>
                  <a:srgbClr val="FF0000"/>
                </a:solidFill>
              </a:rPr>
              <a:t>99</a:t>
            </a:r>
            <a:r>
              <a:rPr lang="zh-TW" altLang="en-US" sz="2600" b="1" dirty="0" smtClean="0">
                <a:solidFill>
                  <a:srgbClr val="FF0000"/>
                </a:solidFill>
              </a:rPr>
              <a:t>年</a:t>
            </a:r>
            <a:r>
              <a:rPr lang="en-US" altLang="zh-TW" sz="2600" b="1" dirty="0" smtClean="0">
                <a:solidFill>
                  <a:srgbClr val="FF0000"/>
                </a:solidFill>
              </a:rPr>
              <a:t>11</a:t>
            </a:r>
            <a:r>
              <a:rPr lang="zh-TW" altLang="en-US" sz="2600" b="1" dirty="0" smtClean="0">
                <a:solidFill>
                  <a:srgbClr val="FF0000"/>
                </a:solidFill>
              </a:rPr>
              <a:t>月</a:t>
            </a:r>
            <a:r>
              <a:rPr lang="en-US" altLang="zh-TW" sz="2600" b="1" dirty="0" smtClean="0">
                <a:solidFill>
                  <a:srgbClr val="FF0000"/>
                </a:solidFill>
              </a:rPr>
              <a:t>1</a:t>
            </a:r>
            <a:r>
              <a:rPr lang="zh-TW" altLang="en-US" sz="2600" b="1" dirty="0" smtClean="0">
                <a:solidFill>
                  <a:srgbClr val="FF0000"/>
                </a:solidFill>
              </a:rPr>
              <a:t>日起，採全面網路申報。） </a:t>
            </a:r>
            <a:endParaRPr lang="en-US" altLang="zh-TW" sz="2600" b="1" dirty="0" smtClean="0">
              <a:solidFill>
                <a:srgbClr val="FF0000"/>
              </a:solidFill>
            </a:endParaRPr>
          </a:p>
          <a:p>
            <a:pPr>
              <a:buNone/>
            </a:pPr>
            <a:r>
              <a:rPr lang="zh-TW" altLang="en-US" sz="2200" b="1" dirty="0" smtClean="0">
                <a:solidFill>
                  <a:srgbClr val="002060"/>
                </a:solidFill>
              </a:rPr>
              <a:t>  </a:t>
            </a:r>
            <a:r>
              <a:rPr lang="en-US" altLang="zh-TW" sz="2200" b="1" dirty="0" smtClean="0">
                <a:solidFill>
                  <a:srgbClr val="002060"/>
                </a:solidFill>
              </a:rPr>
              <a:t>5.</a:t>
            </a:r>
            <a:r>
              <a:rPr lang="zh-TW" altLang="en-US" sz="2200" b="1" dirty="0" smtClean="0">
                <a:solidFill>
                  <a:srgbClr val="002060"/>
                </a:solidFill>
              </a:rPr>
              <a:t>檢附</a:t>
            </a:r>
            <a:r>
              <a:rPr lang="zh-TW" altLang="en-US" sz="2200" b="1" dirty="0" smtClean="0">
                <a:solidFill>
                  <a:srgbClr val="FF0000"/>
                </a:solidFill>
              </a:rPr>
              <a:t>公職人員財產申報表填表說明</a:t>
            </a:r>
            <a:r>
              <a:rPr lang="zh-TW" altLang="en-US" sz="2200" b="1" dirty="0" smtClean="0">
                <a:solidFill>
                  <a:srgbClr val="002060"/>
                </a:solidFill>
              </a:rPr>
              <a:t>或</a:t>
            </a:r>
            <a:r>
              <a:rPr lang="zh-TW" altLang="en-US" sz="2200" b="1" dirty="0" smtClean="0">
                <a:solidFill>
                  <a:srgbClr val="FF0000"/>
                </a:solidFill>
              </a:rPr>
              <a:t>財產申報宣導教材</a:t>
            </a:r>
            <a:r>
              <a:rPr lang="zh-TW" altLang="en-US" sz="2200" b="1" dirty="0" smtClean="0">
                <a:solidFill>
                  <a:srgbClr val="002060"/>
                </a:solidFill>
              </a:rPr>
              <a:t>。</a:t>
            </a:r>
            <a:endParaRPr lang="en-US" altLang="zh-TW" sz="2200" b="1" dirty="0" smtClean="0">
              <a:solidFill>
                <a:srgbClr val="002060"/>
              </a:solidFill>
            </a:endParaRPr>
          </a:p>
          <a:p>
            <a:pPr>
              <a:buNone/>
            </a:pPr>
            <a:endParaRPr lang="en-US" altLang="zh-TW" sz="2200" dirty="0" smtClean="0">
              <a:solidFill>
                <a:srgbClr val="002060"/>
              </a:solidFill>
            </a:endParaRPr>
          </a:p>
          <a:p>
            <a:pPr lvl="1">
              <a:buNone/>
            </a:pPr>
            <a:endParaRPr lang="en-US" altLang="zh-TW" dirty="0" smtClean="0">
              <a:solidFill>
                <a:srgbClr val="C00000"/>
              </a:solidFill>
              <a:latin typeface="標楷體" pitchFamily="65" charset="-120"/>
              <a:ea typeface="標楷體" pitchFamily="65" charset="-120"/>
            </a:endParaRPr>
          </a:p>
          <a:p>
            <a:pPr lvl="1">
              <a:buNone/>
            </a:pPr>
            <a:endParaRPr lang="en-US" altLang="zh-TW" b="1" dirty="0" smtClean="0">
              <a:solidFill>
                <a:srgbClr val="C00000"/>
              </a:solidFill>
              <a:latin typeface="標楷體" pitchFamily="65" charset="-120"/>
              <a:ea typeface="標楷體" pitchFamily="65" charset="-120"/>
            </a:endParaRPr>
          </a:p>
          <a:p>
            <a:endParaRPr lang="zh-TW" altLang="en-US" dirty="0"/>
          </a:p>
        </p:txBody>
      </p:sp>
      <p:pic>
        <p:nvPicPr>
          <p:cNvPr id="4" name="圖片 5" descr="盾牌型警徽(png).png"/>
          <p:cNvPicPr>
            <a:picLocks noChangeAspect="1"/>
          </p:cNvPicPr>
          <p:nvPr/>
        </p:nvPicPr>
        <p:blipFill>
          <a:blip r:embed="rId3"/>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1538" y="1214422"/>
            <a:ext cx="7855270" cy="5248292"/>
          </a:xfrm>
        </p:spPr>
        <p:txBody>
          <a:bodyPr>
            <a:normAutofit/>
          </a:bodyPr>
          <a:lstStyle/>
          <a:p>
            <a:pPr>
              <a:buNone/>
            </a:pPr>
            <a:r>
              <a:rPr lang="zh-TW" altLang="en-US" sz="2800" b="1" dirty="0" smtClean="0">
                <a:solidFill>
                  <a:srgbClr val="C00000"/>
                </a:solidFill>
              </a:rPr>
              <a:t>四、請承辦人落實書面通知作業</a:t>
            </a:r>
            <a:endParaRPr lang="en-US" altLang="zh-TW" sz="2800" b="1" dirty="0" smtClean="0">
              <a:solidFill>
                <a:srgbClr val="C00000"/>
              </a:solidFill>
            </a:endParaRPr>
          </a:p>
          <a:p>
            <a:pPr>
              <a:buNone/>
            </a:pPr>
            <a:endParaRPr lang="en-US" altLang="zh-TW" sz="2400" b="1" dirty="0" smtClean="0">
              <a:solidFill>
                <a:srgbClr val="C00000"/>
              </a:solidFill>
            </a:endParaRPr>
          </a:p>
          <a:p>
            <a:pPr>
              <a:buFont typeface="Wingdings" pitchFamily="2" charset="2"/>
              <a:buChar char="n"/>
            </a:pPr>
            <a:r>
              <a:rPr lang="zh-TW" altLang="en-US" sz="2400" dirty="0" smtClean="0">
                <a:solidFill>
                  <a:srgbClr val="002060"/>
                </a:solidFill>
              </a:rPr>
              <a:t>邇來迭有申報義務人於說明未遵期申報之理由時，主張係</a:t>
            </a:r>
            <a:r>
              <a:rPr lang="zh-TW" altLang="en-US" sz="2400" b="1" dirty="0" smtClean="0">
                <a:solidFill>
                  <a:srgbClr val="FF0000"/>
                </a:solidFill>
              </a:rPr>
              <a:t>未獲政風單位通知申報或未被告知明確之申報期間</a:t>
            </a:r>
            <a:r>
              <a:rPr lang="zh-TW" altLang="en-US" sz="2400" dirty="0" smtClean="0">
                <a:solidFill>
                  <a:srgbClr val="002060"/>
                </a:solidFill>
              </a:rPr>
              <a:t>導致逾期申報，</a:t>
            </a:r>
            <a:r>
              <a:rPr lang="zh-TW" altLang="en-US" sz="2400" b="1" dirty="0" smtClean="0">
                <a:solidFill>
                  <a:srgbClr val="FF0000"/>
                </a:solidFill>
              </a:rPr>
              <a:t>為避免類似情形發生，請申報人落實書面通知作業，以免申報人受罰，並證明已善盡承辦人輔導作為。</a:t>
            </a:r>
            <a:endParaRPr lang="en-US" altLang="zh-TW" sz="2400" b="1" dirty="0" smtClean="0">
              <a:solidFill>
                <a:srgbClr val="FF0000"/>
              </a:solidFill>
            </a:endParaRPr>
          </a:p>
          <a:p>
            <a:pPr>
              <a:buFont typeface="Wingdings" pitchFamily="2" charset="2"/>
              <a:buChar char="n"/>
            </a:pPr>
            <a:r>
              <a:rPr lang="zh-TW" altLang="en-US" sz="2400" dirty="0" smtClean="0">
                <a:solidFill>
                  <a:srgbClr val="002060"/>
                </a:solidFill>
              </a:rPr>
              <a:t>書面通知後，應</a:t>
            </a:r>
            <a:r>
              <a:rPr lang="zh-TW" altLang="en-US" sz="2400" b="1" dirty="0" smtClean="0">
                <a:solidFill>
                  <a:srgbClr val="FF0000"/>
                </a:solidFill>
              </a:rPr>
              <a:t>隨時注意申報人之申報狀態</a:t>
            </a:r>
            <a:r>
              <a:rPr lang="zh-TW" altLang="en-US" sz="2400" dirty="0" smtClean="0">
                <a:solidFill>
                  <a:srgbClr val="002060"/>
                </a:solidFill>
              </a:rPr>
              <a:t>，如申報期限將屆卻仍未申報，請再次通知其儘速辦理申報（書面或口頭均可）。</a:t>
            </a:r>
            <a:endParaRPr lang="en-US" altLang="zh-TW" sz="2400" dirty="0" smtClean="0">
              <a:solidFill>
                <a:srgbClr val="002060"/>
              </a:solidFill>
            </a:endParaRPr>
          </a:p>
          <a:p>
            <a:pPr>
              <a:buNone/>
            </a:pPr>
            <a:r>
              <a:rPr lang="zh-TW" altLang="en-US" sz="2400" b="1" dirty="0" smtClean="0">
                <a:solidFill>
                  <a:srgbClr val="002060"/>
                </a:solidFill>
                <a:latin typeface="標楷體" pitchFamily="65" charset="-120"/>
                <a:ea typeface="標楷體" pitchFamily="65" charset="-120"/>
              </a:rPr>
              <a:t>★</a:t>
            </a:r>
            <a:r>
              <a:rPr lang="zh-TW" altLang="en-US" sz="2000" b="1" dirty="0" smtClean="0">
                <a:solidFill>
                  <a:srgbClr val="002060"/>
                </a:solidFill>
                <a:latin typeface="標楷體" pitchFamily="65" charset="-120"/>
                <a:ea typeface="標楷體" pitchFamily="65" charset="-120"/>
              </a:rPr>
              <a:t>申報人之申報狀態查詢（</a:t>
            </a:r>
            <a:r>
              <a:rPr lang="en-US" altLang="zh-TW" sz="2000" b="1" dirty="0" smtClean="0">
                <a:solidFill>
                  <a:srgbClr val="002060"/>
                </a:solidFill>
                <a:latin typeface="標楷體" pitchFamily="65" charset="-120"/>
                <a:ea typeface="標楷體" pitchFamily="65" charset="-120"/>
              </a:rPr>
              <a:t>C</a:t>
            </a:r>
            <a:r>
              <a:rPr lang="zh-TW" altLang="en-US" sz="2000" b="1" dirty="0" smtClean="0">
                <a:solidFill>
                  <a:srgbClr val="002060"/>
                </a:solidFill>
                <a:latin typeface="標楷體" pitchFamily="65" charset="-120"/>
                <a:ea typeface="標楷體" pitchFamily="65" charset="-120"/>
              </a:rPr>
              <a:t>）、各類報表產製作業（</a:t>
            </a:r>
            <a:r>
              <a:rPr lang="en-US" altLang="zh-TW" sz="2000" b="1" dirty="0" smtClean="0">
                <a:solidFill>
                  <a:srgbClr val="002060"/>
                </a:solidFill>
                <a:latin typeface="標楷體" pitchFamily="65" charset="-120"/>
                <a:ea typeface="標楷體" pitchFamily="65" charset="-120"/>
              </a:rPr>
              <a:t>D103-105</a:t>
            </a:r>
            <a:r>
              <a:rPr lang="zh-TW" altLang="en-US" sz="2000" b="1" dirty="0" smtClean="0">
                <a:solidFill>
                  <a:srgbClr val="002060"/>
                </a:solidFill>
                <a:latin typeface="標楷體" pitchFamily="65" charset="-120"/>
                <a:ea typeface="標楷體" pitchFamily="65" charset="-120"/>
              </a:rPr>
              <a:t>逾期人員表、</a:t>
            </a:r>
            <a:r>
              <a:rPr lang="en-US" altLang="zh-TW" sz="2000" b="1" dirty="0" smtClean="0">
                <a:solidFill>
                  <a:srgbClr val="002060"/>
                </a:solidFill>
                <a:latin typeface="標楷體" pitchFamily="65" charset="-120"/>
                <a:ea typeface="標楷體" pitchFamily="65" charset="-120"/>
              </a:rPr>
              <a:t>3</a:t>
            </a:r>
            <a:r>
              <a:rPr lang="zh-TW" altLang="en-US" sz="2000" b="1" dirty="0" smtClean="0">
                <a:solidFill>
                  <a:srgbClr val="002060"/>
                </a:solidFill>
                <a:latin typeface="標楷體" pitchFamily="65" charset="-120"/>
                <a:ea typeface="標楷體" pitchFamily="65" charset="-120"/>
              </a:rPr>
              <a:t>日</a:t>
            </a:r>
            <a:r>
              <a:rPr lang="en-US" altLang="zh-TW" sz="2000" b="1" dirty="0" smtClean="0">
                <a:solidFill>
                  <a:srgbClr val="002060"/>
                </a:solidFill>
                <a:latin typeface="標楷體" pitchFamily="65" charset="-120"/>
                <a:ea typeface="標楷體" pitchFamily="65" charset="-120"/>
              </a:rPr>
              <a:t>/10</a:t>
            </a:r>
            <a:r>
              <a:rPr lang="zh-TW" altLang="en-US" sz="2000" b="1" dirty="0" smtClean="0">
                <a:solidFill>
                  <a:srgbClr val="002060"/>
                </a:solidFill>
                <a:latin typeface="標楷體" pitchFamily="65" charset="-120"/>
                <a:ea typeface="標楷體" pitchFamily="65" charset="-120"/>
              </a:rPr>
              <a:t>日後逾期表）：詳網路後台管理操作系統講義。</a:t>
            </a:r>
            <a:endParaRPr lang="en-US" altLang="zh-TW" sz="2000" dirty="0" smtClean="0">
              <a:solidFill>
                <a:srgbClr val="002060"/>
              </a:solidFill>
            </a:endParaRPr>
          </a:p>
          <a:p>
            <a:pPr>
              <a:buNone/>
            </a:pPr>
            <a:endParaRPr lang="en-US" altLang="zh-TW" dirty="0" smtClean="0"/>
          </a:p>
          <a:p>
            <a:endParaRPr lang="zh-TW" altLang="en-US" dirty="0"/>
          </a:p>
        </p:txBody>
      </p:sp>
      <p:sp>
        <p:nvSpPr>
          <p:cNvPr id="4" name="標題 1"/>
          <p:cNvSpPr>
            <a:spLocks noGrp="1"/>
          </p:cNvSpPr>
          <p:nvPr>
            <p:ph type="title"/>
          </p:nvPr>
        </p:nvSpPr>
        <p:spPr>
          <a:xfrm>
            <a:off x="1428728" y="214290"/>
            <a:ext cx="7499350" cy="796908"/>
          </a:xfrm>
        </p:spPr>
        <p:txBody>
          <a:bodyPr>
            <a:normAutofit/>
          </a:bodyPr>
          <a:lstStyle/>
          <a:p>
            <a:pPr lvl="0"/>
            <a:r>
              <a:rPr lang="zh-TW" altLang="en-US" b="1" dirty="0" smtClean="0">
                <a:solidFill>
                  <a:schemeClr val="accent5">
                    <a:lumMod val="50000"/>
                  </a:schemeClr>
                </a:solidFill>
                <a:latin typeface="標楷體" pitchFamily="65" charset="-120"/>
                <a:ea typeface="標楷體" pitchFamily="65" charset="-120"/>
              </a:rPr>
              <a:t>財產申報通知作業</a:t>
            </a:r>
            <a:r>
              <a:rPr lang="en-US" altLang="zh-TW" b="1" dirty="0" smtClean="0">
                <a:solidFill>
                  <a:schemeClr val="accent5">
                    <a:lumMod val="50000"/>
                  </a:schemeClr>
                </a:solidFill>
                <a:latin typeface="標楷體" pitchFamily="65" charset="-120"/>
                <a:ea typeface="標楷體" pitchFamily="65" charset="-120"/>
              </a:rPr>
              <a:t>5</a:t>
            </a:r>
            <a:endParaRPr lang="zh-TW" altLang="en-US" dirty="0"/>
          </a:p>
        </p:txBody>
      </p:sp>
      <p:pic>
        <p:nvPicPr>
          <p:cNvPr id="5"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00100" y="1428736"/>
            <a:ext cx="7933588" cy="4714908"/>
          </a:xfrm>
        </p:spPr>
        <p:txBody>
          <a:bodyPr>
            <a:normAutofit/>
          </a:bodyPr>
          <a:lstStyle/>
          <a:p>
            <a:pPr>
              <a:buNone/>
            </a:pPr>
            <a:endParaRPr lang="en-US" altLang="zh-TW" sz="2000" b="1" dirty="0" smtClean="0">
              <a:solidFill>
                <a:srgbClr val="C00000"/>
              </a:solidFill>
            </a:endParaRPr>
          </a:p>
          <a:p>
            <a:pPr>
              <a:buNone/>
            </a:pPr>
            <a:r>
              <a:rPr lang="en-US" altLang="zh-TW" sz="2800" dirty="0" smtClean="0">
                <a:solidFill>
                  <a:srgbClr val="002060"/>
                </a:solidFill>
              </a:rPr>
              <a:t>1.</a:t>
            </a:r>
            <a:r>
              <a:rPr lang="zh-TW" altLang="en-US" sz="2800" dirty="0" smtClean="0">
                <a:solidFill>
                  <a:srgbClr val="002060"/>
                </a:solidFill>
              </a:rPr>
              <a:t>再次以書面通知申報人申報，並載明下列事項（詳</a:t>
            </a:r>
            <a:r>
              <a:rPr lang="zh-TW" altLang="en-US" sz="2800" dirty="0" smtClean="0">
                <a:solidFill>
                  <a:srgbClr val="002060"/>
                </a:solidFill>
                <a:hlinkClick r:id="rId2" action="ppaction://hlinkfile"/>
              </a:rPr>
              <a:t>附錄</a:t>
            </a:r>
            <a:r>
              <a:rPr lang="en-US" altLang="zh-TW" sz="2800" dirty="0" smtClean="0">
                <a:solidFill>
                  <a:srgbClr val="002060"/>
                </a:solidFill>
                <a:hlinkClick r:id="rId2" action="ppaction://hlinkfile"/>
              </a:rPr>
              <a:t>-</a:t>
            </a:r>
            <a:r>
              <a:rPr lang="zh-TW" altLang="en-US" sz="2800" dirty="0" smtClean="0">
                <a:solidFill>
                  <a:srgbClr val="002060"/>
                </a:solidFill>
                <a:hlinkClick r:id="rId2" action="ppaction://hlinkfile"/>
              </a:rPr>
              <a:t>公文範本</a:t>
            </a:r>
            <a:r>
              <a:rPr lang="zh-TW" altLang="en-US" sz="2800" dirty="0" smtClean="0">
                <a:solidFill>
                  <a:srgbClr val="002060"/>
                </a:solidFill>
              </a:rPr>
              <a:t>）：</a:t>
            </a:r>
            <a:endParaRPr lang="en-US" altLang="zh-TW" sz="2800" dirty="0" smtClean="0">
              <a:solidFill>
                <a:srgbClr val="002060"/>
              </a:solidFill>
            </a:endParaRPr>
          </a:p>
          <a:p>
            <a:pPr>
              <a:buNone/>
            </a:pPr>
            <a:endParaRPr lang="en-US" altLang="zh-TW" sz="2800" dirty="0" smtClean="0">
              <a:solidFill>
                <a:srgbClr val="002060"/>
              </a:solidFill>
            </a:endParaRPr>
          </a:p>
          <a:p>
            <a:pPr>
              <a:buFont typeface="Wingdings" pitchFamily="2" charset="2"/>
              <a:buChar char="n"/>
            </a:pPr>
            <a:r>
              <a:rPr lang="zh-TW" altLang="en-US" sz="2400" dirty="0" smtClean="0">
                <a:solidFill>
                  <a:srgbClr val="002060"/>
                </a:solidFill>
              </a:rPr>
              <a:t>告知未遵期申報及相關罰鍰規定。</a:t>
            </a:r>
            <a:endParaRPr lang="en-US" altLang="zh-TW" sz="2400" dirty="0" smtClean="0">
              <a:solidFill>
                <a:srgbClr val="002060"/>
              </a:solidFill>
            </a:endParaRPr>
          </a:p>
          <a:p>
            <a:pPr>
              <a:buNone/>
            </a:pPr>
            <a:r>
              <a:rPr lang="zh-TW" altLang="en-US" sz="2000" dirty="0" smtClean="0"/>
              <a:t>（公職人員財產申報法第</a:t>
            </a:r>
            <a:r>
              <a:rPr lang="en-US" altLang="zh-TW" sz="2000" dirty="0" smtClean="0"/>
              <a:t>12</a:t>
            </a:r>
            <a:r>
              <a:rPr lang="zh-TW" altLang="en-US" sz="2000" dirty="0" smtClean="0"/>
              <a:t>條第</a:t>
            </a:r>
            <a:r>
              <a:rPr lang="en-US" altLang="zh-TW" sz="2000" dirty="0" smtClean="0"/>
              <a:t>3</a:t>
            </a:r>
            <a:r>
              <a:rPr lang="zh-TW" altLang="en-US" sz="2000" dirty="0" smtClean="0"/>
              <a:t>項：有申報義務之人無正當理由未依規定期限申報者，處新臺幣</a:t>
            </a:r>
            <a:r>
              <a:rPr lang="en-US" altLang="zh-TW" sz="2000" dirty="0" smtClean="0"/>
              <a:t>6</a:t>
            </a:r>
            <a:r>
              <a:rPr lang="zh-TW" altLang="en-US" sz="2000" dirty="0" smtClean="0"/>
              <a:t>萬元以上</a:t>
            </a:r>
            <a:r>
              <a:rPr lang="en-US" altLang="zh-TW" sz="2000" dirty="0" smtClean="0"/>
              <a:t>120</a:t>
            </a:r>
            <a:r>
              <a:rPr lang="zh-TW" altLang="en-US" sz="2000" dirty="0" smtClean="0"/>
              <a:t>萬元以下罰鍰。）</a:t>
            </a:r>
            <a:endParaRPr lang="en-US" altLang="zh-TW" sz="2000" dirty="0" smtClean="0"/>
          </a:p>
          <a:p>
            <a:pPr>
              <a:buFont typeface="Wingdings" pitchFamily="2" charset="2"/>
              <a:buChar char="n"/>
            </a:pPr>
            <a:r>
              <a:rPr lang="zh-TW" altLang="en-US" sz="2400" dirty="0" smtClean="0">
                <a:solidFill>
                  <a:srgbClr val="002060"/>
                </a:solidFill>
              </a:rPr>
              <a:t>限期繳交紙本申報表</a:t>
            </a:r>
            <a:endParaRPr lang="en-US" altLang="zh-TW" sz="2400" dirty="0" smtClean="0">
              <a:solidFill>
                <a:srgbClr val="002060"/>
              </a:solidFill>
            </a:endParaRPr>
          </a:p>
          <a:p>
            <a:pPr>
              <a:buNone/>
            </a:pPr>
            <a:r>
              <a:rPr lang="zh-TW" altLang="en-US" sz="2000" dirty="0" smtClean="0"/>
              <a:t>（逾期申報者，無法使用網路申報，只能以使用紙本申報表申報）。</a:t>
            </a:r>
            <a:endParaRPr lang="en-US" altLang="zh-TW" sz="2000" dirty="0" smtClean="0"/>
          </a:p>
          <a:p>
            <a:pPr>
              <a:buFont typeface="Wingdings" pitchFamily="2" charset="2"/>
              <a:buChar char="n"/>
            </a:pPr>
            <a:r>
              <a:rPr lang="zh-TW" altLang="en-US" sz="2400" dirty="0" smtClean="0">
                <a:solidFill>
                  <a:srgbClr val="002060"/>
                </a:solidFill>
              </a:rPr>
              <a:t>以書面說明未遵期申報之原因。</a:t>
            </a:r>
            <a:endParaRPr lang="en-US" altLang="zh-TW" sz="2400" dirty="0" smtClean="0">
              <a:solidFill>
                <a:srgbClr val="002060"/>
              </a:solidFill>
            </a:endParaRPr>
          </a:p>
          <a:p>
            <a:pPr>
              <a:buNone/>
            </a:pPr>
            <a:r>
              <a:rPr lang="zh-TW" altLang="en-US" sz="2000" b="1" dirty="0" smtClean="0">
                <a:solidFill>
                  <a:srgbClr val="FF0000"/>
                </a:solidFill>
              </a:rPr>
              <a:t>（以判斷是否為「無正當理由未依規定期限申報」。）</a:t>
            </a:r>
            <a:endParaRPr lang="en-US" altLang="zh-TW" sz="2600" dirty="0" smtClean="0">
              <a:solidFill>
                <a:srgbClr val="002060"/>
              </a:solidFill>
            </a:endParaRPr>
          </a:p>
          <a:p>
            <a:pPr>
              <a:buNone/>
            </a:pPr>
            <a:endParaRPr lang="en-US" altLang="zh-TW" sz="2600" dirty="0" smtClean="0">
              <a:solidFill>
                <a:srgbClr val="002060"/>
              </a:solidFill>
            </a:endParaRPr>
          </a:p>
          <a:p>
            <a:pPr>
              <a:buNone/>
            </a:pPr>
            <a:endParaRPr lang="en-US" altLang="zh-TW" sz="2600" dirty="0" smtClean="0">
              <a:solidFill>
                <a:srgbClr val="002060"/>
              </a:solidFill>
            </a:endParaRPr>
          </a:p>
          <a:p>
            <a:pPr>
              <a:buNone/>
            </a:pPr>
            <a:endParaRPr lang="zh-TW" altLang="en-US" dirty="0"/>
          </a:p>
        </p:txBody>
      </p:sp>
      <p:sp>
        <p:nvSpPr>
          <p:cNvPr id="4" name="標題 1"/>
          <p:cNvSpPr>
            <a:spLocks noGrp="1"/>
          </p:cNvSpPr>
          <p:nvPr>
            <p:ph type="title"/>
          </p:nvPr>
        </p:nvSpPr>
        <p:spPr>
          <a:xfrm>
            <a:off x="1142976" y="214290"/>
            <a:ext cx="7858180" cy="1143008"/>
          </a:xfrm>
        </p:spPr>
        <p:txBody>
          <a:bodyPr>
            <a:noAutofit/>
          </a:bodyPr>
          <a:lstStyle/>
          <a:p>
            <a:pPr lvl="0" algn="ctr"/>
            <a:r>
              <a:rPr lang="zh-TW" altLang="en-US" sz="3600" b="1" dirty="0" smtClean="0">
                <a:solidFill>
                  <a:schemeClr val="accent5">
                    <a:lumMod val="50000"/>
                  </a:schemeClr>
                </a:solidFill>
                <a:latin typeface="標楷體" pitchFamily="65" charset="-120"/>
                <a:ea typeface="標楷體" pitchFamily="65" charset="-120"/>
              </a:rPr>
              <a:t>發現申報人未遵期申報之處理方式</a:t>
            </a:r>
            <a:r>
              <a:rPr lang="en-US" altLang="zh-TW" sz="3600" b="1" dirty="0" smtClean="0">
                <a:solidFill>
                  <a:schemeClr val="accent5">
                    <a:lumMod val="50000"/>
                  </a:schemeClr>
                </a:solidFill>
                <a:latin typeface="標楷體" pitchFamily="65" charset="-120"/>
                <a:ea typeface="標楷體" pitchFamily="65" charset="-120"/>
              </a:rPr>
              <a:t>1</a:t>
            </a:r>
            <a:endParaRPr lang="zh-TW" altLang="en-US" sz="3600" b="1" dirty="0">
              <a:solidFill>
                <a:schemeClr val="accent5">
                  <a:lumMod val="50000"/>
                </a:schemeClr>
              </a:solidFill>
              <a:latin typeface="標楷體" pitchFamily="65" charset="-120"/>
              <a:ea typeface="標楷體" pitchFamily="65" charset="-120"/>
            </a:endParaRPr>
          </a:p>
        </p:txBody>
      </p:sp>
      <p:pic>
        <p:nvPicPr>
          <p:cNvPr id="5" name="圖片 5" descr="盾牌型警徽(png).png"/>
          <p:cNvPicPr>
            <a:picLocks noChangeAspect="1"/>
          </p:cNvPicPr>
          <p:nvPr/>
        </p:nvPicPr>
        <p:blipFill>
          <a:blip r:embed="rId3"/>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214414" y="1142984"/>
            <a:ext cx="7719274" cy="5286412"/>
          </a:xfrm>
        </p:spPr>
        <p:txBody>
          <a:bodyPr>
            <a:normAutofit/>
          </a:bodyPr>
          <a:lstStyle/>
          <a:p>
            <a:pPr>
              <a:buNone/>
            </a:pPr>
            <a:r>
              <a:rPr lang="en-US" altLang="zh-TW" dirty="0" smtClean="0">
                <a:solidFill>
                  <a:srgbClr val="002060"/>
                </a:solidFill>
              </a:rPr>
              <a:t>2.</a:t>
            </a:r>
            <a:r>
              <a:rPr lang="zh-TW" altLang="en-US" sz="2800" dirty="0" smtClean="0">
                <a:solidFill>
                  <a:srgbClr val="002060"/>
                </a:solidFill>
              </a:rPr>
              <a:t>逾期申報者，政風機構應就其有無正當理由不為申報之情事進行審查：</a:t>
            </a:r>
            <a:endParaRPr lang="en-US" altLang="zh-TW" sz="2800" dirty="0" smtClean="0">
              <a:solidFill>
                <a:srgbClr val="002060"/>
              </a:solidFill>
            </a:endParaRPr>
          </a:p>
          <a:p>
            <a:pPr>
              <a:buNone/>
            </a:pPr>
            <a:r>
              <a:rPr lang="zh-TW" altLang="en-US" sz="2400" b="1" u="sng" dirty="0" smtClean="0">
                <a:solidFill>
                  <a:srgbClr val="FF0000"/>
                </a:solidFill>
              </a:rPr>
              <a:t>（</a:t>
            </a:r>
            <a:r>
              <a:rPr lang="en-US" altLang="zh-TW" sz="2400" b="1" u="sng" dirty="0" smtClean="0">
                <a:solidFill>
                  <a:srgbClr val="FF0000"/>
                </a:solidFill>
              </a:rPr>
              <a:t>1</a:t>
            </a:r>
            <a:r>
              <a:rPr lang="zh-TW" altLang="en-US" sz="2400" b="1" u="sng" dirty="0" smtClean="0">
                <a:solidFill>
                  <a:srgbClr val="FF0000"/>
                </a:solidFill>
              </a:rPr>
              <a:t>）下列情形非正當理由</a:t>
            </a:r>
            <a:endParaRPr lang="en-US" altLang="zh-TW" sz="2400" b="1" u="sng" dirty="0" smtClean="0">
              <a:solidFill>
                <a:srgbClr val="FF0000"/>
              </a:solidFill>
            </a:endParaRPr>
          </a:p>
          <a:p>
            <a:pPr>
              <a:buFont typeface="Wingdings" pitchFamily="2" charset="2"/>
              <a:buChar char="n"/>
            </a:pPr>
            <a:r>
              <a:rPr lang="zh-TW" altLang="en-US" sz="2000" b="1" dirty="0" smtClean="0">
                <a:solidFill>
                  <a:srgbClr val="C00000"/>
                </a:solidFill>
              </a:rPr>
              <a:t>公務繁忙。</a:t>
            </a:r>
            <a:endParaRPr lang="en-US" altLang="zh-TW" sz="2000" b="1" dirty="0" smtClean="0">
              <a:solidFill>
                <a:srgbClr val="C00000"/>
              </a:solidFill>
            </a:endParaRPr>
          </a:p>
          <a:p>
            <a:pPr>
              <a:buFont typeface="Wingdings" pitchFamily="2" charset="2"/>
              <a:buChar char="n"/>
            </a:pPr>
            <a:r>
              <a:rPr lang="zh-TW" altLang="en-US" sz="2000" b="1" dirty="0" smtClean="0">
                <a:solidFill>
                  <a:srgbClr val="C00000"/>
                </a:solidFill>
              </a:rPr>
              <a:t>不知申報期間之規定。</a:t>
            </a:r>
            <a:endParaRPr lang="en-US" altLang="zh-TW" sz="2000" b="1" dirty="0" smtClean="0">
              <a:solidFill>
                <a:srgbClr val="C00000"/>
              </a:solidFill>
            </a:endParaRPr>
          </a:p>
          <a:p>
            <a:pPr>
              <a:buFont typeface="Wingdings" pitchFamily="2" charset="2"/>
              <a:buChar char="n"/>
            </a:pPr>
            <a:r>
              <a:rPr lang="zh-TW" altLang="en-US" sz="2000" b="1" dirty="0" smtClean="0">
                <a:solidFill>
                  <a:srgbClr val="C00000"/>
                </a:solidFill>
              </a:rPr>
              <a:t>受理申報機關未通知申報</a:t>
            </a:r>
            <a:endParaRPr lang="en-US" altLang="zh-TW" sz="2000" b="1" dirty="0" smtClean="0">
              <a:solidFill>
                <a:srgbClr val="C00000"/>
              </a:solidFill>
            </a:endParaRPr>
          </a:p>
          <a:p>
            <a:pPr lvl="1">
              <a:buSzPct val="80000"/>
              <a:buFont typeface="Wingdings" pitchFamily="2" charset="2"/>
              <a:buChar char="n"/>
            </a:pPr>
            <a:r>
              <a:rPr lang="zh-TW" altLang="en-US" sz="2000" dirty="0" smtClean="0">
                <a:solidFill>
                  <a:srgbClr val="002060"/>
                </a:solidFill>
              </a:rPr>
              <a:t>按公職人員財產申報法是課予申報人申報義務，除非其能舉證逾期申報可完全歸咎於受理申報機關，否則不能因此免責。</a:t>
            </a:r>
            <a:endParaRPr lang="en-US" altLang="zh-TW" sz="2000" dirty="0" smtClean="0">
              <a:solidFill>
                <a:srgbClr val="002060"/>
              </a:solidFill>
            </a:endParaRPr>
          </a:p>
          <a:p>
            <a:pPr>
              <a:buFont typeface="Wingdings" pitchFamily="2" charset="2"/>
              <a:buChar char="n"/>
            </a:pPr>
            <a:r>
              <a:rPr lang="zh-TW" altLang="en-US" sz="2000" b="1" dirty="0" smtClean="0">
                <a:solidFill>
                  <a:srgbClr val="C00000"/>
                </a:solidFill>
              </a:rPr>
              <a:t>申報期限將屆時，發生偶發事件</a:t>
            </a:r>
            <a:r>
              <a:rPr lang="zh-TW" altLang="en-US" sz="2000" dirty="0" smtClean="0">
                <a:solidFill>
                  <a:srgbClr val="002060"/>
                </a:solidFill>
              </a:rPr>
              <a:t>。</a:t>
            </a:r>
            <a:endParaRPr lang="en-US" altLang="zh-TW" sz="2000" dirty="0" smtClean="0">
              <a:solidFill>
                <a:srgbClr val="002060"/>
              </a:solidFill>
            </a:endParaRPr>
          </a:p>
          <a:p>
            <a:pPr marL="450850" indent="79375">
              <a:buNone/>
            </a:pPr>
            <a:endParaRPr lang="en-US" altLang="zh-TW" sz="2000" dirty="0" smtClean="0"/>
          </a:p>
          <a:p>
            <a:pPr>
              <a:buNone/>
            </a:pPr>
            <a:r>
              <a:rPr lang="zh-TW" altLang="en-US" sz="2000" b="1" dirty="0" smtClean="0">
                <a:solidFill>
                  <a:srgbClr val="FF0000"/>
                </a:solidFill>
              </a:rPr>
              <a:t>（</a:t>
            </a:r>
            <a:r>
              <a:rPr lang="en-US" altLang="zh-TW" sz="2000" b="1" dirty="0" smtClean="0">
                <a:solidFill>
                  <a:srgbClr val="FF0000"/>
                </a:solidFill>
              </a:rPr>
              <a:t>2</a:t>
            </a:r>
            <a:r>
              <a:rPr lang="zh-TW" altLang="en-US" sz="2000" b="1" dirty="0" smtClean="0">
                <a:solidFill>
                  <a:srgbClr val="FF0000"/>
                </a:solidFill>
              </a:rPr>
              <a:t>）目前法務部廉政署認為：確有長達</a:t>
            </a:r>
            <a:r>
              <a:rPr lang="en-US" altLang="zh-TW" sz="2000" b="1" dirty="0" smtClean="0">
                <a:solidFill>
                  <a:srgbClr val="FF0000"/>
                </a:solidFill>
              </a:rPr>
              <a:t>3</a:t>
            </a:r>
            <a:r>
              <a:rPr lang="zh-TW" altLang="en-US" sz="2000" b="1" dirty="0" smtClean="0">
                <a:solidFill>
                  <a:srgbClr val="FF0000"/>
                </a:solidFill>
              </a:rPr>
              <a:t>個月或</a:t>
            </a:r>
            <a:r>
              <a:rPr lang="en-US" altLang="zh-TW" sz="2000" b="1" dirty="0" smtClean="0">
                <a:solidFill>
                  <a:srgbClr val="FF0000"/>
                </a:solidFill>
              </a:rPr>
              <a:t>2</a:t>
            </a:r>
            <a:r>
              <a:rPr lang="zh-TW" altLang="en-US" sz="2000" b="1" dirty="0" smtClean="0">
                <a:solidFill>
                  <a:srgbClr val="FF0000"/>
                </a:solidFill>
              </a:rPr>
              <a:t>個月不可抗力事件導致無法申報才算正當理由。</a:t>
            </a:r>
            <a:endParaRPr lang="en-US" altLang="zh-TW" sz="2000" b="1" dirty="0" smtClean="0">
              <a:solidFill>
                <a:srgbClr val="FF0000"/>
              </a:solidFill>
            </a:endParaRPr>
          </a:p>
          <a:p>
            <a:pPr>
              <a:buNone/>
            </a:pPr>
            <a:endParaRPr lang="en-US" altLang="zh-TW" sz="2000" dirty="0" smtClean="0"/>
          </a:p>
          <a:p>
            <a:pPr>
              <a:buFont typeface="Wingdings" pitchFamily="2" charset="2"/>
              <a:buChar char="n"/>
            </a:pPr>
            <a:endParaRPr lang="en-US" altLang="zh-TW" dirty="0" smtClean="0"/>
          </a:p>
        </p:txBody>
      </p:sp>
      <p:sp>
        <p:nvSpPr>
          <p:cNvPr id="7" name="標題 1"/>
          <p:cNvSpPr>
            <a:spLocks noGrp="1"/>
          </p:cNvSpPr>
          <p:nvPr>
            <p:ph type="title"/>
          </p:nvPr>
        </p:nvSpPr>
        <p:spPr>
          <a:xfrm>
            <a:off x="1428728" y="142852"/>
            <a:ext cx="7498080" cy="939784"/>
          </a:xfrm>
        </p:spPr>
        <p:txBody>
          <a:bodyPr>
            <a:noAutofit/>
          </a:bodyPr>
          <a:lstStyle/>
          <a:p>
            <a:pPr lvl="0" algn="ctr"/>
            <a:r>
              <a:rPr lang="zh-TW" altLang="en-US" sz="3600" b="1" dirty="0" smtClean="0">
                <a:solidFill>
                  <a:schemeClr val="accent5">
                    <a:lumMod val="50000"/>
                  </a:schemeClr>
                </a:solidFill>
                <a:latin typeface="標楷體" pitchFamily="65" charset="-120"/>
                <a:ea typeface="標楷體" pitchFamily="65" charset="-120"/>
              </a:rPr>
              <a:t>發現申報人未遵期申報之處理方式</a:t>
            </a:r>
            <a:r>
              <a:rPr lang="en-US" altLang="zh-TW" sz="3600" b="1" dirty="0" smtClean="0">
                <a:solidFill>
                  <a:schemeClr val="accent5">
                    <a:lumMod val="50000"/>
                  </a:schemeClr>
                </a:solidFill>
                <a:latin typeface="標楷體" pitchFamily="65" charset="-120"/>
                <a:ea typeface="標楷體" pitchFamily="65" charset="-120"/>
              </a:rPr>
              <a:t>2</a:t>
            </a:r>
            <a:endParaRPr lang="zh-TW" altLang="en-US" sz="3600" b="1" dirty="0">
              <a:solidFill>
                <a:schemeClr val="accent5">
                  <a:lumMod val="50000"/>
                </a:schemeClr>
              </a:solidFill>
              <a:latin typeface="標楷體" pitchFamily="65" charset="-120"/>
              <a:ea typeface="標楷體" pitchFamily="65" charset="-120"/>
            </a:endParaRPr>
          </a:p>
        </p:txBody>
      </p:sp>
      <p:pic>
        <p:nvPicPr>
          <p:cNvPr id="8" name="圖片 5" descr="盾牌型警徽(png).png"/>
          <p:cNvPicPr>
            <a:picLocks noChangeAspect="1"/>
          </p:cNvPicPr>
          <p:nvPr/>
        </p:nvPicPr>
        <p:blipFill>
          <a:blip r:embed="rId2"/>
          <a:srcRect/>
          <a:stretch>
            <a:fillRect/>
          </a:stretch>
        </p:blipFill>
        <p:spPr bwMode="auto">
          <a:xfrm>
            <a:off x="0" y="142875"/>
            <a:ext cx="1000125" cy="100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行雲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自訂 1">
      <a:majorFont>
        <a:latin typeface="標楷體"/>
        <a:ea typeface="標楷體"/>
        <a:cs typeface=""/>
      </a:majorFont>
      <a:minorFont>
        <a:latin typeface="標楷體"/>
        <a:ea typeface="標楷體"/>
        <a:cs typeface=""/>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1844</TotalTime>
  <Words>6609</Words>
  <Application>Microsoft Office PowerPoint</Application>
  <PresentationFormat>如螢幕大小 (4:3)</PresentationFormat>
  <Paragraphs>873</Paragraphs>
  <Slides>47</Slides>
  <Notes>9</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47</vt:i4>
      </vt:variant>
    </vt:vector>
  </HeadingPairs>
  <TitlesOfParts>
    <vt:vector size="49" baseType="lpstr">
      <vt:lpstr>夏至</vt:lpstr>
      <vt:lpstr>Document</vt:lpstr>
      <vt:lpstr>公職人員財產申報實務 承辦人作業  （含通知、受理作業 形式審核、實質審核與前後年度比對實務）</vt:lpstr>
      <vt:lpstr>課程大綱</vt:lpstr>
      <vt:lpstr>財產申報通知作業1</vt:lpstr>
      <vt:lpstr>財產申報通知作業2</vt:lpstr>
      <vt:lpstr>2.各申報類別之申報期間競合時，應選擇何種申報類別？</vt:lpstr>
      <vt:lpstr>財產申報通知作業4</vt:lpstr>
      <vt:lpstr>財產申報通知作業5</vt:lpstr>
      <vt:lpstr>發現申報人未遵期申報之處理方式1</vt:lpstr>
      <vt:lpstr>發現申報人未遵期申報之處理方式2</vt:lpstr>
      <vt:lpstr>發現申報人未遵期申報之處理方式3</vt:lpstr>
      <vt:lpstr>逾期申報/未申報案件裁罰陳報單</vt:lpstr>
      <vt:lpstr>逾期申報/未申報案件摘要表</vt:lpstr>
      <vt:lpstr>未依規定期限申報說明表（參考格式）</vt:lpstr>
      <vt:lpstr>受理申報及形式審查作業1</vt:lpstr>
      <vt:lpstr>受理申報及形式審查作業2</vt:lpstr>
      <vt:lpstr>受理紙本申報者需填寫形式審核單</vt:lpstr>
      <vt:lpstr>受理申報及形式審查作業3</vt:lpstr>
      <vt:lpstr>投影片 18</vt:lpstr>
      <vt:lpstr>(一)土地</vt:lpstr>
      <vt:lpstr>（三）船舶</vt:lpstr>
      <vt:lpstr>     以下各項達申報標準者應逐筆申報，未達申報標準者，亦可逐       筆申報(申報人自我保障) （六）現金（指新臺幣、外幣之現金或旅行支票）（總金額：新臺幣2,520,000元）</vt:lpstr>
      <vt:lpstr>（八）有價證券                  （總價額：新臺幣10,246,080元）</vt:lpstr>
      <vt:lpstr>（八）有價證券</vt:lpstr>
      <vt:lpstr>投影片 24</vt:lpstr>
      <vt:lpstr>（十）債權                 （總金額：新臺幣1,200,000元）</vt:lpstr>
      <vt:lpstr>公開抽籤之前置作業- 彙整102年度實質審核抽籤名冊</vt:lpstr>
      <vt:lpstr>實質審查實務1</vt:lpstr>
      <vt:lpstr>實質審查實務2</vt:lpstr>
      <vt:lpstr>查詢對象表（以EXCEL檔建立）</vt:lpstr>
      <vt:lpstr>實質審查實務4</vt:lpstr>
      <vt:lpstr>實質審查實務5</vt:lpstr>
      <vt:lpstr>實質審查實務6</vt:lpstr>
      <vt:lpstr>實質審查實務7</vt:lpstr>
      <vt:lpstr>實質審查實務8</vt:lpstr>
      <vt:lpstr>實質審查實務9</vt:lpstr>
      <vt:lpstr>申報不實報請裁罰案之應行注意事項</vt:lpstr>
      <vt:lpstr>申報不實案件裁罰陳報單</vt:lpstr>
      <vt:lpstr>申報不實案件摘要表</vt:lpstr>
      <vt:lpstr>申報不實案件說明表</vt:lpstr>
      <vt:lpstr>前後年度比對實務1</vt:lpstr>
      <vt:lpstr>前後年度比對實務2</vt:lpstr>
      <vt:lpstr>前後年度比對彙整表（目前廉政署無制式格式） </vt:lpstr>
      <vt:lpstr>前後年度比對實務3</vt:lpstr>
      <vt:lpstr>前後年度比對實務4</vt:lpstr>
      <vt:lpstr>辦理財產申報業務之注意事項</vt:lpstr>
      <vt:lpstr>辦理財產申報業務之注意事項</vt:lpstr>
      <vt:lpstr>辦理財產申報業務如遇問題…</vt:lpstr>
    </vt:vector>
  </TitlesOfParts>
  <Company>NPA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u047_黃以甄</dc:creator>
  <cp:lastModifiedBy>u047_黃以甄</cp:lastModifiedBy>
  <cp:revision>155</cp:revision>
  <dcterms:created xsi:type="dcterms:W3CDTF">2011-09-20T11:29:36Z</dcterms:created>
  <dcterms:modified xsi:type="dcterms:W3CDTF">2012-09-14T05:27:32Z</dcterms:modified>
</cp:coreProperties>
</file>