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434"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01F2E32-1E19-44D7-9C7D-6A67AF563D20}" type="datetimeFigureOut">
              <a:rPr lang="zh-TW" altLang="en-US" smtClean="0"/>
              <a:pPr/>
              <a:t>2020/11/10</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C4A7484-CEFA-44B9-A4CA-CDFAFE062D0E}"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BC4A7484-CEFA-44B9-A4CA-CDFAFE062D0E}" type="slidenum">
              <a:rPr lang="zh-TW" altLang="en-US" smtClean="0"/>
              <a:pPr/>
              <a:t>1</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4" name="標題 13"/>
          <p:cNvSpPr>
            <a:spLocks noGrp="1"/>
          </p:cNvSpPr>
          <p:nvPr>
            <p:ph type="ctrTitle"/>
          </p:nvPr>
        </p:nvSpPr>
        <p:spPr>
          <a:xfrm>
            <a:off x="1432560" y="359898"/>
            <a:ext cx="7406640" cy="1472184"/>
          </a:xfrm>
        </p:spPr>
        <p:txBody>
          <a:bodyPr anchor="b"/>
          <a:lstStyle>
            <a:lvl1pPr algn="l">
              <a:defRPr/>
            </a:lvl1pPr>
            <a:extLst/>
          </a:lstStyle>
          <a:p>
            <a:r>
              <a:rPr kumimoji="0" lang="zh-TW" altLang="en-US" smtClean="0"/>
              <a:t>按一下以編輯母片標題樣式</a:t>
            </a:r>
            <a:endParaRPr kumimoji="0" lang="en-US"/>
          </a:p>
        </p:txBody>
      </p:sp>
      <p:sp>
        <p:nvSpPr>
          <p:cNvPr id="22" name="副標題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7" name="日期版面配置區 6"/>
          <p:cNvSpPr>
            <a:spLocks noGrp="1"/>
          </p:cNvSpPr>
          <p:nvPr>
            <p:ph type="dt" sz="half" idx="10"/>
          </p:nvPr>
        </p:nvSpPr>
        <p:spPr/>
        <p:txBody>
          <a:bodyPr/>
          <a:lstStyle>
            <a:extLst/>
          </a:lstStyle>
          <a:p>
            <a:fld id="{F83732C4-137E-4A80-828B-8C6F824A4FB7}" type="datetime1">
              <a:rPr lang="zh-TW" altLang="en-US" smtClean="0"/>
              <a:pPr/>
              <a:t>2020/11/10</a:t>
            </a:fld>
            <a:endParaRPr lang="zh-TW" altLang="en-US"/>
          </a:p>
        </p:txBody>
      </p:sp>
      <p:sp>
        <p:nvSpPr>
          <p:cNvPr id="20" name="頁尾版面配置區 19"/>
          <p:cNvSpPr>
            <a:spLocks noGrp="1"/>
          </p:cNvSpPr>
          <p:nvPr>
            <p:ph type="ftr" sz="quarter" idx="11"/>
          </p:nvPr>
        </p:nvSpPr>
        <p:spPr/>
        <p:txBody>
          <a:bodyPr/>
          <a:lstStyle>
            <a:extLst/>
          </a:lstStyle>
          <a:p>
            <a:endParaRPr lang="zh-TW" altLang="en-US"/>
          </a:p>
        </p:txBody>
      </p:sp>
      <p:sp>
        <p:nvSpPr>
          <p:cNvPr id="10" name="投影片編號版面配置區 9"/>
          <p:cNvSpPr>
            <a:spLocks noGrp="1"/>
          </p:cNvSpPr>
          <p:nvPr>
            <p:ph type="sldNum" sz="quarter" idx="12"/>
          </p:nvPr>
        </p:nvSpPr>
        <p:spPr/>
        <p:txBody>
          <a:bodyPr/>
          <a:lstStyle>
            <a:extLst/>
          </a:lstStyle>
          <a:p>
            <a:fld id="{6EA2F72E-838C-447C-AD7C-1D1DF1839398}" type="slidenum">
              <a:rPr lang="zh-TW" altLang="en-US" smtClean="0"/>
              <a:pPr/>
              <a:t>‹#›</a:t>
            </a:fld>
            <a:endParaRPr lang="zh-TW" altLang="en-US"/>
          </a:p>
        </p:txBody>
      </p:sp>
      <p:sp>
        <p:nvSpPr>
          <p:cNvPr id="8" name="橢圓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F20BF430-FFC7-48F6-A4E1-2A1A9B8D0454}" type="datetime1">
              <a:rPr lang="zh-TW" altLang="en-US" smtClean="0"/>
              <a:pPr/>
              <a:t>2020/11/10</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6EA2F72E-838C-447C-AD7C-1D1DF1839398}"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274640"/>
            <a:ext cx="1828800" cy="5851525"/>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1143000" y="274640"/>
            <a:ext cx="55626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1CAA48DC-66D4-48E4-BD2E-0E6A3C6E2FF0}" type="datetime1">
              <a:rPr lang="zh-TW" altLang="en-US" smtClean="0"/>
              <a:pPr/>
              <a:t>2020/11/10</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6EA2F72E-838C-447C-AD7C-1D1DF1839398}"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139B1288-5C1D-4A1A-B55F-718284D40C7A}" type="datetime1">
              <a:rPr lang="zh-TW" altLang="en-US" smtClean="0"/>
              <a:pPr/>
              <a:t>2020/11/10</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6EA2F72E-838C-447C-AD7C-1D1DF1839398}"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spTree>
      <p:nvGrpSpPr>
        <p:cNvPr id="1" name=""/>
        <p:cNvGrpSpPr/>
        <p:nvPr/>
      </p:nvGrpSpPr>
      <p:grpSpPr>
        <a:xfrm>
          <a:off x="0" y="0"/>
          <a:ext cx="0" cy="0"/>
          <a:chOff x="0" y="0"/>
          <a:chExt cx="0" cy="0"/>
        </a:xfrm>
      </p:grpSpPr>
      <p:sp>
        <p:nvSpPr>
          <p:cNvPr id="7" name="矩形 6"/>
          <p:cNvSpPr/>
          <p:nvPr/>
        </p:nvSpPr>
        <p:spPr>
          <a:xfrm>
            <a:off x="2282891"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47BF0DB4-812C-4A3D-B0D9-91A6120FAB4F}" type="datetime1">
              <a:rPr lang="zh-TW" altLang="en-US" smtClean="0"/>
              <a:pPr/>
              <a:t>2020/11/10</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6EA2F72E-838C-447C-AD7C-1D1DF1839398}" type="slidenum">
              <a:rPr lang="zh-TW" altLang="en-US" smtClean="0"/>
              <a:pPr/>
              <a:t>‹#›</a:t>
            </a:fld>
            <a:endParaRPr lang="zh-TW" altLang="en-US"/>
          </a:p>
        </p:txBody>
      </p:sp>
      <p:sp>
        <p:nvSpPr>
          <p:cNvPr id="10" name="矩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7D695CB9-1199-4FD7-8A3D-EF6C076E2466}" type="datetime1">
              <a:rPr lang="zh-TW" altLang="en-US" smtClean="0"/>
              <a:pPr/>
              <a:t>2020/11/10</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6EA2F72E-838C-447C-AD7C-1D1DF1839398}"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1BF6DCA4-E3DA-4839-8675-20676A1D4B86}" type="datetime1">
              <a:rPr lang="zh-TW" altLang="en-US" smtClean="0"/>
              <a:pPr/>
              <a:t>2020/11/10</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6EA2F72E-838C-447C-AD7C-1D1DF1839398}"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nchor="ctr"/>
          <a:lstStyle>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fld id="{40A957BB-1767-4E36-9381-BEE94F5F0D2C}" type="datetime1">
              <a:rPr lang="zh-TW" altLang="en-US" smtClean="0"/>
              <a:pPr/>
              <a:t>2020/11/10</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6EA2F72E-838C-447C-AD7C-1D1DF1839398}"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矩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日期版面配置區 1"/>
          <p:cNvSpPr>
            <a:spLocks noGrp="1"/>
          </p:cNvSpPr>
          <p:nvPr>
            <p:ph type="dt" sz="half" idx="10"/>
          </p:nvPr>
        </p:nvSpPr>
        <p:spPr/>
        <p:txBody>
          <a:bodyPr/>
          <a:lstStyle>
            <a:extLst/>
          </a:lstStyle>
          <a:p>
            <a:fld id="{D6488B4A-C45F-4163-B91A-6E8B69DCA96C}" type="datetime1">
              <a:rPr lang="zh-TW" altLang="en-US" smtClean="0"/>
              <a:pPr/>
              <a:t>2020/11/10</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6EA2F72E-838C-447C-AD7C-1D1DF1839398}" type="slidenum">
              <a:rPr lang="zh-TW" altLang="en-US" smtClean="0"/>
              <a:pPr/>
              <a:t>‹#›</a:t>
            </a:fld>
            <a:endParaRPr lang="zh-TW" altLang="en-US"/>
          </a:p>
        </p:txBody>
      </p:sp>
      <p:sp>
        <p:nvSpPr>
          <p:cNvPr id="6" name="矩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457200" y="2133601"/>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8062CBA4-56C1-40A0-8272-354CBB263FB1}" type="datetime1">
              <a:rPr lang="zh-TW" altLang="en-US" smtClean="0"/>
              <a:pPr/>
              <a:t>2020/11/10</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6EA2F72E-838C-447C-AD7C-1D1DF1839398}"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extLst/>
          </a:lstStyle>
          <a:p>
            <a:fld id="{EBD6F6D1-5AC8-433E-85DF-148473ACAD00}" type="datetime1">
              <a:rPr lang="zh-TW" altLang="en-US" smtClean="0"/>
              <a:pPr/>
              <a:t>2020/11/10</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6EA2F72E-838C-447C-AD7C-1D1DF1839398}" type="slidenum">
              <a:rPr lang="zh-TW" altLang="en-US" smtClean="0"/>
              <a:pPr/>
              <a:t>‹#›</a:t>
            </a:fld>
            <a:endParaRPr lang="zh-TW" altLang="en-US"/>
          </a:p>
        </p:txBody>
      </p:sp>
      <p:sp>
        <p:nvSpPr>
          <p:cNvPr id="8" name="矩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圖片版面配置區 2"/>
          <p:cNvSpPr>
            <a:spLocks noGrp="1"/>
          </p:cNvSpPr>
          <p:nvPr>
            <p:ph type="pic" idx="1"/>
          </p:nvPr>
        </p:nvSpPr>
        <p:spPr>
          <a:xfrm>
            <a:off x="838200" y="1143004"/>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zh-TW" altLang="en-US" smtClean="0"/>
              <a:t>按一下圖示以新增圖片</a:t>
            </a:r>
            <a:endParaRPr kumimoji="0" lang="en-US" dirty="0"/>
          </a:p>
        </p:txBody>
      </p:sp>
      <p:sp>
        <p:nvSpPr>
          <p:cNvPr id="9" name="流程圖: 程序 8"/>
          <p:cNvSpPr/>
          <p:nvPr/>
        </p:nvSpPr>
        <p:spPr>
          <a:xfrm rot="19468671">
            <a:off x="396725" y="954342"/>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流程圖: 程序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文字版面配置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形圖 6"/>
          <p:cNvSpPr/>
          <p:nvPr/>
        </p:nvSpPr>
        <p:spPr>
          <a:xfrm>
            <a:off x="-815926"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168818" y="21103"/>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甜甜圈 10"/>
          <p:cNvSpPr/>
          <p:nvPr/>
        </p:nvSpPr>
        <p:spPr>
          <a:xfrm rot="2315675">
            <a:off x="182881" y="1055078"/>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矩形 11"/>
          <p:cNvSpPr/>
          <p:nvPr/>
        </p:nvSpPr>
        <p:spPr>
          <a:xfrm>
            <a:off x="1012874"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標題版面配置區 4"/>
          <p:cNvSpPr>
            <a:spLocks noGrp="1"/>
          </p:cNvSpPr>
          <p:nvPr>
            <p:ph type="title"/>
          </p:nvPr>
        </p:nvSpPr>
        <p:spPr>
          <a:xfrm>
            <a:off x="1435608" y="274638"/>
            <a:ext cx="7498080" cy="1143000"/>
          </a:xfrm>
          <a:prstGeom prst="rect">
            <a:avLst/>
          </a:prstGeom>
        </p:spPr>
        <p:txBody>
          <a:bodyPr anchor="ctr">
            <a:normAutofit/>
          </a:bodyPr>
          <a:lstStyle>
            <a:extLst/>
          </a:lstStyle>
          <a:p>
            <a:r>
              <a:rPr kumimoji="0" lang="zh-TW" altLang="en-US" smtClean="0"/>
              <a:t>按一下以編輯母片標題樣式</a:t>
            </a:r>
            <a:endParaRPr kumimoji="0" lang="en-US"/>
          </a:p>
        </p:txBody>
      </p:sp>
      <p:sp>
        <p:nvSpPr>
          <p:cNvPr id="9" name="文字版面配置區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4" name="日期版面配置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C04BBE1-84AE-48D5-AE1A-028D6DE4CAAF}" type="datetime1">
              <a:rPr lang="zh-TW" altLang="en-US" smtClean="0"/>
              <a:pPr/>
              <a:t>2020/11/10</a:t>
            </a:fld>
            <a:endParaRPr lang="zh-TW" altLang="en-US"/>
          </a:p>
        </p:txBody>
      </p:sp>
      <p:sp>
        <p:nvSpPr>
          <p:cNvPr id="10" name="頁尾版面配置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zh-TW" altLang="en-US"/>
          </a:p>
        </p:txBody>
      </p:sp>
      <p:sp>
        <p:nvSpPr>
          <p:cNvPr id="22" name="投影片編號版面配置區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EA2F72E-838C-447C-AD7C-1D1DF1839398}" type="slidenum">
              <a:rPr lang="zh-TW" altLang="en-US" smtClean="0"/>
              <a:pPr/>
              <a:t>‹#›</a:t>
            </a:fld>
            <a:endParaRPr lang="zh-TW" altLang="en-US"/>
          </a:p>
        </p:txBody>
      </p:sp>
      <p:sp>
        <p:nvSpPr>
          <p:cNvPr id="15" name="矩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chunan.gov.tw/News_Content.aspx?n=2729&amp;s=251831"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331640" y="2420888"/>
            <a:ext cx="7406640" cy="1472184"/>
          </a:xfrm>
        </p:spPr>
        <p:txBody>
          <a:bodyPr>
            <a:normAutofit/>
          </a:bodyPr>
          <a:lstStyle/>
          <a:p>
            <a:r>
              <a:rPr lang="zh-TW" altLang="en-US" dirty="0" smtClean="0">
                <a:solidFill>
                  <a:schemeClr val="tx1"/>
                </a:solidFill>
                <a:latin typeface="+mn-ea"/>
                <a:ea typeface="+mn-ea"/>
              </a:rPr>
              <a:t>竹南鎮公所補助公寓大廈活動申請暨核銷說明</a:t>
            </a:r>
            <a:endParaRPr lang="zh-TW" altLang="en-US" dirty="0">
              <a:solidFill>
                <a:schemeClr val="tx1"/>
              </a:solidFill>
              <a:latin typeface="+mn-ea"/>
              <a:ea typeface="+mn-ea"/>
            </a:endParaRPr>
          </a:p>
        </p:txBody>
      </p:sp>
      <p:sp>
        <p:nvSpPr>
          <p:cNvPr id="5" name="投影片編號版面配置區 4"/>
          <p:cNvSpPr>
            <a:spLocks noGrp="1"/>
          </p:cNvSpPr>
          <p:nvPr>
            <p:ph type="sldNum" sz="quarter" idx="12"/>
          </p:nvPr>
        </p:nvSpPr>
        <p:spPr/>
        <p:txBody>
          <a:bodyPr/>
          <a:lstStyle/>
          <a:p>
            <a:fld id="{6EA2F72E-838C-447C-AD7C-1D1DF1839398}" type="slidenum">
              <a:rPr lang="zh-TW" altLang="en-US" smtClean="0"/>
              <a:pPr/>
              <a:t>1</a:t>
            </a:fld>
            <a:endParaRPr lang="zh-TW"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6EA2F72E-838C-447C-AD7C-1D1DF1839398}" type="slidenum">
              <a:rPr lang="zh-TW" altLang="en-US" smtClean="0"/>
              <a:pPr/>
              <a:t>10</a:t>
            </a:fld>
            <a:endParaRPr lang="zh-TW" altLang="en-US"/>
          </a:p>
        </p:txBody>
      </p:sp>
      <p:sp>
        <p:nvSpPr>
          <p:cNvPr id="10241" name="Rectangle 1"/>
          <p:cNvSpPr>
            <a:spLocks noChangeArrowheads="1"/>
          </p:cNvSpPr>
          <p:nvPr/>
        </p:nvSpPr>
        <p:spPr bwMode="auto">
          <a:xfrm>
            <a:off x="1043608"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sz="1200" b="0" i="0" u="none" strike="noStrike" cap="none" normalizeH="0" baseline="0" dirty="0" smtClean="0">
                <a:ln>
                  <a:noFill/>
                </a:ln>
                <a:solidFill>
                  <a:srgbClr val="000000"/>
                </a:solidFill>
                <a:effectLst/>
                <a:latin typeface="標楷體" pitchFamily="65" charset="-120"/>
                <a:ea typeface="標楷體" pitchFamily="65" charset="-120"/>
                <a:cs typeface="新細明體" pitchFamily="18" charset="-120"/>
              </a:rPr>
              <a:t>附件</a:t>
            </a:r>
            <a:r>
              <a:rPr kumimoji="1" lang="en-US" altLang="zh-TW" sz="12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1</a:t>
            </a: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
        <p:nvSpPr>
          <p:cNvPr id="6" name="矩形 5"/>
          <p:cNvSpPr/>
          <p:nvPr/>
        </p:nvSpPr>
        <p:spPr>
          <a:xfrm>
            <a:off x="1475656" y="548680"/>
            <a:ext cx="6840760" cy="1631216"/>
          </a:xfrm>
          <a:prstGeom prst="rect">
            <a:avLst/>
          </a:prstGeom>
        </p:spPr>
        <p:txBody>
          <a:bodyPr wrap="square">
            <a:spAutoFit/>
          </a:bodyPr>
          <a:lstStyle/>
          <a:p>
            <a:r>
              <a:rPr lang="en-US" altLang="zh-TW" sz="2000" dirty="0" smtClean="0"/>
              <a:t>                                                    </a:t>
            </a:r>
            <a:r>
              <a:rPr lang="zh-TW" altLang="zh-TW" sz="2000" dirty="0" smtClean="0"/>
              <a:t>領</a:t>
            </a:r>
            <a:r>
              <a:rPr lang="en-US" altLang="zh-TW" sz="2000" dirty="0" smtClean="0"/>
              <a:t>     </a:t>
            </a:r>
            <a:r>
              <a:rPr lang="zh-TW" altLang="zh-TW" sz="2000" dirty="0" smtClean="0"/>
              <a:t>據 </a:t>
            </a:r>
          </a:p>
          <a:p>
            <a:r>
              <a:rPr lang="zh-TW" altLang="zh-TW" sz="2000" dirty="0" smtClean="0"/>
              <a:t>茲向竹南鎮公所領取貴所補助本公寓大廈辦理</a:t>
            </a:r>
            <a:r>
              <a:rPr lang="zh-TW" altLang="zh-TW" sz="2000" u="sng" dirty="0" smtClean="0"/>
              <a:t>　　防癌健康講座　　</a:t>
            </a:r>
            <a:r>
              <a:rPr lang="zh-TW" altLang="zh-TW" sz="2000" dirty="0" smtClean="0"/>
              <a:t>活動經費，合計新台幣</a:t>
            </a:r>
            <a:r>
              <a:rPr lang="en-US" altLang="zh-TW" sz="2000" dirty="0" smtClean="0"/>
              <a:t>  </a:t>
            </a:r>
            <a:r>
              <a:rPr lang="zh-TW" altLang="zh-TW" sz="2000" dirty="0" smtClean="0"/>
              <a:t>壹</a:t>
            </a:r>
            <a:r>
              <a:rPr lang="en-US" altLang="zh-TW" sz="2000" dirty="0" smtClean="0"/>
              <a:t>  </a:t>
            </a:r>
            <a:r>
              <a:rPr lang="zh-TW" altLang="zh-TW" sz="2000" dirty="0" smtClean="0"/>
              <a:t>萬元整，確實無誤。</a:t>
            </a:r>
          </a:p>
          <a:p>
            <a:r>
              <a:rPr lang="en-US" altLang="zh-TW" sz="2000" dirty="0" smtClean="0"/>
              <a:t>       </a:t>
            </a:r>
          </a:p>
          <a:p>
            <a:r>
              <a:rPr lang="en-US" altLang="zh-TW" sz="2000" dirty="0" smtClean="0"/>
              <a:t>       </a:t>
            </a:r>
            <a:r>
              <a:rPr lang="zh-TW" altLang="zh-TW" sz="2000" dirty="0" smtClean="0"/>
              <a:t>此　據</a:t>
            </a:r>
            <a:endParaRPr lang="zh-TW" altLang="zh-TW" sz="2000" dirty="0"/>
          </a:p>
        </p:txBody>
      </p:sp>
      <p:sp>
        <p:nvSpPr>
          <p:cNvPr id="7" name="矩形 6"/>
          <p:cNvSpPr/>
          <p:nvPr/>
        </p:nvSpPr>
        <p:spPr>
          <a:xfrm>
            <a:off x="2627784" y="2924944"/>
            <a:ext cx="4572000" cy="1938992"/>
          </a:xfrm>
          <a:prstGeom prst="rect">
            <a:avLst/>
          </a:prstGeom>
        </p:spPr>
        <p:txBody>
          <a:bodyPr>
            <a:spAutoFit/>
          </a:bodyPr>
          <a:lstStyle/>
          <a:p>
            <a:r>
              <a:rPr lang="en-US" altLang="zh-TW" sz="2000" dirty="0" smtClean="0"/>
              <a:t>    </a:t>
            </a:r>
            <a:r>
              <a:rPr lang="zh-TW" altLang="zh-TW" sz="2000" dirty="0" smtClean="0"/>
              <a:t>主任委員：</a:t>
            </a:r>
            <a:r>
              <a:rPr lang="en-US" altLang="zh-TW" sz="2000" dirty="0" smtClean="0"/>
              <a:t>                   (</a:t>
            </a:r>
            <a:r>
              <a:rPr lang="zh-TW" altLang="zh-TW" sz="2000" dirty="0" smtClean="0"/>
              <a:t>蓋章</a:t>
            </a:r>
            <a:r>
              <a:rPr lang="en-US" altLang="zh-TW" sz="2000" dirty="0" smtClean="0"/>
              <a:t>)       </a:t>
            </a:r>
            <a:endParaRPr lang="zh-TW" altLang="zh-TW" sz="2000" dirty="0" smtClean="0"/>
          </a:p>
          <a:p>
            <a:r>
              <a:rPr lang="en-US" altLang="zh-TW" sz="2000" dirty="0" smtClean="0"/>
              <a:t>    </a:t>
            </a:r>
            <a:r>
              <a:rPr lang="zh-TW" altLang="zh-TW" sz="2000" dirty="0" smtClean="0"/>
              <a:t>財務委員：</a:t>
            </a:r>
            <a:r>
              <a:rPr lang="en-US" altLang="zh-TW" sz="2000" dirty="0" smtClean="0"/>
              <a:t>                   (</a:t>
            </a:r>
            <a:r>
              <a:rPr lang="zh-TW" altLang="zh-TW" sz="2000" dirty="0" smtClean="0"/>
              <a:t>蓋章</a:t>
            </a:r>
            <a:r>
              <a:rPr lang="en-US" altLang="zh-TW" sz="2000" dirty="0" smtClean="0"/>
              <a:t>)  </a:t>
            </a:r>
            <a:endParaRPr lang="zh-TW" altLang="zh-TW" sz="2000" dirty="0" smtClean="0"/>
          </a:p>
          <a:p>
            <a:r>
              <a:rPr lang="en-US" altLang="zh-TW" sz="2000" dirty="0" smtClean="0"/>
              <a:t>    </a:t>
            </a:r>
            <a:r>
              <a:rPr lang="zh-TW" altLang="zh-TW" sz="2000" dirty="0" smtClean="0"/>
              <a:t>監察委員：</a:t>
            </a:r>
            <a:r>
              <a:rPr lang="en-US" altLang="zh-TW" sz="2000" dirty="0" smtClean="0"/>
              <a:t>                   (</a:t>
            </a:r>
            <a:r>
              <a:rPr lang="zh-TW" altLang="zh-TW" sz="2000" dirty="0" smtClean="0"/>
              <a:t>蓋章</a:t>
            </a:r>
            <a:r>
              <a:rPr lang="en-US" altLang="zh-TW" sz="2000" dirty="0" smtClean="0"/>
              <a:t>)  </a:t>
            </a:r>
            <a:endParaRPr lang="zh-TW" altLang="zh-TW" sz="2000" dirty="0" smtClean="0"/>
          </a:p>
          <a:p>
            <a:r>
              <a:rPr lang="zh-TW" altLang="zh-TW" sz="2000" dirty="0" smtClean="0"/>
              <a:t>　建築地址：</a:t>
            </a:r>
          </a:p>
          <a:p>
            <a:r>
              <a:rPr lang="zh-TW" altLang="zh-TW" sz="2000" dirty="0" smtClean="0"/>
              <a:t>　聯絡電話：</a:t>
            </a:r>
          </a:p>
          <a:p>
            <a:r>
              <a:rPr lang="en-US" altLang="zh-TW" sz="2000" dirty="0" smtClean="0"/>
              <a:t>    </a:t>
            </a:r>
            <a:r>
              <a:rPr lang="zh-TW" altLang="zh-TW" sz="2000" dirty="0" smtClean="0"/>
              <a:t>統一編號：</a:t>
            </a:r>
            <a:endParaRPr lang="zh-TW" altLang="zh-TW" sz="2000" dirty="0"/>
          </a:p>
        </p:txBody>
      </p:sp>
      <p:sp>
        <p:nvSpPr>
          <p:cNvPr id="8" name="矩形 7"/>
          <p:cNvSpPr/>
          <p:nvPr/>
        </p:nvSpPr>
        <p:spPr>
          <a:xfrm>
            <a:off x="3167336" y="2132856"/>
            <a:ext cx="5976664" cy="369332"/>
          </a:xfrm>
          <a:prstGeom prst="rect">
            <a:avLst/>
          </a:prstGeom>
        </p:spPr>
        <p:txBody>
          <a:bodyPr wrap="square">
            <a:spAutoFit/>
          </a:bodyPr>
          <a:lstStyle/>
          <a:p>
            <a:r>
              <a:rPr lang="en-US" altLang="zh-TW" dirty="0" smtClean="0"/>
              <a:t>XXX</a:t>
            </a:r>
            <a:r>
              <a:rPr lang="zh-TW" altLang="zh-TW" dirty="0" smtClean="0"/>
              <a:t>公寓大廈管理委員會</a:t>
            </a:r>
            <a:endParaRPr lang="zh-TW" altLang="zh-TW" dirty="0"/>
          </a:p>
        </p:txBody>
      </p:sp>
      <p:sp>
        <p:nvSpPr>
          <p:cNvPr id="9" name="矩形 8"/>
          <p:cNvSpPr/>
          <p:nvPr/>
        </p:nvSpPr>
        <p:spPr>
          <a:xfrm>
            <a:off x="3059832" y="5373216"/>
            <a:ext cx="5544616" cy="369332"/>
          </a:xfrm>
          <a:prstGeom prst="rect">
            <a:avLst/>
          </a:prstGeom>
        </p:spPr>
        <p:txBody>
          <a:bodyPr wrap="square">
            <a:spAutoFit/>
          </a:bodyPr>
          <a:lstStyle/>
          <a:p>
            <a:r>
              <a:rPr lang="zh-TW" altLang="zh-TW" dirty="0" smtClean="0"/>
              <a:t>中　　華</a:t>
            </a:r>
            <a:r>
              <a:rPr lang="en-US" altLang="zh-TW" dirty="0" smtClean="0"/>
              <a:t>  </a:t>
            </a:r>
            <a:r>
              <a:rPr lang="zh-TW" altLang="zh-TW" dirty="0" smtClean="0"/>
              <a:t>　民</a:t>
            </a:r>
            <a:r>
              <a:rPr lang="en-US" altLang="zh-TW" dirty="0" smtClean="0"/>
              <a:t>  </a:t>
            </a:r>
            <a:r>
              <a:rPr lang="zh-TW" altLang="zh-TW" dirty="0" smtClean="0"/>
              <a:t>　國　</a:t>
            </a:r>
            <a:r>
              <a:rPr lang="en-US" altLang="zh-TW" dirty="0" smtClean="0"/>
              <a:t>   108 </a:t>
            </a:r>
            <a:r>
              <a:rPr lang="zh-TW" altLang="zh-TW" dirty="0" smtClean="0"/>
              <a:t>年　　</a:t>
            </a:r>
            <a:r>
              <a:rPr lang="en-US" altLang="zh-TW" dirty="0" smtClean="0"/>
              <a:t>12  </a:t>
            </a:r>
            <a:r>
              <a:rPr lang="zh-TW" altLang="zh-TW" dirty="0" smtClean="0"/>
              <a:t>月　</a:t>
            </a:r>
            <a:r>
              <a:rPr lang="en-US" altLang="zh-TW" dirty="0" smtClean="0"/>
              <a:t>2</a:t>
            </a:r>
            <a:r>
              <a:rPr lang="zh-TW" altLang="zh-TW" dirty="0" smtClean="0"/>
              <a:t>　　日</a:t>
            </a:r>
            <a:endParaRPr lang="zh-TW" altLang="zh-TW"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2"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TW" altLang="en-US"/>
          </a:p>
        </p:txBody>
      </p:sp>
      <p:sp>
        <p:nvSpPr>
          <p:cNvPr id="29701" name="Text Box 5"/>
          <p:cNvSpPr txBox="1">
            <a:spLocks noChangeArrowheads="1"/>
          </p:cNvSpPr>
          <p:nvPr/>
        </p:nvSpPr>
        <p:spPr bwMode="auto">
          <a:xfrm>
            <a:off x="1115616" y="332656"/>
            <a:ext cx="914400" cy="342900"/>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sz="1200" b="0" i="0" u="none" strike="noStrike" cap="none" normalizeH="0" baseline="0" smtClean="0">
                <a:ln>
                  <a:noFill/>
                </a:ln>
                <a:solidFill>
                  <a:schemeClr val="tx1"/>
                </a:solidFill>
                <a:effectLst/>
                <a:latin typeface="Times New Roman" pitchFamily="18" charset="0"/>
                <a:ea typeface="新細明體" pitchFamily="18" charset="-120"/>
                <a:cs typeface="標楷體" pitchFamily="65" charset="-120"/>
              </a:rPr>
              <a:t>附件</a:t>
            </a:r>
            <a:r>
              <a:rPr kumimoji="1" lang="en-US" altLang="zh-TW" sz="1200" b="0" i="0" u="none" strike="noStrike" cap="none" normalizeH="0" baseline="0" smtClean="0">
                <a:ln>
                  <a:noFill/>
                </a:ln>
                <a:solidFill>
                  <a:schemeClr val="tx1"/>
                </a:solidFill>
                <a:effectLst/>
                <a:latin typeface="Times New Roman" pitchFamily="18" charset="0"/>
                <a:ea typeface="新細明體" pitchFamily="18" charset="-120"/>
                <a:cs typeface="標楷體" pitchFamily="65" charset="-120"/>
              </a:rPr>
              <a:t>2</a:t>
            </a:r>
            <a:endParaRPr kumimoji="1" lang="en-US"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sp>
        <p:nvSpPr>
          <p:cNvPr id="29703" name="Rectangle 7"/>
          <p:cNvSpPr>
            <a:spLocks noChangeArrowheads="1"/>
          </p:cNvSpPr>
          <p:nvPr/>
        </p:nvSpPr>
        <p:spPr bwMode="auto">
          <a:xfrm>
            <a:off x="1835696" y="0"/>
            <a:ext cx="6084168"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zh-TW" sz="1400" b="0"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sz="1400" b="0"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受補助單位名稱： </a:t>
            </a:r>
            <a:r>
              <a:rPr kumimoji="1" lang="zh-TW" sz="1400" b="0" i="0" u="sng"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　</a:t>
            </a:r>
            <a:r>
              <a:rPr kumimoji="1" lang="en-US" altLang="zh-TW" sz="1400" b="0" i="0" u="sng"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XXX</a:t>
            </a:r>
            <a:r>
              <a:rPr kumimoji="1" lang="zh-TW" altLang="en-US" sz="1400" b="0" i="0" u="sng"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公寓大廈管理委員會　　　</a:t>
            </a:r>
            <a:r>
              <a:rPr kumimoji="1" lang="zh-TW" altLang="en-US" sz="1400" b="0"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                                                                                                                                                                                                                                                                                                                                                                                                                                                                                                                                                                                                                                                                                                                                                                                                                                                                                                                                                                                                                                                                                                                                                                                                                                                                                                                                                                                                                                                                                                                                 </a:t>
            </a:r>
            <a:r>
              <a:rPr kumimoji="1" lang="zh-TW" altLang="en-US" sz="1400" b="0" i="0" u="sng" strike="noStrike" cap="none" normalizeH="0" baseline="0" dirty="0" smtClean="0">
                <a:ln>
                  <a:noFill/>
                </a:ln>
                <a:solidFill>
                  <a:schemeClr val="tx1"/>
                </a:solidFill>
                <a:effectLst/>
                <a:latin typeface="標楷體" pitchFamily="65" charset="-120"/>
                <a:ea typeface="標楷體" pitchFamily="65" charset="-120"/>
                <a:cs typeface="新細明體" pitchFamily="18" charset="-120"/>
              </a:rPr>
              <a:t>　　                        </a:t>
            </a:r>
            <a:endParaRPr kumimoji="1" lang="zh-TW" altLang="en-US"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補助計畫名稱：　　防癌健康講座　　　　　　　　</a:t>
            </a:r>
            <a:endParaRPr kumimoji="1" lang="zh-TW" altLang="en-US"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計劃辦理日期：</a:t>
            </a:r>
            <a:r>
              <a:rPr kumimoji="1" lang="en-US" altLang="zh-TW"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108</a:t>
            </a:r>
            <a:r>
              <a:rPr kumimoji="1" lang="zh-TW" altLang="en-US"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年</a:t>
            </a:r>
            <a:r>
              <a:rPr kumimoji="1" lang="en-US" altLang="zh-TW"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12</a:t>
            </a:r>
            <a:r>
              <a:rPr kumimoji="1" lang="zh-TW" altLang="en-US"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月</a:t>
            </a:r>
            <a:r>
              <a:rPr kumimoji="1" lang="en-US" altLang="zh-TW"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2</a:t>
            </a:r>
            <a:r>
              <a:rPr kumimoji="1" lang="zh-TW" altLang="en-US"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日　　　　　　　　　　　</a:t>
            </a:r>
            <a:endParaRPr kumimoji="1" lang="zh-TW" altLang="en-US"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計畫實際支出總金額：　</a:t>
            </a:r>
            <a:r>
              <a:rPr kumimoji="1" lang="en-US" altLang="zh-TW"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83,000</a:t>
            </a:r>
            <a:r>
              <a:rPr kumimoji="1" lang="zh-TW" altLang="en-US"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　　　　　　　　</a:t>
            </a:r>
            <a:endParaRPr kumimoji="1" lang="zh-TW" altLang="en-US"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其它機關補助金額</a:t>
            </a:r>
            <a:r>
              <a:rPr kumimoji="1" lang="en-US" altLang="zh-TW"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 </a:t>
            </a:r>
            <a:r>
              <a:rPr kumimoji="1" lang="zh-TW" altLang="en-US"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　</a:t>
            </a:r>
            <a:r>
              <a:rPr kumimoji="1" lang="en-US" altLang="zh-TW"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0</a:t>
            </a:r>
            <a:r>
              <a:rPr kumimoji="1" lang="zh-TW" altLang="en-US"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　　　　　　　 鎮公所補助金額：</a:t>
            </a:r>
            <a:r>
              <a:rPr kumimoji="1" lang="en-US" altLang="zh-TW"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1</a:t>
            </a:r>
            <a:r>
              <a:rPr kumimoji="1" lang="zh-TW" altLang="en-US"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萬元　        　　</a:t>
            </a: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填表人姓名：王大明　　　　職稱：總幹事　　　　　電話：</a:t>
            </a:r>
            <a:r>
              <a:rPr kumimoji="1" lang="en-US" altLang="zh-TW"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0928xxxxxx</a:t>
            </a:r>
            <a:r>
              <a:rPr kumimoji="1" lang="zh-TW" altLang="en-US"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　　</a:t>
            </a:r>
            <a:r>
              <a:rPr kumimoji="1" lang="zh-TW" altLang="en-US"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rPr>
              <a:t> </a:t>
            </a:r>
            <a:endParaRPr kumimoji="1" lang="zh-TW" altLang="en-US"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graphicFrame>
        <p:nvGraphicFramePr>
          <p:cNvPr id="12" name="表格 11"/>
          <p:cNvGraphicFramePr>
            <a:graphicFrameLocks noGrp="1"/>
          </p:cNvGraphicFramePr>
          <p:nvPr/>
        </p:nvGraphicFramePr>
        <p:xfrm>
          <a:off x="1907704" y="1628800"/>
          <a:ext cx="6095999" cy="2794000"/>
        </p:xfrm>
        <a:graphic>
          <a:graphicData uri="http://schemas.openxmlformats.org/drawingml/2006/table">
            <a:tbl>
              <a:tblPr/>
              <a:tblGrid>
                <a:gridCol w="1607051"/>
                <a:gridCol w="791840"/>
                <a:gridCol w="1848554"/>
                <a:gridCol w="1848554"/>
              </a:tblGrid>
              <a:tr h="187349">
                <a:tc rowSpan="2">
                  <a:txBody>
                    <a:bodyPr/>
                    <a:lstStyle/>
                    <a:p>
                      <a:pPr algn="just">
                        <a:lnSpc>
                          <a:spcPts val="2000"/>
                        </a:lnSpc>
                        <a:spcAft>
                          <a:spcPts val="0"/>
                        </a:spcAft>
                      </a:pPr>
                      <a:r>
                        <a:rPr lang="zh-TW" sz="1100" kern="50">
                          <a:latin typeface="Times New Roman"/>
                          <a:ea typeface="標楷體"/>
                        </a:rPr>
                        <a:t>摘要</a:t>
                      </a:r>
                      <a:endParaRPr lang="zh-TW" sz="1100" kern="50">
                        <a:latin typeface="Times New Roman"/>
                        <a:ea typeface="新細明體"/>
                      </a:endParaRPr>
                    </a:p>
                  </a:txBody>
                  <a:tcPr marL="16564" marR="16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ts val="2000"/>
                        </a:lnSpc>
                        <a:spcAft>
                          <a:spcPts val="0"/>
                        </a:spcAft>
                      </a:pPr>
                      <a:r>
                        <a:rPr lang="zh-TW" sz="1100" kern="50">
                          <a:latin typeface="Times New Roman"/>
                          <a:ea typeface="標楷體"/>
                        </a:rPr>
                        <a:t>原始憑證編號</a:t>
                      </a:r>
                      <a:endParaRPr lang="zh-TW" sz="1100" kern="50">
                        <a:latin typeface="Times New Roman"/>
                        <a:ea typeface="新細明體"/>
                      </a:endParaRPr>
                    </a:p>
                  </a:txBody>
                  <a:tcPr marL="16564" marR="16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ts val="2000"/>
                        </a:lnSpc>
                        <a:spcAft>
                          <a:spcPts val="0"/>
                        </a:spcAft>
                      </a:pPr>
                      <a:r>
                        <a:rPr lang="zh-TW" sz="1100" kern="50">
                          <a:latin typeface="Times New Roman"/>
                          <a:ea typeface="標楷體"/>
                        </a:rPr>
                        <a:t>活動支出</a:t>
                      </a:r>
                      <a:endParaRPr lang="zh-TW" sz="1100" kern="50">
                        <a:latin typeface="Times New Roman"/>
                        <a:ea typeface="新細明體"/>
                      </a:endParaRPr>
                    </a:p>
                  </a:txBody>
                  <a:tcPr marL="16564" marR="16564"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r>
              <a:tr h="400003">
                <a:tc vMerge="1">
                  <a:txBody>
                    <a:bodyPr/>
                    <a:lstStyle/>
                    <a:p>
                      <a:endParaRPr lang="zh-TW" altLang="en-US"/>
                    </a:p>
                  </a:txBody>
                  <a:tcPr/>
                </a:tc>
                <a:tc vMerge="1">
                  <a:txBody>
                    <a:bodyPr/>
                    <a:lstStyle/>
                    <a:p>
                      <a:endParaRPr lang="zh-TW" altLang="en-US"/>
                    </a:p>
                  </a:txBody>
                  <a:tcPr/>
                </a:tc>
                <a:tc>
                  <a:txBody>
                    <a:bodyPr/>
                    <a:lstStyle/>
                    <a:p>
                      <a:pPr algn="just">
                        <a:lnSpc>
                          <a:spcPts val="2000"/>
                        </a:lnSpc>
                        <a:spcAft>
                          <a:spcPts val="0"/>
                        </a:spcAft>
                      </a:pPr>
                      <a:r>
                        <a:rPr lang="en-US" sz="1100" kern="50">
                          <a:latin typeface="標楷體"/>
                          <a:ea typeface="新細明體"/>
                        </a:rPr>
                        <a:t>        </a:t>
                      </a:r>
                      <a:r>
                        <a:rPr lang="zh-TW" sz="1100" kern="50">
                          <a:latin typeface="Times New Roman"/>
                          <a:ea typeface="標楷體"/>
                        </a:rPr>
                        <a:t>金額</a:t>
                      </a:r>
                      <a:endParaRPr lang="zh-TW" sz="1100" kern="50">
                        <a:latin typeface="Times New Roman"/>
                        <a:ea typeface="新細明體"/>
                      </a:endParaRPr>
                    </a:p>
                  </a:txBody>
                  <a:tcPr marL="16564" marR="16564" marT="0" marB="0" anchor="ctr">
                    <a:lnL w="12700" cap="flat" cmpd="sng"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r>
                        <a:rPr lang="zh-TW" sz="1100" kern="50">
                          <a:latin typeface="Times New Roman"/>
                          <a:ea typeface="標楷體"/>
                        </a:rPr>
                        <a:t>備註</a:t>
                      </a:r>
                      <a:endParaRPr lang="zh-TW" sz="1100" kern="50">
                        <a:latin typeface="Times New Roman"/>
                        <a:ea typeface="新細明體"/>
                      </a:endParaRPr>
                    </a:p>
                    <a:p>
                      <a:pPr algn="just">
                        <a:lnSpc>
                          <a:spcPts val="2000"/>
                        </a:lnSpc>
                        <a:spcAft>
                          <a:spcPts val="0"/>
                        </a:spcAft>
                      </a:pPr>
                      <a:r>
                        <a:rPr lang="zh-TW" sz="1100" kern="50">
                          <a:latin typeface="Times New Roman"/>
                          <a:ea typeface="標楷體"/>
                        </a:rPr>
                        <a:t>註明支用經費來源</a:t>
                      </a:r>
                      <a:endParaRPr lang="zh-TW" sz="1100" kern="50">
                        <a:latin typeface="Times New Roman"/>
                        <a:ea typeface="新細明體"/>
                      </a:endParaRPr>
                    </a:p>
                  </a:txBody>
                  <a:tcPr marL="16564" marR="16564" marT="0" marB="0" anchor="ctr">
                    <a:lnL w="66675"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613">
                <a:tc>
                  <a:txBody>
                    <a:bodyPr/>
                    <a:lstStyle/>
                    <a:p>
                      <a:pPr algn="ctr">
                        <a:lnSpc>
                          <a:spcPts val="2000"/>
                        </a:lnSpc>
                        <a:spcAft>
                          <a:spcPts val="0"/>
                        </a:spcAft>
                      </a:pPr>
                      <a:r>
                        <a:rPr lang="zh-TW" sz="1100" kern="50">
                          <a:latin typeface="Times New Roman"/>
                          <a:ea typeface="標楷體"/>
                        </a:rPr>
                        <a:t>場地布置費</a:t>
                      </a:r>
                      <a:endParaRPr lang="zh-TW" sz="1100" kern="50">
                        <a:latin typeface="Times New Roman"/>
                        <a:ea typeface="新細明體"/>
                      </a:endParaRPr>
                    </a:p>
                  </a:txBody>
                  <a:tcPr marL="16564" marR="16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endParaRPr lang="en-US" sz="1100" kern="50">
                        <a:latin typeface="標楷體"/>
                        <a:ea typeface="新細明體"/>
                      </a:endParaRPr>
                    </a:p>
                  </a:txBody>
                  <a:tcPr marL="16564" marR="16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en-US" sz="1100" kern="50">
                          <a:latin typeface="標楷體"/>
                          <a:ea typeface="新細明體"/>
                        </a:rPr>
                        <a:t>27,000</a:t>
                      </a:r>
                      <a:endParaRPr lang="zh-TW" sz="1100" kern="50">
                        <a:latin typeface="Times New Roman"/>
                        <a:ea typeface="新細明體"/>
                      </a:endParaRPr>
                    </a:p>
                  </a:txBody>
                  <a:tcPr marL="16564" marR="16564" marT="0" marB="0" anchor="ctr">
                    <a:lnL w="12700" cap="flat" cmpd="sng"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zh-TW" sz="1100" kern="50">
                          <a:latin typeface="Times New Roman"/>
                          <a:ea typeface="標楷體"/>
                        </a:rPr>
                        <a:t>自籌款</a:t>
                      </a:r>
                      <a:endParaRPr lang="zh-TW" sz="1100" kern="50">
                        <a:latin typeface="Times New Roman"/>
                        <a:ea typeface="新細明體"/>
                      </a:endParaRPr>
                    </a:p>
                  </a:txBody>
                  <a:tcPr marL="16564" marR="16564" marT="0" marB="0" anchor="ctr">
                    <a:lnL w="66675"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613">
                <a:tc>
                  <a:txBody>
                    <a:bodyPr/>
                    <a:lstStyle/>
                    <a:p>
                      <a:pPr algn="ctr">
                        <a:lnSpc>
                          <a:spcPts val="2000"/>
                        </a:lnSpc>
                        <a:spcAft>
                          <a:spcPts val="0"/>
                        </a:spcAft>
                      </a:pPr>
                      <a:r>
                        <a:rPr lang="zh-TW" sz="1100" kern="50">
                          <a:latin typeface="Times New Roman"/>
                          <a:ea typeface="標楷體"/>
                        </a:rPr>
                        <a:t>紅布條</a:t>
                      </a:r>
                      <a:endParaRPr lang="zh-TW" sz="1100" kern="50">
                        <a:latin typeface="Times New Roman"/>
                        <a:ea typeface="新細明體"/>
                      </a:endParaRPr>
                    </a:p>
                  </a:txBody>
                  <a:tcPr marL="16564" marR="16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en-US" sz="1100" kern="50">
                          <a:latin typeface="標楷體"/>
                          <a:ea typeface="新細明體"/>
                        </a:rPr>
                        <a:t>1</a:t>
                      </a:r>
                      <a:endParaRPr lang="zh-TW" sz="1100" kern="50">
                        <a:latin typeface="Times New Roman"/>
                        <a:ea typeface="新細明體"/>
                      </a:endParaRPr>
                    </a:p>
                  </a:txBody>
                  <a:tcPr marL="16564" marR="16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en-US" sz="1100" kern="50">
                          <a:latin typeface="標楷體"/>
                          <a:ea typeface="新細明體"/>
                        </a:rPr>
                        <a:t>3,000</a:t>
                      </a:r>
                      <a:endParaRPr lang="zh-TW" sz="1100" kern="50">
                        <a:latin typeface="Times New Roman"/>
                        <a:ea typeface="新細明體"/>
                      </a:endParaRPr>
                    </a:p>
                  </a:txBody>
                  <a:tcPr marL="16564" marR="16564" marT="0" marB="0" anchor="ctr">
                    <a:lnL w="12700" cap="flat" cmpd="sng"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zh-TW" sz="1100" kern="50">
                          <a:latin typeface="Times New Roman"/>
                          <a:ea typeface="標楷體"/>
                        </a:rPr>
                        <a:t>竹南鎮公所補助</a:t>
                      </a:r>
                      <a:endParaRPr lang="zh-TW" sz="1100" kern="50">
                        <a:latin typeface="Times New Roman"/>
                        <a:ea typeface="新細明體"/>
                      </a:endParaRPr>
                    </a:p>
                  </a:txBody>
                  <a:tcPr marL="16564" marR="16564" marT="0" marB="0" anchor="ctr">
                    <a:lnL w="66675"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814">
                <a:tc>
                  <a:txBody>
                    <a:bodyPr/>
                    <a:lstStyle/>
                    <a:p>
                      <a:pPr algn="ctr">
                        <a:lnSpc>
                          <a:spcPts val="2000"/>
                        </a:lnSpc>
                        <a:spcAft>
                          <a:spcPts val="0"/>
                        </a:spcAft>
                      </a:pPr>
                      <a:r>
                        <a:rPr lang="zh-TW" sz="1100" kern="50">
                          <a:latin typeface="Times New Roman"/>
                          <a:ea typeface="標楷體"/>
                        </a:rPr>
                        <a:t>舞台燈光音響出租</a:t>
                      </a:r>
                      <a:endParaRPr lang="zh-TW" sz="1100" kern="50">
                        <a:latin typeface="Times New Roman"/>
                        <a:ea typeface="新細明體"/>
                      </a:endParaRPr>
                    </a:p>
                  </a:txBody>
                  <a:tcPr marL="16564" marR="16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endParaRPr lang="en-US" sz="1100" kern="50">
                        <a:latin typeface="標楷體"/>
                        <a:ea typeface="新細明體"/>
                      </a:endParaRPr>
                    </a:p>
                  </a:txBody>
                  <a:tcPr marL="16564" marR="16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en-US" sz="1100" kern="50">
                          <a:latin typeface="標楷體"/>
                          <a:ea typeface="新細明體"/>
                        </a:rPr>
                        <a:t>20,000</a:t>
                      </a:r>
                      <a:endParaRPr lang="zh-TW" sz="1100" kern="50">
                        <a:latin typeface="Times New Roman"/>
                        <a:ea typeface="新細明體"/>
                      </a:endParaRPr>
                    </a:p>
                  </a:txBody>
                  <a:tcPr marL="16564" marR="16564" marT="0" marB="0" anchor="ctr">
                    <a:lnL w="12700" cap="flat" cmpd="sng"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zh-TW" sz="1100" kern="50">
                          <a:latin typeface="Times New Roman"/>
                          <a:ea typeface="標楷體"/>
                        </a:rPr>
                        <a:t>自籌款</a:t>
                      </a:r>
                      <a:endParaRPr lang="zh-TW" sz="1100" kern="50">
                        <a:latin typeface="Times New Roman"/>
                        <a:ea typeface="新細明體"/>
                      </a:endParaRPr>
                    </a:p>
                  </a:txBody>
                  <a:tcPr marL="16564" marR="16564" marT="0" marB="0" anchor="ctr">
                    <a:lnL w="66675"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613">
                <a:tc>
                  <a:txBody>
                    <a:bodyPr/>
                    <a:lstStyle/>
                    <a:p>
                      <a:pPr algn="ctr">
                        <a:lnSpc>
                          <a:spcPts val="2000"/>
                        </a:lnSpc>
                        <a:spcAft>
                          <a:spcPts val="0"/>
                        </a:spcAft>
                      </a:pPr>
                      <a:r>
                        <a:rPr lang="zh-TW" sz="1100" kern="50">
                          <a:latin typeface="Times New Roman"/>
                          <a:ea typeface="標楷體"/>
                        </a:rPr>
                        <a:t>文宣印刷費</a:t>
                      </a:r>
                      <a:endParaRPr lang="zh-TW" sz="1100" kern="50">
                        <a:latin typeface="Times New Roman"/>
                        <a:ea typeface="新細明體"/>
                      </a:endParaRPr>
                    </a:p>
                  </a:txBody>
                  <a:tcPr marL="16564" marR="16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endParaRPr lang="en-US" sz="1100" kern="50">
                        <a:latin typeface="標楷體"/>
                        <a:ea typeface="新細明體"/>
                      </a:endParaRPr>
                    </a:p>
                  </a:txBody>
                  <a:tcPr marL="16564" marR="16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en-US" sz="1100" kern="50">
                          <a:latin typeface="標楷體"/>
                          <a:ea typeface="新細明體"/>
                        </a:rPr>
                        <a:t>9,000</a:t>
                      </a:r>
                      <a:endParaRPr lang="zh-TW" sz="1100" kern="50">
                        <a:latin typeface="Times New Roman"/>
                        <a:ea typeface="新細明體"/>
                      </a:endParaRPr>
                    </a:p>
                  </a:txBody>
                  <a:tcPr marL="16564" marR="16564" marT="0" marB="0" anchor="ctr">
                    <a:lnL w="12700" cap="flat" cmpd="sng"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zh-TW" sz="1100" kern="50">
                          <a:latin typeface="Times New Roman"/>
                          <a:ea typeface="標楷體"/>
                        </a:rPr>
                        <a:t>自籌款</a:t>
                      </a:r>
                      <a:endParaRPr lang="zh-TW" sz="1100" kern="50">
                        <a:latin typeface="Times New Roman"/>
                        <a:ea typeface="新細明體"/>
                      </a:endParaRPr>
                    </a:p>
                  </a:txBody>
                  <a:tcPr marL="16564" marR="16564" marT="0" marB="0" anchor="ctr">
                    <a:lnL w="66675"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613">
                <a:tc>
                  <a:txBody>
                    <a:bodyPr/>
                    <a:lstStyle/>
                    <a:p>
                      <a:pPr algn="ctr">
                        <a:lnSpc>
                          <a:spcPts val="2000"/>
                        </a:lnSpc>
                        <a:spcAft>
                          <a:spcPts val="0"/>
                        </a:spcAft>
                      </a:pPr>
                      <a:r>
                        <a:rPr lang="zh-TW" sz="1100" kern="50">
                          <a:latin typeface="Times New Roman"/>
                          <a:ea typeface="標楷體"/>
                        </a:rPr>
                        <a:t>邀請函、手冊</a:t>
                      </a:r>
                      <a:endParaRPr lang="zh-TW" sz="1100" kern="50">
                        <a:latin typeface="Times New Roman"/>
                        <a:ea typeface="新細明體"/>
                      </a:endParaRPr>
                    </a:p>
                  </a:txBody>
                  <a:tcPr marL="16564" marR="16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endParaRPr lang="en-US" sz="1100" kern="50">
                        <a:latin typeface="標楷體"/>
                        <a:ea typeface="新細明體"/>
                      </a:endParaRPr>
                    </a:p>
                  </a:txBody>
                  <a:tcPr marL="16564" marR="16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en-US" sz="1100" kern="50">
                          <a:latin typeface="標楷體"/>
                          <a:ea typeface="新細明體"/>
                        </a:rPr>
                        <a:t>11,000</a:t>
                      </a:r>
                      <a:endParaRPr lang="zh-TW" sz="1100" kern="50">
                        <a:latin typeface="Times New Roman"/>
                        <a:ea typeface="新細明體"/>
                      </a:endParaRPr>
                    </a:p>
                  </a:txBody>
                  <a:tcPr marL="16564" marR="16564" marT="0" marB="0" anchor="ctr">
                    <a:lnL w="12700" cap="flat" cmpd="sng"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zh-TW" sz="1100" kern="50">
                          <a:latin typeface="Times New Roman"/>
                          <a:ea typeface="標楷體"/>
                        </a:rPr>
                        <a:t>自籌款</a:t>
                      </a:r>
                      <a:endParaRPr lang="zh-TW" sz="1100" kern="50">
                        <a:latin typeface="Times New Roman"/>
                        <a:ea typeface="新細明體"/>
                      </a:endParaRPr>
                    </a:p>
                  </a:txBody>
                  <a:tcPr marL="16564" marR="16564" marT="0" marB="0" anchor="ctr">
                    <a:lnL w="66675"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613">
                <a:tc>
                  <a:txBody>
                    <a:bodyPr/>
                    <a:lstStyle/>
                    <a:p>
                      <a:pPr algn="ctr">
                        <a:lnSpc>
                          <a:spcPts val="2000"/>
                        </a:lnSpc>
                        <a:spcAft>
                          <a:spcPts val="0"/>
                        </a:spcAft>
                      </a:pPr>
                      <a:r>
                        <a:rPr lang="zh-TW" sz="1100" kern="50">
                          <a:latin typeface="Times New Roman"/>
                          <a:ea typeface="標楷體"/>
                        </a:rPr>
                        <a:t>誤餐費</a:t>
                      </a:r>
                      <a:endParaRPr lang="zh-TW" sz="1100" kern="50">
                        <a:latin typeface="Times New Roman"/>
                        <a:ea typeface="新細明體"/>
                      </a:endParaRPr>
                    </a:p>
                  </a:txBody>
                  <a:tcPr marL="16564" marR="16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81000">
                        <a:lnSpc>
                          <a:spcPts val="2000"/>
                        </a:lnSpc>
                        <a:spcAft>
                          <a:spcPts val="0"/>
                        </a:spcAft>
                      </a:pPr>
                      <a:r>
                        <a:rPr lang="en-US" sz="1100" kern="50">
                          <a:latin typeface="標楷體"/>
                          <a:ea typeface="新細明體"/>
                        </a:rPr>
                        <a:t>2</a:t>
                      </a:r>
                      <a:endParaRPr lang="zh-TW" sz="1100" kern="50">
                        <a:latin typeface="Times New Roman"/>
                        <a:ea typeface="新細明體"/>
                      </a:endParaRPr>
                    </a:p>
                  </a:txBody>
                  <a:tcPr marL="16564" marR="16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en-US" sz="1100" kern="50">
                          <a:latin typeface="標楷體"/>
                          <a:ea typeface="新細明體"/>
                        </a:rPr>
                        <a:t>7,000</a:t>
                      </a:r>
                      <a:endParaRPr lang="zh-TW" sz="1100" kern="50">
                        <a:latin typeface="Times New Roman"/>
                        <a:ea typeface="新細明體"/>
                      </a:endParaRPr>
                    </a:p>
                  </a:txBody>
                  <a:tcPr marL="16564" marR="16564" marT="0" marB="0" anchor="ctr">
                    <a:lnL w="12700" cap="flat" cmpd="sng"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zh-TW" sz="1100" kern="50">
                          <a:latin typeface="Times New Roman"/>
                          <a:ea typeface="標楷體"/>
                        </a:rPr>
                        <a:t>竹南鎮公所補助</a:t>
                      </a:r>
                      <a:endParaRPr lang="zh-TW" sz="1100" kern="50">
                        <a:latin typeface="Times New Roman"/>
                        <a:ea typeface="新細明體"/>
                      </a:endParaRPr>
                    </a:p>
                  </a:txBody>
                  <a:tcPr marL="16564" marR="16564" marT="0" marB="0" anchor="ctr">
                    <a:lnL w="66675"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613">
                <a:tc>
                  <a:txBody>
                    <a:bodyPr/>
                    <a:lstStyle/>
                    <a:p>
                      <a:pPr algn="ctr">
                        <a:lnSpc>
                          <a:spcPts val="2000"/>
                        </a:lnSpc>
                        <a:spcAft>
                          <a:spcPts val="0"/>
                        </a:spcAft>
                      </a:pPr>
                      <a:r>
                        <a:rPr lang="zh-TW" sz="1100" kern="50">
                          <a:latin typeface="Times New Roman"/>
                          <a:ea typeface="標楷體"/>
                        </a:rPr>
                        <a:t>雜支</a:t>
                      </a:r>
                      <a:endParaRPr lang="zh-TW" sz="1100" kern="50">
                        <a:latin typeface="Times New Roman"/>
                        <a:ea typeface="新細明體"/>
                      </a:endParaRPr>
                    </a:p>
                  </a:txBody>
                  <a:tcPr marL="16564" marR="16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endParaRPr lang="en-US" sz="1100" kern="50">
                        <a:latin typeface="標楷體"/>
                        <a:ea typeface="新細明體"/>
                      </a:endParaRPr>
                    </a:p>
                  </a:txBody>
                  <a:tcPr marL="16564" marR="16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en-US" sz="1100" kern="50">
                          <a:latin typeface="標楷體"/>
                          <a:ea typeface="新細明體"/>
                        </a:rPr>
                        <a:t>6,000</a:t>
                      </a:r>
                      <a:endParaRPr lang="zh-TW" sz="1100" kern="50">
                        <a:latin typeface="Times New Roman"/>
                        <a:ea typeface="新細明體"/>
                      </a:endParaRPr>
                    </a:p>
                  </a:txBody>
                  <a:tcPr marL="16564" marR="16564" marT="0" marB="0" anchor="ctr">
                    <a:lnL w="12700" cap="flat" cmpd="sng"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zh-TW" sz="1100" kern="50">
                          <a:latin typeface="Times New Roman"/>
                          <a:ea typeface="標楷體"/>
                        </a:rPr>
                        <a:t>自籌款</a:t>
                      </a:r>
                      <a:endParaRPr lang="zh-TW" sz="1100" kern="50">
                        <a:latin typeface="Times New Roman"/>
                        <a:ea typeface="新細明體"/>
                      </a:endParaRPr>
                    </a:p>
                  </a:txBody>
                  <a:tcPr marL="16564" marR="16564" marT="0" marB="0" anchor="ctr">
                    <a:lnL w="66675"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613">
                <a:tc>
                  <a:txBody>
                    <a:bodyPr/>
                    <a:lstStyle/>
                    <a:p>
                      <a:pPr algn="ctr">
                        <a:lnSpc>
                          <a:spcPts val="2000"/>
                        </a:lnSpc>
                        <a:spcAft>
                          <a:spcPts val="0"/>
                        </a:spcAft>
                      </a:pPr>
                      <a:r>
                        <a:rPr lang="zh-TW" sz="1100" kern="50">
                          <a:latin typeface="Times New Roman"/>
                          <a:ea typeface="標楷體"/>
                        </a:rPr>
                        <a:t>合計</a:t>
                      </a:r>
                      <a:endParaRPr lang="zh-TW" sz="1100" kern="50">
                        <a:latin typeface="Times New Roman"/>
                        <a:ea typeface="新細明體"/>
                      </a:endParaRPr>
                    </a:p>
                  </a:txBody>
                  <a:tcPr marL="16564" marR="16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2000"/>
                        </a:lnSpc>
                        <a:spcAft>
                          <a:spcPts val="0"/>
                        </a:spcAft>
                      </a:pPr>
                      <a:endParaRPr lang="en-US" sz="1100" kern="50">
                        <a:latin typeface="標楷體"/>
                        <a:ea typeface="新細明體"/>
                      </a:endParaRPr>
                    </a:p>
                  </a:txBody>
                  <a:tcPr marL="16564" marR="165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en-US" sz="1100" kern="50">
                          <a:latin typeface="標楷體"/>
                          <a:ea typeface="新細明體"/>
                        </a:rPr>
                        <a:t>83,000</a:t>
                      </a:r>
                      <a:endParaRPr lang="zh-TW" sz="1100" kern="50">
                        <a:latin typeface="Times New Roman"/>
                        <a:ea typeface="新細明體"/>
                      </a:endParaRPr>
                    </a:p>
                  </a:txBody>
                  <a:tcPr marL="16564" marR="16564" marT="0" marB="0" anchor="ctr">
                    <a:lnL w="12700" cap="flat" cmpd="sng" algn="ctr">
                      <a:solidFill>
                        <a:srgbClr val="000000"/>
                      </a:solidFill>
                      <a:prstDash val="solid"/>
                      <a:round/>
                      <a:headEnd type="none" w="med" len="med"/>
                      <a:tailEnd type="none" w="med" len="med"/>
                    </a:lnL>
                    <a:lnR w="666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2000"/>
                        </a:lnSpc>
                        <a:spcAft>
                          <a:spcPts val="0"/>
                        </a:spcAft>
                      </a:pPr>
                      <a:endParaRPr lang="en-US" sz="1100" kern="50" dirty="0">
                        <a:latin typeface="標楷體"/>
                        <a:ea typeface="新細明體"/>
                      </a:endParaRPr>
                    </a:p>
                  </a:txBody>
                  <a:tcPr marL="16564" marR="16564" marT="0" marB="0" anchor="ctr">
                    <a:lnL w="66675"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29704" name="Rectangle 8"/>
          <p:cNvSpPr>
            <a:spLocks noChangeArrowheads="1"/>
          </p:cNvSpPr>
          <p:nvPr/>
        </p:nvSpPr>
        <p:spPr bwMode="auto">
          <a:xfrm>
            <a:off x="0" y="48443"/>
            <a:ext cx="91440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81000" algn="ctr" defTabSz="914400" rtl="0" eaLnBrk="1" fontAlgn="base" latinLnBrk="0" hangingPunct="1">
              <a:lnSpc>
                <a:spcPct val="100000"/>
              </a:lnSpc>
              <a:spcBef>
                <a:spcPct val="0"/>
              </a:spcBef>
              <a:spcAft>
                <a:spcPct val="0"/>
              </a:spcAft>
              <a:buClrTx/>
              <a:buSzTx/>
              <a:buFontTx/>
              <a:buNone/>
              <a:tabLst>
                <a:tab pos="1371600" algn="l"/>
                <a:tab pos="2971800" algn="l"/>
              </a:tabLst>
            </a:pPr>
            <a:r>
              <a:rPr kumimoji="1" lang="zh-TW"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補助計畫實際收支明細表</a:t>
            </a:r>
            <a:endParaRPr kumimoji="1" lang="zh-TW"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
        <p:nvSpPr>
          <p:cNvPr id="29705" name="Rectangle 9"/>
          <p:cNvSpPr>
            <a:spLocks noChangeArrowheads="1"/>
          </p:cNvSpPr>
          <p:nvPr/>
        </p:nvSpPr>
        <p:spPr bwMode="auto">
          <a:xfrm>
            <a:off x="1763688" y="4581128"/>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Lst>
            </a:pPr>
            <a:r>
              <a:rPr kumimoji="1" lang="zh-TW" sz="12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填表說明：</a:t>
            </a:r>
            <a:endParaRPr kumimoji="1" lang="zh-TW"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1" lang="zh-TW" sz="12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請依原始憑證編號順序填列。</a:t>
            </a:r>
            <a:endParaRPr kumimoji="1" lang="zh-TW"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1" lang="zh-TW" sz="12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計畫辦理期程應與原提報計畫相符。</a:t>
            </a:r>
            <a:endParaRPr kumimoji="1" lang="zh-TW"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1" lang="zh-TW" sz="12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支出日期依實際付款開據日期填寫，若於計畫辦理期程外付款者請於備註欄註明。</a:t>
            </a:r>
            <a:endParaRPr kumimoji="1" lang="zh-TW"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1" lang="en-US" altLang="zh-TW" sz="12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4. </a:t>
            </a:r>
            <a:r>
              <a:rPr kumimoji="1" lang="zh-TW" altLang="en-US" sz="12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若向多機關申請補助請於備註欄逐項註明。</a:t>
            </a:r>
            <a:endParaRPr kumimoji="1" lang="zh-TW" altLang="en-US"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graphicFrame>
        <p:nvGraphicFramePr>
          <p:cNvPr id="15" name="表格 14"/>
          <p:cNvGraphicFramePr>
            <a:graphicFrameLocks noGrp="1"/>
          </p:cNvGraphicFramePr>
          <p:nvPr/>
        </p:nvGraphicFramePr>
        <p:xfrm>
          <a:off x="1763688" y="5301208"/>
          <a:ext cx="5918200" cy="1270000"/>
        </p:xfrm>
        <a:graphic>
          <a:graphicData uri="http://schemas.openxmlformats.org/drawingml/2006/table">
            <a:tbl>
              <a:tblPr/>
              <a:tblGrid>
                <a:gridCol w="873760"/>
                <a:gridCol w="1884680"/>
                <a:gridCol w="942340"/>
                <a:gridCol w="2217420"/>
              </a:tblGrid>
              <a:tr h="246905">
                <a:tc gridSpan="4">
                  <a:txBody>
                    <a:bodyPr/>
                    <a:lstStyle/>
                    <a:p>
                      <a:pPr algn="ctr">
                        <a:lnSpc>
                          <a:spcPts val="2000"/>
                        </a:lnSpc>
                        <a:spcAft>
                          <a:spcPts val="0"/>
                        </a:spcAft>
                      </a:pPr>
                      <a:r>
                        <a:rPr lang="zh-TW" sz="1400" kern="50" dirty="0">
                          <a:latin typeface="Times New Roman"/>
                          <a:ea typeface="標楷體"/>
                        </a:rPr>
                        <a:t>機關審核簽章</a:t>
                      </a:r>
                      <a:endParaRPr lang="zh-TW" sz="1200" kern="50" dirty="0">
                        <a:latin typeface="Times New Roman"/>
                        <a:ea typeface="新細明體"/>
                      </a:endParaRPr>
                    </a:p>
                  </a:txBody>
                  <a:tcPr marL="17780" marR="17780" marT="0" marB="0" anchor="ctr">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65887">
                <a:tc gridSpan="2">
                  <a:txBody>
                    <a:bodyPr/>
                    <a:lstStyle/>
                    <a:p>
                      <a:pPr algn="ctr">
                        <a:lnSpc>
                          <a:spcPts val="2000"/>
                        </a:lnSpc>
                        <a:spcAft>
                          <a:spcPts val="0"/>
                        </a:spcAft>
                      </a:pPr>
                      <a:r>
                        <a:rPr lang="zh-TW" sz="1400" kern="50">
                          <a:latin typeface="Times New Roman"/>
                          <a:ea typeface="標楷體"/>
                        </a:rPr>
                        <a:t>接受補助單位</a:t>
                      </a:r>
                      <a:endParaRPr lang="zh-TW" sz="1200" kern="50">
                        <a:latin typeface="Times New Roman"/>
                        <a:ea typeface="新細明體"/>
                      </a:endParaRPr>
                    </a:p>
                  </a:txBody>
                  <a:tcPr marL="17780" marR="17780" marT="0" marB="0" anchor="ctr">
                    <a:lnL w="571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2">
                  <a:txBody>
                    <a:bodyPr/>
                    <a:lstStyle/>
                    <a:p>
                      <a:pPr algn="ctr">
                        <a:lnSpc>
                          <a:spcPts val="2000"/>
                        </a:lnSpc>
                        <a:spcAft>
                          <a:spcPts val="0"/>
                        </a:spcAft>
                      </a:pPr>
                      <a:r>
                        <a:rPr lang="zh-TW" sz="1400" kern="50">
                          <a:latin typeface="Times New Roman"/>
                          <a:ea typeface="標楷體"/>
                        </a:rPr>
                        <a:t>竹南鎮公所</a:t>
                      </a:r>
                      <a:endParaRPr lang="zh-TW" sz="1200" kern="50">
                        <a:latin typeface="Times New Roman"/>
                        <a:ea typeface="新細明體"/>
                      </a:endParaRPr>
                    </a:p>
                  </a:txBody>
                  <a:tcPr marL="17780" marR="17780" marT="0" marB="0" anchor="ctr">
                    <a:lnL w="190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r>
              <a:tr h="189857">
                <a:tc>
                  <a:txBody>
                    <a:bodyPr/>
                    <a:lstStyle/>
                    <a:p>
                      <a:pPr algn="ctr">
                        <a:lnSpc>
                          <a:spcPts val="2000"/>
                        </a:lnSpc>
                        <a:spcAft>
                          <a:spcPts val="0"/>
                        </a:spcAft>
                      </a:pPr>
                      <a:r>
                        <a:rPr lang="zh-TW" sz="1400" kern="50">
                          <a:latin typeface="Times New Roman"/>
                          <a:ea typeface="標楷體"/>
                        </a:rPr>
                        <a:t>主任委員</a:t>
                      </a:r>
                      <a:endParaRPr lang="zh-TW" sz="1200" kern="50">
                        <a:latin typeface="Times New Roman"/>
                        <a:ea typeface="新細明體"/>
                      </a:endParaRPr>
                    </a:p>
                  </a:txBody>
                  <a:tcPr marL="17780" marR="1778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endParaRPr lang="en-US" sz="1400" kern="50">
                        <a:latin typeface="標楷體"/>
                        <a:ea typeface="新細明體"/>
                      </a:endParaRPr>
                    </a:p>
                  </a:txBody>
                  <a:tcPr marL="17780" marR="17780"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zh-TW" sz="1400" kern="50">
                          <a:latin typeface="Times New Roman"/>
                          <a:ea typeface="標楷體"/>
                        </a:rPr>
                        <a:t>業務單位</a:t>
                      </a:r>
                      <a:endParaRPr lang="zh-TW" sz="1200" kern="50">
                        <a:latin typeface="Times New Roman"/>
                        <a:ea typeface="新細明體"/>
                      </a:endParaRPr>
                    </a:p>
                  </a:txBody>
                  <a:tcPr marL="17780" marR="177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endParaRPr lang="en-US" sz="1400" kern="50" dirty="0">
                        <a:latin typeface="標楷體"/>
                        <a:ea typeface="新細明體"/>
                      </a:endParaRPr>
                    </a:p>
                  </a:txBody>
                  <a:tcPr marL="17780" marR="1778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05">
                <a:tc>
                  <a:txBody>
                    <a:bodyPr/>
                    <a:lstStyle/>
                    <a:p>
                      <a:pPr algn="ctr">
                        <a:lnSpc>
                          <a:spcPts val="2000"/>
                        </a:lnSpc>
                        <a:spcAft>
                          <a:spcPts val="0"/>
                        </a:spcAft>
                      </a:pPr>
                      <a:r>
                        <a:rPr lang="zh-TW" sz="1400" kern="50">
                          <a:latin typeface="Times New Roman"/>
                          <a:ea typeface="標楷體"/>
                        </a:rPr>
                        <a:t>財務委員</a:t>
                      </a:r>
                      <a:endParaRPr lang="zh-TW" sz="1200" kern="50">
                        <a:latin typeface="Times New Roman"/>
                        <a:ea typeface="新細明體"/>
                      </a:endParaRPr>
                    </a:p>
                  </a:txBody>
                  <a:tcPr marL="17780" marR="1778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endParaRPr lang="en-US" sz="1400" kern="50">
                        <a:latin typeface="標楷體"/>
                        <a:ea typeface="新細明體"/>
                      </a:endParaRPr>
                    </a:p>
                  </a:txBody>
                  <a:tcPr marL="17780" marR="177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zh-TW" sz="1400" kern="50">
                          <a:latin typeface="Times New Roman"/>
                          <a:ea typeface="標楷體"/>
                        </a:rPr>
                        <a:t>會計單位</a:t>
                      </a:r>
                      <a:endParaRPr lang="zh-TW" sz="1200" kern="50">
                        <a:latin typeface="Times New Roman"/>
                        <a:ea typeface="新細明體"/>
                      </a:endParaRPr>
                    </a:p>
                  </a:txBody>
                  <a:tcPr marL="17780" marR="177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endParaRPr lang="en-US" sz="1400" kern="50">
                        <a:latin typeface="標楷體"/>
                        <a:ea typeface="新細明體"/>
                      </a:endParaRPr>
                    </a:p>
                  </a:txBody>
                  <a:tcPr marL="17780" marR="17780"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775">
                <a:tc>
                  <a:txBody>
                    <a:bodyPr/>
                    <a:lstStyle/>
                    <a:p>
                      <a:pPr>
                        <a:lnSpc>
                          <a:spcPts val="2000"/>
                        </a:lnSpc>
                        <a:spcAft>
                          <a:spcPts val="0"/>
                        </a:spcAft>
                      </a:pPr>
                      <a:r>
                        <a:rPr lang="zh-TW" sz="1400" kern="50">
                          <a:latin typeface="Times New Roman"/>
                          <a:ea typeface="標楷體"/>
                        </a:rPr>
                        <a:t>監察委員</a:t>
                      </a:r>
                      <a:endParaRPr lang="zh-TW" sz="1200" kern="50">
                        <a:latin typeface="Times New Roman"/>
                        <a:ea typeface="新細明體"/>
                      </a:endParaRPr>
                    </a:p>
                  </a:txBody>
                  <a:tcPr marL="17780" marR="1778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nSpc>
                          <a:spcPts val="2000"/>
                        </a:lnSpc>
                        <a:spcAft>
                          <a:spcPts val="0"/>
                        </a:spcAft>
                      </a:pPr>
                      <a:endParaRPr lang="en-US" sz="1400" kern="50">
                        <a:latin typeface="標楷體"/>
                        <a:ea typeface="新細明體"/>
                      </a:endParaRPr>
                    </a:p>
                  </a:txBody>
                  <a:tcPr marL="17780" marR="177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a:lnSpc>
                          <a:spcPts val="2000"/>
                        </a:lnSpc>
                        <a:spcAft>
                          <a:spcPts val="0"/>
                        </a:spcAft>
                      </a:pPr>
                      <a:r>
                        <a:rPr lang="zh-TW" sz="1400" kern="50">
                          <a:latin typeface="Times New Roman"/>
                          <a:ea typeface="標楷體"/>
                        </a:rPr>
                        <a:t>機關長官</a:t>
                      </a:r>
                      <a:endParaRPr lang="zh-TW" sz="1200" kern="50">
                        <a:latin typeface="Times New Roman"/>
                        <a:ea typeface="新細明體"/>
                      </a:endParaRPr>
                    </a:p>
                  </a:txBody>
                  <a:tcPr marL="17780" marR="177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nSpc>
                          <a:spcPts val="2000"/>
                        </a:lnSpc>
                        <a:spcAft>
                          <a:spcPts val="0"/>
                        </a:spcAft>
                      </a:pPr>
                      <a:endParaRPr lang="en-US" sz="1400" kern="50" dirty="0">
                        <a:latin typeface="標楷體"/>
                        <a:ea typeface="新細明體"/>
                      </a:endParaRPr>
                    </a:p>
                  </a:txBody>
                  <a:tcPr marL="17780" marR="17780"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sp>
        <p:nvSpPr>
          <p:cNvPr id="9" name="投影片編號版面配置區 8"/>
          <p:cNvSpPr>
            <a:spLocks noGrp="1"/>
          </p:cNvSpPr>
          <p:nvPr>
            <p:ph type="sldNum" sz="quarter" idx="12"/>
          </p:nvPr>
        </p:nvSpPr>
        <p:spPr/>
        <p:txBody>
          <a:bodyPr/>
          <a:lstStyle/>
          <a:p>
            <a:fld id="{6EA2F72E-838C-447C-AD7C-1D1DF1839398}" type="slidenum">
              <a:rPr lang="zh-TW" altLang="en-US" smtClean="0"/>
              <a:pPr/>
              <a:t>11</a:t>
            </a:fld>
            <a:endParaRPr lang="zh-TW"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6EA2F72E-838C-447C-AD7C-1D1DF1839398}" type="slidenum">
              <a:rPr lang="zh-TW" altLang="en-US" smtClean="0"/>
              <a:pPr/>
              <a:t>12</a:t>
            </a:fld>
            <a:endParaRPr lang="zh-TW" altLang="en-US"/>
          </a:p>
        </p:txBody>
      </p:sp>
      <p:graphicFrame>
        <p:nvGraphicFramePr>
          <p:cNvPr id="3" name="表格 2"/>
          <p:cNvGraphicFramePr>
            <a:graphicFrameLocks noGrp="1"/>
          </p:cNvGraphicFramePr>
          <p:nvPr/>
        </p:nvGraphicFramePr>
        <p:xfrm>
          <a:off x="1547664" y="980728"/>
          <a:ext cx="6096001" cy="904486"/>
        </p:xfrm>
        <a:graphic>
          <a:graphicData uri="http://schemas.openxmlformats.org/drawingml/2006/table">
            <a:tbl>
              <a:tblPr/>
              <a:tblGrid>
                <a:gridCol w="627635"/>
                <a:gridCol w="1340321"/>
                <a:gridCol w="221337"/>
                <a:gridCol w="221850"/>
                <a:gridCol w="221850"/>
                <a:gridCol w="221850"/>
                <a:gridCol w="221850"/>
                <a:gridCol w="221850"/>
                <a:gridCol w="1398729"/>
                <a:gridCol w="1398729"/>
              </a:tblGrid>
              <a:tr h="147558">
                <a:tc rowSpan="2">
                  <a:txBody>
                    <a:bodyPr/>
                    <a:lstStyle/>
                    <a:p>
                      <a:pPr algn="ctr">
                        <a:spcAft>
                          <a:spcPts val="0"/>
                        </a:spcAft>
                      </a:pPr>
                      <a:r>
                        <a:rPr lang="zh-TW" sz="1000" kern="50" dirty="0">
                          <a:latin typeface="Times New Roman"/>
                          <a:ea typeface="標楷體"/>
                          <a:cs typeface="標楷體"/>
                        </a:rPr>
                        <a:t>憑 證</a:t>
                      </a:r>
                      <a:endParaRPr lang="zh-TW" sz="1000" kern="50" dirty="0">
                        <a:latin typeface="Times New Roman"/>
                        <a:ea typeface="新細明體"/>
                        <a:cs typeface="Times New Roman"/>
                      </a:endParaRPr>
                    </a:p>
                    <a:p>
                      <a:pPr algn="ctr">
                        <a:spcAft>
                          <a:spcPts val="0"/>
                        </a:spcAft>
                      </a:pPr>
                      <a:r>
                        <a:rPr lang="zh-TW" sz="1000" kern="50" dirty="0">
                          <a:latin typeface="Times New Roman"/>
                          <a:ea typeface="標楷體"/>
                          <a:cs typeface="標楷體"/>
                        </a:rPr>
                        <a:t>編 號</a:t>
                      </a:r>
                      <a:endParaRPr lang="zh-TW" sz="1000" kern="50" dirty="0">
                        <a:latin typeface="Times New Roman"/>
                        <a:ea typeface="新細明體"/>
                        <a:cs typeface="Times New Roman"/>
                      </a:endParaRPr>
                    </a:p>
                  </a:txBody>
                  <a:tcPr marL="14346" marR="14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zh-TW" sz="1000" kern="50">
                          <a:latin typeface="Times New Roman"/>
                          <a:ea typeface="標楷體"/>
                          <a:cs typeface="標楷體"/>
                        </a:rPr>
                        <a:t>預 算 科 目</a:t>
                      </a:r>
                      <a:endParaRPr lang="zh-TW" sz="1000" kern="50">
                        <a:latin typeface="Times New Roman"/>
                        <a:ea typeface="新細明體"/>
                        <a:cs typeface="Times New Roman"/>
                      </a:endParaRPr>
                    </a:p>
                  </a:txBody>
                  <a:tcPr marL="14346" marR="14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algn="ctr">
                        <a:spcAft>
                          <a:spcPts val="0"/>
                        </a:spcAft>
                      </a:pPr>
                      <a:r>
                        <a:rPr lang="zh-TW" sz="1000" kern="50">
                          <a:latin typeface="Times New Roman"/>
                          <a:ea typeface="標楷體"/>
                          <a:cs typeface="標楷體"/>
                        </a:rPr>
                        <a:t>金 額（元）</a:t>
                      </a:r>
                      <a:endParaRPr lang="zh-TW" sz="1000" kern="50">
                        <a:latin typeface="Times New Roman"/>
                        <a:ea typeface="新細明體"/>
                        <a:cs typeface="Times New Roman"/>
                      </a:endParaRPr>
                    </a:p>
                  </a:txBody>
                  <a:tcPr marL="14346" marR="143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ctr">
                        <a:spcAft>
                          <a:spcPts val="0"/>
                        </a:spcAft>
                      </a:pPr>
                      <a:r>
                        <a:rPr lang="zh-TW" sz="1000" kern="50">
                          <a:latin typeface="Times New Roman"/>
                          <a:ea typeface="標楷體"/>
                          <a:cs typeface="標楷體"/>
                        </a:rPr>
                        <a:t>用 途 說 明</a:t>
                      </a:r>
                      <a:endParaRPr lang="zh-TW" sz="1000" kern="50">
                        <a:latin typeface="Times New Roman"/>
                        <a:ea typeface="新細明體"/>
                        <a:cs typeface="Times New Roman"/>
                      </a:endParaRPr>
                    </a:p>
                  </a:txBody>
                  <a:tcPr marL="14346" marR="14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116">
                <a:tc vMerge="1">
                  <a:txBody>
                    <a:bodyPr/>
                    <a:lstStyle/>
                    <a:p>
                      <a:endParaRPr lang="zh-TW" altLang="en-US"/>
                    </a:p>
                  </a:txBody>
                  <a:tcPr/>
                </a:tc>
                <a:tc vMerge="1">
                  <a:txBody>
                    <a:bodyPr/>
                    <a:lstStyle/>
                    <a:p>
                      <a:endParaRPr lang="zh-TW" altLang="en-US"/>
                    </a:p>
                  </a:txBody>
                  <a:tcPr/>
                </a:tc>
                <a:tc>
                  <a:txBody>
                    <a:bodyPr/>
                    <a:lstStyle/>
                    <a:p>
                      <a:pPr>
                        <a:spcAft>
                          <a:spcPts val="0"/>
                        </a:spcAft>
                      </a:pPr>
                      <a:r>
                        <a:rPr lang="zh-TW" sz="1000" kern="50">
                          <a:latin typeface="Times New Roman"/>
                          <a:ea typeface="標楷體"/>
                          <a:cs typeface="標楷體"/>
                        </a:rPr>
                        <a:t>百</a:t>
                      </a:r>
                      <a:endParaRPr lang="zh-TW" sz="1000" kern="50">
                        <a:latin typeface="Times New Roman"/>
                        <a:ea typeface="新細明體"/>
                        <a:cs typeface="Times New Roman"/>
                      </a:endParaRPr>
                    </a:p>
                    <a:p>
                      <a:pPr>
                        <a:spcAft>
                          <a:spcPts val="0"/>
                        </a:spcAft>
                      </a:pPr>
                      <a:r>
                        <a:rPr lang="zh-TW" sz="1000" kern="50">
                          <a:latin typeface="Times New Roman"/>
                          <a:ea typeface="標楷體"/>
                          <a:cs typeface="標楷體"/>
                        </a:rPr>
                        <a:t>萬</a:t>
                      </a:r>
                      <a:endParaRPr lang="zh-TW" sz="1000" kern="50">
                        <a:latin typeface="Times New Roman"/>
                        <a:ea typeface="新細明體"/>
                        <a:cs typeface="Times New Roman"/>
                      </a:endParaRPr>
                    </a:p>
                  </a:txBody>
                  <a:tcPr marL="14346" marR="143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000" kern="50">
                          <a:latin typeface="Times New Roman"/>
                          <a:ea typeface="標楷體"/>
                          <a:cs typeface="標楷體"/>
                        </a:rPr>
                        <a:t>十</a:t>
                      </a:r>
                      <a:endParaRPr lang="zh-TW" sz="1000" kern="50">
                        <a:latin typeface="Times New Roman"/>
                        <a:ea typeface="新細明體"/>
                        <a:cs typeface="Times New Roman"/>
                      </a:endParaRPr>
                    </a:p>
                    <a:p>
                      <a:pPr>
                        <a:spcAft>
                          <a:spcPts val="0"/>
                        </a:spcAft>
                      </a:pPr>
                      <a:r>
                        <a:rPr lang="zh-TW" sz="1000" kern="50">
                          <a:latin typeface="Times New Roman"/>
                          <a:ea typeface="標楷體"/>
                          <a:cs typeface="標楷體"/>
                        </a:rPr>
                        <a:t>萬</a:t>
                      </a:r>
                      <a:endParaRPr lang="zh-TW" sz="1000" kern="50">
                        <a:latin typeface="Times New Roman"/>
                        <a:ea typeface="新細明體"/>
                        <a:cs typeface="Times New Roman"/>
                      </a:endParaRPr>
                    </a:p>
                  </a:txBody>
                  <a:tcPr marL="14346" marR="143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000" kern="50">
                          <a:latin typeface="Times New Roman"/>
                          <a:ea typeface="標楷體"/>
                          <a:cs typeface="標楷體"/>
                        </a:rPr>
                        <a:t>萬</a:t>
                      </a:r>
                      <a:endParaRPr lang="zh-TW" sz="1000" kern="50">
                        <a:latin typeface="Times New Roman"/>
                        <a:ea typeface="新細明體"/>
                        <a:cs typeface="Times New Roman"/>
                      </a:endParaRPr>
                    </a:p>
                  </a:txBody>
                  <a:tcPr marL="14346" marR="143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000" kern="50">
                          <a:latin typeface="Times New Roman"/>
                          <a:ea typeface="標楷體"/>
                          <a:cs typeface="標楷體"/>
                        </a:rPr>
                        <a:t>千</a:t>
                      </a:r>
                      <a:endParaRPr lang="zh-TW" sz="1000" kern="50">
                        <a:latin typeface="Times New Roman"/>
                        <a:ea typeface="新細明體"/>
                        <a:cs typeface="Times New Roman"/>
                      </a:endParaRPr>
                    </a:p>
                  </a:txBody>
                  <a:tcPr marL="14346" marR="143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000" kern="50">
                          <a:latin typeface="Times New Roman"/>
                          <a:ea typeface="標楷體"/>
                          <a:cs typeface="標楷體"/>
                        </a:rPr>
                        <a:t>百</a:t>
                      </a:r>
                      <a:endParaRPr lang="zh-TW" sz="1000" kern="50">
                        <a:latin typeface="Times New Roman"/>
                        <a:ea typeface="新細明體"/>
                        <a:cs typeface="Times New Roman"/>
                      </a:endParaRPr>
                    </a:p>
                  </a:txBody>
                  <a:tcPr marL="14346" marR="143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000" kern="50">
                          <a:latin typeface="Times New Roman"/>
                          <a:ea typeface="標楷體"/>
                          <a:cs typeface="標楷體"/>
                        </a:rPr>
                        <a:t>十</a:t>
                      </a:r>
                      <a:endParaRPr lang="zh-TW" sz="1000" kern="50">
                        <a:latin typeface="Times New Roman"/>
                        <a:ea typeface="新細明體"/>
                        <a:cs typeface="Times New Roman"/>
                      </a:endParaRPr>
                    </a:p>
                  </a:txBody>
                  <a:tcPr marL="14346" marR="143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000" kern="50" dirty="0">
                          <a:latin typeface="Times New Roman"/>
                          <a:ea typeface="標楷體"/>
                          <a:cs typeface="標楷體"/>
                        </a:rPr>
                        <a:t>元</a:t>
                      </a:r>
                      <a:endParaRPr lang="zh-TW" sz="1000" kern="50" dirty="0">
                        <a:latin typeface="Times New Roman"/>
                        <a:ea typeface="新細明體"/>
                        <a:cs typeface="Times New Roman"/>
                      </a:endParaRPr>
                    </a:p>
                  </a:txBody>
                  <a:tcPr marL="14346" marR="143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spcAft>
                          <a:spcPts val="0"/>
                        </a:spcAft>
                      </a:pPr>
                      <a:r>
                        <a:rPr lang="zh-TW" sz="1000" kern="50">
                          <a:latin typeface="Times New Roman"/>
                          <a:ea typeface="標楷體"/>
                          <a:cs typeface="標楷體"/>
                        </a:rPr>
                        <a:t>防癌健康講座</a:t>
                      </a:r>
                      <a:endParaRPr lang="zh-TW" sz="1000" kern="50">
                        <a:latin typeface="Times New Roman"/>
                        <a:ea typeface="新細明體"/>
                        <a:cs typeface="Times New Roman"/>
                      </a:endParaRPr>
                    </a:p>
                  </a:txBody>
                  <a:tcPr marL="14346" marR="14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7286">
                <a:tc>
                  <a:txBody>
                    <a:bodyPr/>
                    <a:lstStyle/>
                    <a:p>
                      <a:pPr algn="just">
                        <a:spcAft>
                          <a:spcPts val="0"/>
                        </a:spcAft>
                      </a:pPr>
                      <a:r>
                        <a:rPr lang="en-US" sz="1100" kern="50">
                          <a:latin typeface="標楷體"/>
                          <a:ea typeface="新細明體"/>
                          <a:cs typeface="標楷體"/>
                        </a:rPr>
                        <a:t>    1</a:t>
                      </a:r>
                      <a:endParaRPr lang="zh-TW" sz="1000" kern="50">
                        <a:latin typeface="Times New Roman"/>
                        <a:ea typeface="新細明體"/>
                        <a:cs typeface="Times New Roman"/>
                      </a:endParaRPr>
                    </a:p>
                  </a:txBody>
                  <a:tcPr marL="14346" marR="14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kern="50">
                          <a:latin typeface="標楷體"/>
                          <a:ea typeface="新細明體"/>
                          <a:cs typeface="標楷體"/>
                        </a:rPr>
                        <a:t>   </a:t>
                      </a:r>
                      <a:r>
                        <a:rPr lang="zh-TW" sz="1100" kern="50">
                          <a:latin typeface="Times New Roman"/>
                          <a:ea typeface="標楷體"/>
                          <a:cs typeface="標楷體"/>
                        </a:rPr>
                        <a:t>紅布條</a:t>
                      </a:r>
                      <a:endParaRPr lang="zh-TW" sz="1000" kern="50">
                        <a:latin typeface="Times New Roman"/>
                        <a:ea typeface="新細明體"/>
                        <a:cs typeface="Times New Roman"/>
                      </a:endParaRPr>
                    </a:p>
                  </a:txBody>
                  <a:tcPr marL="14346" marR="14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100" kern="50">
                        <a:latin typeface="標楷體"/>
                        <a:ea typeface="新細明體"/>
                        <a:cs typeface="標楷體"/>
                      </a:endParaRPr>
                    </a:p>
                  </a:txBody>
                  <a:tcPr marL="14346" marR="14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100" kern="50">
                        <a:latin typeface="標楷體"/>
                        <a:ea typeface="新細明體"/>
                        <a:cs typeface="標楷體"/>
                      </a:endParaRPr>
                    </a:p>
                  </a:txBody>
                  <a:tcPr marL="14346" marR="14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100" kern="50">
                        <a:latin typeface="標楷體"/>
                        <a:ea typeface="新細明體"/>
                        <a:cs typeface="標楷體"/>
                      </a:endParaRPr>
                    </a:p>
                  </a:txBody>
                  <a:tcPr marL="14346" marR="14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kern="50">
                          <a:latin typeface="標楷體"/>
                          <a:ea typeface="新細明體"/>
                          <a:cs typeface="標楷體"/>
                        </a:rPr>
                        <a:t>3</a:t>
                      </a:r>
                      <a:endParaRPr lang="zh-TW" sz="1000" kern="50">
                        <a:latin typeface="Times New Roman"/>
                        <a:ea typeface="新細明體"/>
                        <a:cs typeface="Times New Roman"/>
                      </a:endParaRPr>
                    </a:p>
                  </a:txBody>
                  <a:tcPr marL="14346" marR="14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kern="50">
                          <a:latin typeface="標楷體"/>
                          <a:ea typeface="新細明體"/>
                          <a:cs typeface="標楷體"/>
                        </a:rPr>
                        <a:t>0</a:t>
                      </a:r>
                      <a:endParaRPr lang="zh-TW" sz="1000" kern="50">
                        <a:latin typeface="Times New Roman"/>
                        <a:ea typeface="新細明體"/>
                        <a:cs typeface="Times New Roman"/>
                      </a:endParaRPr>
                    </a:p>
                  </a:txBody>
                  <a:tcPr marL="14346" marR="14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kern="50">
                          <a:latin typeface="標楷體"/>
                          <a:ea typeface="新細明體"/>
                          <a:cs typeface="標楷體"/>
                        </a:rPr>
                        <a:t>0</a:t>
                      </a:r>
                      <a:endParaRPr lang="zh-TW" sz="1000" kern="50">
                        <a:latin typeface="Times New Roman"/>
                        <a:ea typeface="新細明體"/>
                        <a:cs typeface="Times New Roman"/>
                      </a:endParaRPr>
                    </a:p>
                  </a:txBody>
                  <a:tcPr marL="14346" marR="14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kern="50" dirty="0">
                          <a:latin typeface="標楷體"/>
                          <a:ea typeface="新細明體"/>
                          <a:cs typeface="標楷體"/>
                        </a:rPr>
                        <a:t>0</a:t>
                      </a:r>
                      <a:endParaRPr lang="zh-TW" sz="1000" kern="50" dirty="0">
                        <a:latin typeface="Times New Roman"/>
                        <a:ea typeface="新細明體"/>
                        <a:cs typeface="Times New Roman"/>
                      </a:endParaRPr>
                    </a:p>
                  </a:txBody>
                  <a:tcPr marL="14346" marR="143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tr>
            </a:tbl>
          </a:graphicData>
        </a:graphic>
      </p:graphicFrame>
      <p:graphicFrame>
        <p:nvGraphicFramePr>
          <p:cNvPr id="4" name="表格 3"/>
          <p:cNvGraphicFramePr>
            <a:graphicFrameLocks noGrp="1"/>
          </p:cNvGraphicFramePr>
          <p:nvPr/>
        </p:nvGraphicFramePr>
        <p:xfrm>
          <a:off x="1547664" y="2132856"/>
          <a:ext cx="6091555" cy="1094740"/>
        </p:xfrm>
        <a:graphic>
          <a:graphicData uri="http://schemas.openxmlformats.org/drawingml/2006/table">
            <a:tbl>
              <a:tblPr/>
              <a:tblGrid>
                <a:gridCol w="1439545"/>
                <a:gridCol w="1438910"/>
                <a:gridCol w="1545590"/>
                <a:gridCol w="1667510"/>
              </a:tblGrid>
              <a:tr h="439420">
                <a:tc>
                  <a:txBody>
                    <a:bodyPr/>
                    <a:lstStyle/>
                    <a:p>
                      <a:pPr algn="ctr">
                        <a:spcAft>
                          <a:spcPts val="0"/>
                        </a:spcAft>
                      </a:pPr>
                      <a:r>
                        <a:rPr lang="zh-TW" sz="1400" kern="50" dirty="0">
                          <a:latin typeface="Times New Roman"/>
                          <a:ea typeface="標楷體"/>
                          <a:cs typeface="標楷體"/>
                        </a:rPr>
                        <a:t>主任委員</a:t>
                      </a:r>
                      <a:endParaRPr lang="zh-TW" sz="1200" kern="50" dirty="0">
                        <a:latin typeface="Times New Roman"/>
                        <a:ea typeface="新細明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400" kern="50">
                          <a:latin typeface="Times New Roman"/>
                          <a:ea typeface="標楷體"/>
                          <a:cs typeface="標楷體"/>
                        </a:rPr>
                        <a:t>財務委員</a:t>
                      </a:r>
                      <a:endParaRPr lang="zh-TW" sz="1200" kern="50">
                        <a:latin typeface="Times New Roman"/>
                        <a:ea typeface="新細明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400" kern="50" dirty="0">
                          <a:latin typeface="Times New Roman"/>
                          <a:ea typeface="標楷體"/>
                          <a:cs typeface="標楷體"/>
                        </a:rPr>
                        <a:t>監察委員</a:t>
                      </a:r>
                      <a:endParaRPr lang="zh-TW" sz="1200" kern="50" dirty="0">
                        <a:latin typeface="Times New Roman"/>
                        <a:ea typeface="新細明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400" kern="50">
                          <a:latin typeface="Times New Roman"/>
                          <a:ea typeface="標楷體"/>
                          <a:cs typeface="標楷體"/>
                        </a:rPr>
                        <a:t>經</a:t>
                      </a:r>
                      <a:r>
                        <a:rPr lang="en-US" sz="1400" kern="50">
                          <a:latin typeface="Times New Roman"/>
                          <a:ea typeface="標楷體"/>
                          <a:cs typeface="標楷體"/>
                        </a:rPr>
                        <a:t>  </a:t>
                      </a:r>
                      <a:r>
                        <a:rPr lang="zh-TW" sz="1400" kern="50">
                          <a:latin typeface="Times New Roman"/>
                          <a:ea typeface="標楷體"/>
                          <a:cs typeface="標楷體"/>
                        </a:rPr>
                        <a:t>手</a:t>
                      </a:r>
                      <a:r>
                        <a:rPr lang="en-US" sz="1400" kern="50">
                          <a:latin typeface="Times New Roman"/>
                          <a:ea typeface="標楷體"/>
                          <a:cs typeface="標楷體"/>
                        </a:rPr>
                        <a:t>  </a:t>
                      </a:r>
                      <a:r>
                        <a:rPr lang="zh-TW" sz="1400" kern="50">
                          <a:latin typeface="Times New Roman"/>
                          <a:ea typeface="標楷體"/>
                          <a:cs typeface="標楷體"/>
                        </a:rPr>
                        <a:t>人</a:t>
                      </a:r>
                      <a:endParaRPr lang="zh-TW" sz="1200" kern="50">
                        <a:latin typeface="Times New Roman"/>
                        <a:ea typeface="新細明體"/>
                        <a:cs typeface="Times New Roman"/>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5320">
                <a:tc>
                  <a:txBody>
                    <a:bodyPr/>
                    <a:lstStyle/>
                    <a:p>
                      <a:pPr>
                        <a:spcAft>
                          <a:spcPts val="0"/>
                        </a:spcAft>
                      </a:pPr>
                      <a:endParaRPr lang="en-US" sz="1400" kern="50">
                        <a:latin typeface="標楷體"/>
                        <a:ea typeface="新細明體"/>
                        <a:cs typeface="標楷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400" kern="50">
                        <a:latin typeface="標楷體"/>
                        <a:ea typeface="新細明體"/>
                        <a:cs typeface="標楷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400" kern="50">
                        <a:latin typeface="標楷體"/>
                        <a:ea typeface="新細明體"/>
                        <a:cs typeface="標楷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200" kern="50" dirty="0">
                        <a:latin typeface="標楷體"/>
                        <a:ea typeface="新細明體"/>
                        <a:cs typeface="標楷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8673" name="Rectangle 1"/>
          <p:cNvSpPr>
            <a:spLocks noChangeArrowheads="1"/>
          </p:cNvSpPr>
          <p:nvPr/>
        </p:nvSpPr>
        <p:spPr bwMode="auto">
          <a:xfrm>
            <a:off x="1043608" y="110044"/>
            <a:ext cx="6912768" cy="10464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sz="1200" b="0" i="0" u="none" strike="noStrike" cap="none" normalizeH="0" baseline="0" dirty="0" smtClean="0">
                <a:ln>
                  <a:noFill/>
                </a:ln>
                <a:solidFill>
                  <a:srgbClr val="000000"/>
                </a:solidFill>
                <a:effectLst/>
                <a:latin typeface="標楷體" pitchFamily="65" charset="-120"/>
                <a:ea typeface="標楷體" pitchFamily="65" charset="-120"/>
                <a:cs typeface="新細明體" pitchFamily="18" charset="-120"/>
              </a:rPr>
              <a:t>附件</a:t>
            </a:r>
            <a:r>
              <a:rPr kumimoji="1" lang="en-US" altLang="zh-TW" sz="1200" b="0" i="0" u="none" strike="noStrike" cap="none" normalizeH="0" baseline="0" dirty="0" smtClean="0">
                <a:ln>
                  <a:noFill/>
                </a:ln>
                <a:solidFill>
                  <a:srgbClr val="000000"/>
                </a:solidFill>
                <a:effectLst/>
                <a:latin typeface="Times New Roman" pitchFamily="18" charset="0"/>
                <a:ea typeface="新細明體" pitchFamily="18" charset="-120"/>
                <a:cs typeface="標楷體" pitchFamily="65" charset="-120"/>
              </a:rPr>
              <a:t>3</a:t>
            </a:r>
            <a:endParaRPr kumimoji="1" lang="en-US" altLang="zh-TW"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dirty="0" smtClean="0">
                <a:ln>
                  <a:noFill/>
                </a:ln>
                <a:solidFill>
                  <a:schemeClr val="tx1"/>
                </a:solidFill>
                <a:effectLst/>
                <a:latin typeface="Times New Roman" pitchFamily="18" charset="0"/>
                <a:ea typeface="新細明體" pitchFamily="18" charset="-120"/>
                <a:cs typeface="標楷體" pitchFamily="65" charset="-120"/>
              </a:rPr>
              <a:t>                                                                        XXX</a:t>
            </a:r>
            <a:r>
              <a:rPr kumimoji="1" lang="zh-TW" altLang="en-US" sz="1600" b="0" i="0" u="none" strike="noStrike" cap="none" normalizeH="0" baseline="0" dirty="0" smtClean="0">
                <a:ln>
                  <a:noFill/>
                </a:ln>
                <a:solidFill>
                  <a:schemeClr val="tx1"/>
                </a:solidFill>
                <a:effectLst/>
                <a:latin typeface="Times New Roman" pitchFamily="18" charset="0"/>
                <a:ea typeface="新細明體" pitchFamily="18" charset="-120"/>
                <a:cs typeface="標楷體" pitchFamily="65" charset="-120"/>
              </a:rPr>
              <a:t>公寓大廈管理委員會</a:t>
            </a:r>
            <a:endParaRPr kumimoji="1" lang="zh-TW" altLang="en-US"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600" b="1" i="0" u="none" strike="noStrike" cap="none" normalizeH="0" baseline="0" dirty="0" smtClean="0">
                <a:ln>
                  <a:noFill/>
                </a:ln>
                <a:solidFill>
                  <a:schemeClr val="tx1"/>
                </a:solidFill>
                <a:effectLst/>
                <a:latin typeface="Times New Roman" pitchFamily="18" charset="0"/>
                <a:ea typeface="新細明體" pitchFamily="18" charset="-120"/>
                <a:cs typeface="標楷體" pitchFamily="65" charset="-120"/>
              </a:rPr>
              <a:t>                                                    黏  貼  憑  證  用  紙</a:t>
            </a:r>
            <a:endParaRPr kumimoji="1" lang="zh-TW" altLang="en-US"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zh-TW" altLang="en-US"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graphicFrame>
        <p:nvGraphicFramePr>
          <p:cNvPr id="8" name="表格 7"/>
          <p:cNvGraphicFramePr>
            <a:graphicFrameLocks noGrp="1"/>
          </p:cNvGraphicFramePr>
          <p:nvPr/>
        </p:nvGraphicFramePr>
        <p:xfrm>
          <a:off x="1619672" y="3356992"/>
          <a:ext cx="5976664" cy="3168352"/>
        </p:xfrm>
        <a:graphic>
          <a:graphicData uri="http://schemas.openxmlformats.org/drawingml/2006/table">
            <a:tbl>
              <a:tblPr/>
              <a:tblGrid>
                <a:gridCol w="5976664"/>
              </a:tblGrid>
              <a:tr h="3168352">
                <a:tc>
                  <a:txBody>
                    <a:bodyPr/>
                    <a:lstStyle/>
                    <a:p>
                      <a:pPr>
                        <a:spcAft>
                          <a:spcPts val="0"/>
                        </a:spcAft>
                        <a:tabLst>
                          <a:tab pos="161925" algn="l"/>
                          <a:tab pos="3011170" algn="ctr"/>
                        </a:tabLst>
                      </a:pPr>
                      <a:endParaRPr lang="en-US" sz="1000" kern="50" dirty="0">
                        <a:latin typeface="Times New Roman"/>
                        <a:ea typeface="新細明體"/>
                        <a:cs typeface="Times New Roman"/>
                      </a:endParaRPr>
                    </a:p>
                    <a:p>
                      <a:pPr>
                        <a:spcAft>
                          <a:spcPts val="0"/>
                        </a:spcAft>
                        <a:tabLst>
                          <a:tab pos="161925" algn="l"/>
                          <a:tab pos="3011170" algn="ctr"/>
                        </a:tabLst>
                      </a:pPr>
                      <a:r>
                        <a:rPr lang="en-US" sz="1000" kern="50" dirty="0" smtClean="0">
                          <a:latin typeface="標楷體"/>
                          <a:ea typeface="新細明體"/>
                          <a:cs typeface="標楷體"/>
                        </a:rPr>
                        <a:t>--------------------------------------------------------------------------------------------</a:t>
                      </a:r>
                    </a:p>
                    <a:p>
                      <a:pPr>
                        <a:spcAft>
                          <a:spcPts val="0"/>
                        </a:spcAft>
                        <a:tabLst>
                          <a:tab pos="161925" algn="l"/>
                          <a:tab pos="3011170" algn="ctr"/>
                        </a:tabLst>
                      </a:pPr>
                      <a:r>
                        <a:rPr lang="en-US" altLang="zh-TW" sz="1000" kern="50" dirty="0" smtClean="0">
                          <a:latin typeface="標楷體"/>
                          <a:ea typeface="新細明體"/>
                          <a:cs typeface="Times New Roman"/>
                        </a:rPr>
                        <a:t>                                          </a:t>
                      </a:r>
                      <a:r>
                        <a:rPr lang="zh-TW" sz="1000" kern="50" dirty="0" smtClean="0">
                          <a:latin typeface="Times New Roman"/>
                          <a:ea typeface="新細明體"/>
                          <a:cs typeface="Times New Roman"/>
                        </a:rPr>
                        <a:t> </a:t>
                      </a:r>
                      <a:r>
                        <a:rPr lang="zh-TW" sz="1000" kern="50" dirty="0">
                          <a:latin typeface="Times New Roman"/>
                          <a:ea typeface="標楷體"/>
                          <a:cs typeface="標楷體"/>
                        </a:rPr>
                        <a:t>憑證粘貼線</a:t>
                      </a:r>
                      <a:endParaRPr lang="zh-TW" sz="1000" kern="50" dirty="0">
                        <a:latin typeface="Times New Roman"/>
                        <a:ea typeface="新細明體"/>
                        <a:cs typeface="Times New Roman"/>
                      </a:endParaRPr>
                    </a:p>
                  </a:txBody>
                  <a:tcPr marL="14763" marR="14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28675" name="Picture 3"/>
          <p:cNvPicPr>
            <a:picLocks noChangeAspect="1" noChangeArrowheads="1"/>
          </p:cNvPicPr>
          <p:nvPr/>
        </p:nvPicPr>
        <p:blipFill>
          <a:blip r:embed="rId2" cstate="print"/>
          <a:srcRect l="12489" t="31250" r="33920" b="6194"/>
          <a:stretch>
            <a:fillRect/>
          </a:stretch>
        </p:blipFill>
        <p:spPr bwMode="auto">
          <a:xfrm>
            <a:off x="1979712" y="3933056"/>
            <a:ext cx="5256584" cy="2198819"/>
          </a:xfrm>
          <a:prstGeom prst="rect">
            <a:avLst/>
          </a:prstGeom>
          <a:solidFill>
            <a:srgbClr val="FFFFFF"/>
          </a:solid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6EA2F72E-838C-447C-AD7C-1D1DF1839398}" type="slidenum">
              <a:rPr lang="zh-TW" altLang="en-US" smtClean="0"/>
              <a:pPr/>
              <a:t>13</a:t>
            </a:fld>
            <a:endParaRPr lang="zh-TW" altLang="en-US"/>
          </a:p>
        </p:txBody>
      </p:sp>
      <p:sp>
        <p:nvSpPr>
          <p:cNvPr id="276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TW" altLang="en-US"/>
          </a:p>
        </p:txBody>
      </p:sp>
      <p:sp>
        <p:nvSpPr>
          <p:cNvPr id="27649" name="Text Box 1"/>
          <p:cNvSpPr txBox="1">
            <a:spLocks noChangeArrowheads="1"/>
          </p:cNvSpPr>
          <p:nvPr/>
        </p:nvSpPr>
        <p:spPr bwMode="auto">
          <a:xfrm>
            <a:off x="1115616" y="188640"/>
            <a:ext cx="685800" cy="342900"/>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sz="12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附件</a:t>
            </a:r>
            <a:r>
              <a:rPr kumimoji="1" lang="en-US" altLang="zh-TW" sz="1200" b="0"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rPr>
              <a:t>4</a:t>
            </a: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
        <p:nvSpPr>
          <p:cNvPr id="27651" name="Rectangle 3"/>
          <p:cNvSpPr>
            <a:spLocks noChangeArrowheads="1"/>
          </p:cNvSpPr>
          <p:nvPr/>
        </p:nvSpPr>
        <p:spPr bwMode="auto">
          <a:xfrm>
            <a:off x="1403648" y="99591"/>
            <a:ext cx="6678431" cy="92333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zh-TW" sz="2000" b="1" i="0" u="none" strike="noStrike" cap="none" normalizeH="0" baseline="0" dirty="0" smtClean="0">
              <a:ln>
                <a:noFill/>
              </a:ln>
              <a:solidFill>
                <a:schemeClr val="tx1"/>
              </a:solidFill>
              <a:effectLst/>
              <a:latin typeface="Arial" pitchFamily="34" charset="0"/>
              <a:ea typeface="新細明體" pitchFamily="18" charset="-120"/>
              <a:cs typeface="標楷體" pitchFamily="65"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2000" b="1" i="0" u="none" strike="noStrike" cap="none" normalizeH="0" baseline="0" dirty="0" smtClean="0">
                <a:ln>
                  <a:noFill/>
                </a:ln>
                <a:solidFill>
                  <a:schemeClr val="tx1"/>
                </a:solidFill>
                <a:effectLst/>
                <a:latin typeface="Arial" pitchFamily="34" charset="0"/>
                <a:ea typeface="新細明體" pitchFamily="18" charset="-120"/>
                <a:cs typeface="標楷體" pitchFamily="65" charset="-120"/>
              </a:rPr>
              <a:t>     </a:t>
            </a:r>
            <a:r>
              <a:rPr kumimoji="1" lang="zh-TW" sz="2000" b="1" i="0" u="none" strike="noStrike" cap="none" normalizeH="0" baseline="0" dirty="0" smtClean="0">
                <a:ln>
                  <a:noFill/>
                </a:ln>
                <a:solidFill>
                  <a:schemeClr val="tx1"/>
                </a:solidFill>
                <a:effectLst/>
                <a:latin typeface="Arial" pitchFamily="34" charset="0"/>
                <a:ea typeface="新細明體" pitchFamily="18" charset="-120"/>
                <a:cs typeface="標楷體" pitchFamily="65" charset="-120"/>
              </a:rPr>
              <a:t>竹南鎮公所 </a:t>
            </a:r>
            <a:r>
              <a:rPr kumimoji="1" lang="en-US" altLang="zh-TW" sz="2000" b="1" i="0" u="none" strike="noStrike" cap="none" normalizeH="0" baseline="0" dirty="0" smtClean="0">
                <a:ln>
                  <a:noFill/>
                </a:ln>
                <a:solidFill>
                  <a:schemeClr val="tx1"/>
                </a:solidFill>
                <a:effectLst/>
                <a:latin typeface="Arial" pitchFamily="34" charset="0"/>
                <a:ea typeface="新細明體" pitchFamily="18" charset="-120"/>
                <a:cs typeface="標楷體" pitchFamily="65" charset="-120"/>
              </a:rPr>
              <a:t>108</a:t>
            </a:r>
            <a:r>
              <a:rPr kumimoji="1" lang="zh-TW" altLang="en-US" sz="2000" b="1" i="0" u="none" strike="noStrike" cap="none" normalizeH="0" baseline="0" dirty="0" smtClean="0">
                <a:ln>
                  <a:noFill/>
                </a:ln>
                <a:solidFill>
                  <a:schemeClr val="tx1"/>
                </a:solidFill>
                <a:effectLst/>
                <a:latin typeface="Arial" pitchFamily="34" charset="0"/>
                <a:ea typeface="新細明體" pitchFamily="18" charset="-120"/>
                <a:cs typeface="標楷體" pitchFamily="65" charset="-120"/>
              </a:rPr>
              <a:t>年度補助公寓大廈活動核銷自主檢核表</a:t>
            </a:r>
            <a:endParaRPr kumimoji="1" lang="zh-TW" altLang="en-US"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  申請單位：        </a:t>
            </a:r>
            <a:r>
              <a:rPr kumimoji="1" lang="en-US" altLang="zh-TW"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XXX</a:t>
            </a:r>
            <a:r>
              <a:rPr kumimoji="1" lang="zh-TW" altLang="en-US"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公寓大廈管理委員會   </a:t>
            </a:r>
            <a:r>
              <a:rPr kumimoji="1" lang="zh-TW" altLang="en-US" sz="12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計畫名稱：防癌健康講座</a:t>
            </a:r>
            <a:r>
              <a:rPr kumimoji="1" lang="zh-TW" altLang="en-US"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rPr>
              <a:t> </a:t>
            </a:r>
            <a:endParaRPr kumimoji="1" lang="zh-TW" altLang="en-US"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graphicFrame>
        <p:nvGraphicFramePr>
          <p:cNvPr id="6" name="表格 5"/>
          <p:cNvGraphicFramePr>
            <a:graphicFrameLocks noGrp="1"/>
          </p:cNvGraphicFramePr>
          <p:nvPr/>
        </p:nvGraphicFramePr>
        <p:xfrm>
          <a:off x="1547664" y="969103"/>
          <a:ext cx="7416824" cy="4917440"/>
        </p:xfrm>
        <a:graphic>
          <a:graphicData uri="http://schemas.openxmlformats.org/drawingml/2006/table">
            <a:tbl>
              <a:tblPr/>
              <a:tblGrid>
                <a:gridCol w="491084"/>
                <a:gridCol w="3717934"/>
                <a:gridCol w="472701"/>
                <a:gridCol w="531790"/>
                <a:gridCol w="607291"/>
                <a:gridCol w="797684"/>
                <a:gridCol w="798340"/>
              </a:tblGrid>
              <a:tr h="238794">
                <a:tc rowSpan="2">
                  <a:txBody>
                    <a:bodyPr/>
                    <a:lstStyle/>
                    <a:p>
                      <a:pPr algn="ctr">
                        <a:lnSpc>
                          <a:spcPts val="2000"/>
                        </a:lnSpc>
                        <a:spcAft>
                          <a:spcPts val="0"/>
                        </a:spcAft>
                      </a:pPr>
                      <a:r>
                        <a:rPr lang="zh-TW" sz="1200" kern="50" dirty="0">
                          <a:latin typeface="Times New Roman"/>
                          <a:ea typeface="標楷體"/>
                        </a:rPr>
                        <a:t>項次</a:t>
                      </a:r>
                      <a:endParaRPr lang="zh-TW" sz="1200" kern="50" dirty="0">
                        <a:latin typeface="Times New Roman"/>
                        <a:ea typeface="新細明體"/>
                      </a:endParaRPr>
                    </a:p>
                  </a:txBody>
                  <a:tcPr marL="10531" marR="10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2000"/>
                        </a:lnSpc>
                        <a:spcAft>
                          <a:spcPts val="0"/>
                        </a:spcAft>
                      </a:pPr>
                      <a:r>
                        <a:rPr lang="zh-TW" sz="1200" kern="50">
                          <a:latin typeface="Times New Roman"/>
                          <a:ea typeface="標楷體"/>
                          <a:cs typeface="標楷體"/>
                        </a:rPr>
                        <a:t>類</a:t>
                      </a:r>
                      <a:r>
                        <a:rPr lang="en-US" sz="1200" kern="50">
                          <a:latin typeface="Times New Roman"/>
                          <a:ea typeface="標楷體"/>
                          <a:cs typeface="標楷體"/>
                        </a:rPr>
                        <a:t>  </a:t>
                      </a:r>
                      <a:r>
                        <a:rPr lang="zh-TW" sz="1200" kern="50">
                          <a:latin typeface="Times New Roman"/>
                          <a:ea typeface="標楷體"/>
                          <a:cs typeface="標楷體"/>
                        </a:rPr>
                        <a:t>別</a:t>
                      </a:r>
                      <a:r>
                        <a:rPr lang="en-US" sz="1200" kern="50">
                          <a:latin typeface="Times New Roman"/>
                          <a:ea typeface="標楷體"/>
                          <a:cs typeface="標楷體"/>
                        </a:rPr>
                        <a:t>  </a:t>
                      </a:r>
                      <a:r>
                        <a:rPr lang="zh-TW" sz="1200" kern="50">
                          <a:latin typeface="Times New Roman"/>
                          <a:ea typeface="標楷體"/>
                          <a:cs typeface="標楷體"/>
                        </a:rPr>
                        <a:t>摘</a:t>
                      </a:r>
                      <a:r>
                        <a:rPr lang="en-US" sz="1200" kern="50">
                          <a:latin typeface="Times New Roman"/>
                          <a:ea typeface="標楷體"/>
                          <a:cs typeface="標楷體"/>
                        </a:rPr>
                        <a:t>  </a:t>
                      </a:r>
                      <a:r>
                        <a:rPr lang="zh-TW" sz="1200" kern="50">
                          <a:latin typeface="Times New Roman"/>
                          <a:ea typeface="標楷體"/>
                          <a:cs typeface="標楷體"/>
                        </a:rPr>
                        <a:t>要</a:t>
                      </a:r>
                      <a:endParaRPr lang="zh-TW" sz="1200" kern="50">
                        <a:latin typeface="Times New Roman"/>
                        <a:ea typeface="新細明體"/>
                      </a:endParaRPr>
                    </a:p>
                  </a:txBody>
                  <a:tcPr marL="10531" marR="10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ts val="2000"/>
                        </a:lnSpc>
                        <a:spcAft>
                          <a:spcPts val="0"/>
                        </a:spcAft>
                      </a:pPr>
                      <a:r>
                        <a:rPr lang="zh-TW" sz="800" kern="50">
                          <a:latin typeface="Times New Roman"/>
                          <a:ea typeface="標楷體"/>
                        </a:rPr>
                        <a:t>自審結果</a:t>
                      </a:r>
                      <a:endParaRPr lang="zh-TW" sz="700" kern="50">
                        <a:latin typeface="Times New Roman"/>
                        <a:ea typeface="新細明體"/>
                      </a:endParaRPr>
                    </a:p>
                  </a:txBody>
                  <a:tcPr marL="10531" marR="10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2">
                  <a:txBody>
                    <a:bodyPr/>
                    <a:lstStyle/>
                    <a:p>
                      <a:pPr algn="ctr">
                        <a:lnSpc>
                          <a:spcPts val="2000"/>
                        </a:lnSpc>
                        <a:spcAft>
                          <a:spcPts val="0"/>
                        </a:spcAft>
                      </a:pPr>
                      <a:r>
                        <a:rPr lang="zh-TW" sz="800" kern="50">
                          <a:latin typeface="Times New Roman"/>
                          <a:ea typeface="標楷體"/>
                        </a:rPr>
                        <a:t>竹南鎮公所審查結果</a:t>
                      </a:r>
                      <a:endParaRPr lang="zh-TW" sz="700" kern="50">
                        <a:latin typeface="Times New Roman"/>
                        <a:ea typeface="新細明體"/>
                      </a:endParaRPr>
                    </a:p>
                  </a:txBody>
                  <a:tcPr marL="10531" marR="10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spcAft>
                          <a:spcPts val="0"/>
                        </a:spcAft>
                      </a:pPr>
                      <a:r>
                        <a:rPr lang="zh-TW" sz="700" kern="50">
                          <a:latin typeface="Times New Roman"/>
                          <a:ea typeface="新細明體"/>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209764">
                <a:tc vMerge="1">
                  <a:txBody>
                    <a:bodyPr/>
                    <a:lstStyle/>
                    <a:p>
                      <a:endParaRPr lang="zh-TW" altLang="en-US"/>
                    </a:p>
                  </a:txBody>
                  <a:tcPr/>
                </a:tc>
                <a:tc vMerge="1">
                  <a:txBody>
                    <a:bodyPr/>
                    <a:lstStyle/>
                    <a:p>
                      <a:endParaRPr lang="zh-TW" altLang="en-US"/>
                    </a:p>
                  </a:txBody>
                  <a:tcPr/>
                </a:tc>
                <a:tc>
                  <a:txBody>
                    <a:bodyPr/>
                    <a:lstStyle/>
                    <a:p>
                      <a:pPr algn="ctr">
                        <a:lnSpc>
                          <a:spcPts val="2000"/>
                        </a:lnSpc>
                        <a:spcAft>
                          <a:spcPts val="0"/>
                        </a:spcAft>
                      </a:pPr>
                      <a:r>
                        <a:rPr lang="zh-TW" sz="1200" kern="50">
                          <a:latin typeface="Times New Roman"/>
                          <a:ea typeface="標楷體"/>
                        </a:rPr>
                        <a:t>是</a:t>
                      </a:r>
                      <a:endParaRPr lang="zh-TW" sz="1200" kern="50">
                        <a:latin typeface="Times New Roman"/>
                        <a:ea typeface="新細明體"/>
                      </a:endParaRPr>
                    </a:p>
                  </a:txBody>
                  <a:tcPr marL="10531" marR="10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zh-TW" sz="1200" kern="50">
                          <a:latin typeface="Times New Roman"/>
                          <a:ea typeface="標楷體"/>
                        </a:rPr>
                        <a:t>否</a:t>
                      </a:r>
                      <a:endParaRPr lang="zh-TW" sz="1200" kern="50">
                        <a:latin typeface="Times New Roman"/>
                        <a:ea typeface="新細明體"/>
                      </a:endParaRPr>
                    </a:p>
                  </a:txBody>
                  <a:tcPr marL="10531" marR="10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r>
                        <a:rPr lang="zh-TW" sz="1200" kern="50">
                          <a:latin typeface="Times New Roman"/>
                          <a:ea typeface="標楷體"/>
                        </a:rPr>
                        <a:t>是</a:t>
                      </a:r>
                      <a:endParaRPr lang="zh-TW" sz="1200" kern="50">
                        <a:latin typeface="Times New Roman"/>
                        <a:ea typeface="新細明體"/>
                      </a:endParaRPr>
                    </a:p>
                  </a:txBody>
                  <a:tcPr marL="10531" marR="10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r>
                        <a:rPr lang="zh-TW" sz="1200" kern="50">
                          <a:latin typeface="Times New Roman"/>
                          <a:ea typeface="標楷體"/>
                        </a:rPr>
                        <a:t>否</a:t>
                      </a:r>
                      <a:endParaRPr lang="zh-TW" sz="1200" kern="50">
                        <a:latin typeface="Times New Roman"/>
                        <a:ea typeface="新細明體"/>
                      </a:endParaRPr>
                    </a:p>
                  </a:txBody>
                  <a:tcPr marL="10531" marR="10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200" kern="50">
                          <a:latin typeface="Times New Roman"/>
                          <a:ea typeface="新細明體"/>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234898">
                <a:tc>
                  <a:txBody>
                    <a:bodyPr/>
                    <a:lstStyle/>
                    <a:p>
                      <a:pPr algn="ctr">
                        <a:lnSpc>
                          <a:spcPts val="2000"/>
                        </a:lnSpc>
                        <a:spcAft>
                          <a:spcPts val="0"/>
                        </a:spcAft>
                      </a:pPr>
                      <a:r>
                        <a:rPr lang="zh-TW" sz="1200" kern="50">
                          <a:latin typeface="Times New Roman"/>
                          <a:ea typeface="標楷體"/>
                        </a:rPr>
                        <a:t>１</a:t>
                      </a:r>
                      <a:endParaRPr lang="zh-TW" sz="1200" kern="50">
                        <a:latin typeface="Times New Roman"/>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r>
                        <a:rPr lang="zh-TW" sz="1200" kern="50" dirty="0">
                          <a:latin typeface="Times New Roman"/>
                          <a:ea typeface="標楷體"/>
                        </a:rPr>
                        <a:t>核銷經費總額是否與補助金額相符</a:t>
                      </a:r>
                      <a:endParaRPr lang="zh-TW" sz="1200" kern="50" dirty="0">
                        <a:latin typeface="Times New Roman"/>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zh-TW" sz="1200" b="1" kern="50" dirty="0">
                          <a:latin typeface="Times New Roman"/>
                          <a:ea typeface="標楷體"/>
                          <a:cs typeface="標楷體"/>
                        </a:rPr>
                        <a:t>ˇ</a:t>
                      </a:r>
                      <a:endParaRPr lang="zh-TW" sz="1200" kern="50" dirty="0">
                        <a:latin typeface="Times New Roman"/>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endParaRPr lang="en-US" sz="1200" kern="5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endParaRPr lang="en-US" sz="1200" kern="5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endParaRPr lang="en-US" sz="1200" kern="5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200" kern="50">
                          <a:latin typeface="Times New Roman"/>
                          <a:ea typeface="新細明體"/>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444662">
                <a:tc>
                  <a:txBody>
                    <a:bodyPr/>
                    <a:lstStyle/>
                    <a:p>
                      <a:pPr algn="ctr">
                        <a:lnSpc>
                          <a:spcPts val="2000"/>
                        </a:lnSpc>
                        <a:spcAft>
                          <a:spcPts val="0"/>
                        </a:spcAft>
                      </a:pPr>
                      <a:r>
                        <a:rPr lang="en-US" sz="1200" kern="50">
                          <a:latin typeface="標楷體"/>
                          <a:ea typeface="新細明體"/>
                        </a:rPr>
                        <a:t>2</a:t>
                      </a:r>
                      <a:endParaRPr lang="zh-TW" sz="1200" kern="50">
                        <a:latin typeface="Times New Roman"/>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zh-TW" sz="1200" kern="50" dirty="0">
                          <a:latin typeface="Times New Roman"/>
                          <a:ea typeface="標楷體"/>
                        </a:rPr>
                        <a:t>申請補助計畫是否有向其他機關單位申請補助款（若是，請於本表註明向何機關單位申請？金額？）</a:t>
                      </a:r>
                      <a:endParaRPr lang="zh-TW" sz="1200" kern="50" dirty="0">
                        <a:latin typeface="Times New Roman"/>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zh-TW" sz="1200" b="1" kern="50" dirty="0">
                          <a:latin typeface="Times New Roman"/>
                          <a:ea typeface="標楷體"/>
                          <a:cs typeface="標楷體"/>
                        </a:rPr>
                        <a:t>ˇ</a:t>
                      </a:r>
                      <a:endParaRPr lang="zh-TW" sz="1200" kern="50" dirty="0">
                        <a:latin typeface="Times New Roman"/>
                        <a:ea typeface="新細明體"/>
                      </a:endParaRPr>
                    </a:p>
                  </a:txBody>
                  <a:tcPr marL="10531" marR="10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endParaRPr lang="en-US" sz="1200" kern="5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2000"/>
                        </a:lnSpc>
                        <a:spcAft>
                          <a:spcPts val="0"/>
                        </a:spcAft>
                      </a:pPr>
                      <a:r>
                        <a:rPr lang="en-US" sz="1200" kern="50">
                          <a:latin typeface="標楷體"/>
                          <a:ea typeface="標楷體"/>
                        </a:rPr>
                        <a:t>1.</a:t>
                      </a:r>
                      <a:r>
                        <a:rPr lang="zh-TW" sz="1200" kern="50">
                          <a:latin typeface="Times New Roman"/>
                          <a:ea typeface="標楷體"/>
                        </a:rPr>
                        <a:t>申請單位：</a:t>
                      </a:r>
                    </a:p>
                    <a:p>
                      <a:pPr algn="just">
                        <a:lnSpc>
                          <a:spcPts val="2000"/>
                        </a:lnSpc>
                        <a:spcAft>
                          <a:spcPts val="0"/>
                        </a:spcAft>
                      </a:pPr>
                      <a:r>
                        <a:rPr lang="en-US" sz="1200" kern="50">
                          <a:latin typeface="標楷體"/>
                          <a:ea typeface="標楷體"/>
                        </a:rPr>
                        <a:t>2.</a:t>
                      </a:r>
                      <a:r>
                        <a:rPr lang="zh-TW" sz="1200" kern="50">
                          <a:latin typeface="Times New Roman"/>
                          <a:ea typeface="標楷體"/>
                        </a:rPr>
                        <a:t>金額： </a:t>
                      </a: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spcAft>
                          <a:spcPts val="0"/>
                        </a:spcAft>
                      </a:pPr>
                      <a:r>
                        <a:rPr lang="zh-TW" sz="1200" kern="50">
                          <a:latin typeface="Times New Roman"/>
                          <a:ea typeface="新細明體"/>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338253">
                <a:tc>
                  <a:txBody>
                    <a:bodyPr/>
                    <a:lstStyle/>
                    <a:p>
                      <a:pPr algn="ctr">
                        <a:lnSpc>
                          <a:spcPts val="2000"/>
                        </a:lnSpc>
                        <a:spcAft>
                          <a:spcPts val="0"/>
                        </a:spcAft>
                      </a:pPr>
                      <a:r>
                        <a:rPr lang="en-US" sz="1200" kern="50">
                          <a:latin typeface="標楷體"/>
                          <a:ea typeface="新細明體"/>
                        </a:rPr>
                        <a:t>3</a:t>
                      </a:r>
                      <a:endParaRPr lang="zh-TW" sz="1200" kern="50">
                        <a:latin typeface="Times New Roman"/>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zh-TW" sz="1200" kern="50" dirty="0">
                          <a:latin typeface="Times New Roman"/>
                          <a:ea typeface="標楷體"/>
                        </a:rPr>
                        <a:t>核准函、活動計畫書及概算表影本，需蓋「管理委員會大印及主任委員職章」。</a:t>
                      </a:r>
                      <a:endParaRPr lang="zh-TW" sz="1200" kern="50" dirty="0">
                        <a:latin typeface="Times New Roman"/>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zh-TW" sz="1200" b="1" kern="50" dirty="0">
                          <a:latin typeface="Times New Roman"/>
                          <a:ea typeface="標楷體"/>
                          <a:cs typeface="標楷體"/>
                        </a:rPr>
                        <a:t>ˇ</a:t>
                      </a:r>
                      <a:endParaRPr lang="zh-TW" sz="1200" kern="50" dirty="0">
                        <a:latin typeface="Times New Roman"/>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endParaRPr lang="en-US" sz="1200" kern="5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8435" algn="just">
                        <a:lnSpc>
                          <a:spcPts val="2000"/>
                        </a:lnSpc>
                        <a:spcAft>
                          <a:spcPts val="0"/>
                        </a:spcAft>
                      </a:pPr>
                      <a:endParaRPr lang="en-US" sz="1200" kern="50" dirty="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8435" algn="just">
                        <a:lnSpc>
                          <a:spcPts val="2000"/>
                        </a:lnSpc>
                        <a:spcAft>
                          <a:spcPts val="0"/>
                        </a:spcAft>
                      </a:pPr>
                      <a:endParaRPr lang="en-US" sz="1200" kern="5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8435" algn="just">
                        <a:lnSpc>
                          <a:spcPts val="2000"/>
                        </a:lnSpc>
                        <a:spcAft>
                          <a:spcPts val="0"/>
                        </a:spcAft>
                      </a:pPr>
                      <a:endParaRPr lang="en-US" sz="1200" kern="5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a:noFill/>
                    </a:lnR>
                    <a:lnT>
                      <a:noFill/>
                    </a:lnT>
                    <a:lnB>
                      <a:noFill/>
                    </a:lnB>
                  </a:tcPr>
                </a:tc>
              </a:tr>
              <a:tr h="338253">
                <a:tc>
                  <a:txBody>
                    <a:bodyPr/>
                    <a:lstStyle/>
                    <a:p>
                      <a:pPr algn="ctr">
                        <a:lnSpc>
                          <a:spcPts val="2000"/>
                        </a:lnSpc>
                        <a:spcAft>
                          <a:spcPts val="0"/>
                        </a:spcAft>
                      </a:pPr>
                      <a:r>
                        <a:rPr lang="en-US" sz="1200" kern="50">
                          <a:latin typeface="標楷體"/>
                          <a:ea typeface="新細明體"/>
                        </a:rPr>
                        <a:t>4</a:t>
                      </a:r>
                      <a:endParaRPr lang="zh-TW" sz="1200" kern="50">
                        <a:latin typeface="Times New Roman"/>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zh-TW" sz="1200" kern="50" dirty="0">
                          <a:latin typeface="Times New Roman"/>
                          <a:ea typeface="標楷體"/>
                        </a:rPr>
                        <a:t>活動核銷應備文件</a:t>
                      </a:r>
                      <a:r>
                        <a:rPr lang="en-US" sz="1200" kern="50" dirty="0">
                          <a:latin typeface="Times New Roman"/>
                          <a:ea typeface="標楷體"/>
                        </a:rPr>
                        <a:t>(</a:t>
                      </a:r>
                      <a:r>
                        <a:rPr lang="zh-TW" sz="1200" kern="50" dirty="0">
                          <a:latin typeface="Times New Roman"/>
                          <a:ea typeface="標楷體"/>
                        </a:rPr>
                        <a:t>參照公寓大廈活動補助應備文件說明</a:t>
                      </a:r>
                      <a:r>
                        <a:rPr lang="en-US" sz="1200" kern="50" dirty="0">
                          <a:latin typeface="Times New Roman"/>
                          <a:ea typeface="標楷體"/>
                        </a:rPr>
                        <a:t>)</a:t>
                      </a:r>
                      <a:r>
                        <a:rPr lang="zh-TW" sz="1200" kern="50" dirty="0">
                          <a:latin typeface="Times New Roman"/>
                          <a:ea typeface="標楷體"/>
                        </a:rPr>
                        <a:t>，各一式</a:t>
                      </a:r>
                      <a:r>
                        <a:rPr lang="en-US" sz="1200" kern="50" dirty="0">
                          <a:latin typeface="Times New Roman"/>
                          <a:ea typeface="標楷體"/>
                        </a:rPr>
                        <a:t>2</a:t>
                      </a:r>
                      <a:r>
                        <a:rPr lang="zh-TW" sz="1200" kern="50" dirty="0">
                          <a:latin typeface="Times New Roman"/>
                          <a:ea typeface="標楷體"/>
                        </a:rPr>
                        <a:t>份</a:t>
                      </a:r>
                      <a:endParaRPr lang="zh-TW" sz="1200" kern="50" dirty="0">
                        <a:latin typeface="Times New Roman"/>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zh-TW" sz="1200" b="1" kern="50" dirty="0">
                          <a:latin typeface="Times New Roman"/>
                          <a:ea typeface="標楷體"/>
                          <a:cs typeface="標楷體"/>
                        </a:rPr>
                        <a:t>ˇ</a:t>
                      </a:r>
                      <a:endParaRPr lang="zh-TW" sz="1200" kern="50" dirty="0">
                        <a:latin typeface="Times New Roman"/>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endParaRPr lang="en-US" sz="1200" kern="5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8435" algn="just">
                        <a:lnSpc>
                          <a:spcPts val="2000"/>
                        </a:lnSpc>
                        <a:spcAft>
                          <a:spcPts val="0"/>
                        </a:spcAft>
                      </a:pPr>
                      <a:endParaRPr lang="en-US" sz="1200" kern="5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8435" algn="just">
                        <a:lnSpc>
                          <a:spcPts val="2000"/>
                        </a:lnSpc>
                        <a:spcAft>
                          <a:spcPts val="0"/>
                        </a:spcAft>
                      </a:pPr>
                      <a:endParaRPr lang="en-US" sz="1200" kern="5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200" kern="50">
                          <a:latin typeface="Times New Roman"/>
                          <a:ea typeface="新細明體"/>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234898">
                <a:tc>
                  <a:txBody>
                    <a:bodyPr/>
                    <a:lstStyle/>
                    <a:p>
                      <a:pPr algn="ctr">
                        <a:lnSpc>
                          <a:spcPts val="2000"/>
                        </a:lnSpc>
                        <a:spcAft>
                          <a:spcPts val="0"/>
                        </a:spcAft>
                      </a:pPr>
                      <a:r>
                        <a:rPr lang="zh-TW" sz="1200" kern="50">
                          <a:latin typeface="Times New Roman"/>
                          <a:ea typeface="標楷體"/>
                        </a:rPr>
                        <a:t>５</a:t>
                      </a:r>
                      <a:endParaRPr lang="zh-TW" sz="1200" kern="50">
                        <a:latin typeface="Times New Roman"/>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r>
                        <a:rPr lang="zh-TW" sz="1200" kern="50" dirty="0">
                          <a:latin typeface="Times New Roman"/>
                          <a:ea typeface="標楷體"/>
                          <a:cs typeface="標楷體"/>
                        </a:rPr>
                        <a:t>收據或發票記載事項是否完整</a:t>
                      </a:r>
                      <a:endParaRPr lang="zh-TW" sz="1200" kern="50" dirty="0">
                        <a:latin typeface="Times New Roman"/>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r>
                        <a:rPr lang="zh-TW" sz="1200" b="1" kern="50" dirty="0">
                          <a:latin typeface="Times New Roman"/>
                          <a:ea typeface="標楷體"/>
                          <a:cs typeface="標楷體"/>
                        </a:rPr>
                        <a:t>ˇ</a:t>
                      </a:r>
                      <a:endParaRPr lang="zh-TW" sz="1200" kern="50" dirty="0">
                        <a:latin typeface="Times New Roman"/>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endParaRPr lang="en-US" sz="1200" kern="5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endParaRPr lang="en-US" sz="1200" kern="5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endParaRPr lang="en-US" sz="1200" kern="5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200" kern="50">
                          <a:latin typeface="Times New Roman"/>
                          <a:ea typeface="新細明體"/>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234898">
                <a:tc>
                  <a:txBody>
                    <a:bodyPr/>
                    <a:lstStyle/>
                    <a:p>
                      <a:pPr algn="ctr">
                        <a:lnSpc>
                          <a:spcPts val="2000"/>
                        </a:lnSpc>
                        <a:spcAft>
                          <a:spcPts val="0"/>
                        </a:spcAft>
                      </a:pPr>
                      <a:r>
                        <a:rPr lang="zh-TW" sz="1200" kern="50">
                          <a:latin typeface="Times New Roman"/>
                          <a:ea typeface="標楷體"/>
                        </a:rPr>
                        <a:t>６</a:t>
                      </a:r>
                      <a:endParaRPr lang="zh-TW" sz="1200" kern="50">
                        <a:latin typeface="Times New Roman"/>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r>
                        <a:rPr lang="zh-TW" sz="1200" kern="50" dirty="0">
                          <a:latin typeface="Times New Roman"/>
                          <a:ea typeface="標楷體"/>
                          <a:cs typeface="標楷體"/>
                        </a:rPr>
                        <a:t>鐘點費、工資請領收據是否完整</a:t>
                      </a:r>
                      <a:endParaRPr lang="zh-TW" sz="1200" kern="50" dirty="0">
                        <a:latin typeface="Times New Roman"/>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endParaRPr lang="en-US" sz="1200" kern="50">
                        <a:latin typeface="標楷體"/>
                        <a:ea typeface="新細明體"/>
                        <a:cs typeface="標楷體"/>
                      </a:endParaRPr>
                    </a:p>
                  </a:txBody>
                  <a:tcPr marL="10531" marR="10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endParaRPr lang="en-US" sz="1200" kern="5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endParaRPr lang="en-US" sz="1200" kern="5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endParaRPr lang="en-US" sz="1200" kern="5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200" kern="50">
                          <a:latin typeface="Times New Roman"/>
                          <a:ea typeface="新細明體"/>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1183887">
                <a:tc>
                  <a:txBody>
                    <a:bodyPr/>
                    <a:lstStyle/>
                    <a:p>
                      <a:pPr algn="ctr">
                        <a:lnSpc>
                          <a:spcPts val="2000"/>
                        </a:lnSpc>
                        <a:spcAft>
                          <a:spcPts val="0"/>
                        </a:spcAft>
                      </a:pPr>
                      <a:r>
                        <a:rPr lang="zh-TW" sz="1200" kern="50">
                          <a:latin typeface="Times New Roman"/>
                          <a:ea typeface="標楷體"/>
                        </a:rPr>
                        <a:t>７</a:t>
                      </a:r>
                      <a:endParaRPr lang="zh-TW" sz="1200" kern="50">
                        <a:latin typeface="Times New Roman"/>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lnSpc>
                          <a:spcPct val="100000"/>
                        </a:lnSpc>
                        <a:spcAft>
                          <a:spcPts val="0"/>
                        </a:spcAft>
                        <a:buSzPts val="1400"/>
                        <a:buFont typeface="+mj-lt"/>
                        <a:buNone/>
                        <a:tabLst>
                          <a:tab pos="228600" algn="l"/>
                        </a:tabLst>
                      </a:pPr>
                      <a:r>
                        <a:rPr lang="en-US" altLang="zh-TW" sz="1200" kern="50" dirty="0" smtClean="0">
                          <a:latin typeface="標楷體"/>
                          <a:ea typeface="標楷體"/>
                        </a:rPr>
                        <a:t>1.</a:t>
                      </a:r>
                      <a:r>
                        <a:rPr lang="zh-TW" sz="1200" kern="50" dirty="0" smtClean="0">
                          <a:latin typeface="標楷體"/>
                          <a:ea typeface="標楷體"/>
                        </a:rPr>
                        <a:t>鐘點</a:t>
                      </a:r>
                      <a:r>
                        <a:rPr lang="zh-TW" sz="1200" kern="50" dirty="0">
                          <a:latin typeface="標楷體"/>
                          <a:ea typeface="標楷體"/>
                        </a:rPr>
                        <a:t>費請領標準是否相符（外聘每小時</a:t>
                      </a:r>
                      <a:r>
                        <a:rPr lang="en-US" sz="1200" kern="50" dirty="0">
                          <a:latin typeface="標楷體"/>
                          <a:ea typeface="標楷體"/>
                        </a:rPr>
                        <a:t>1600</a:t>
                      </a:r>
                      <a:r>
                        <a:rPr lang="zh-TW" sz="1200" kern="50" dirty="0">
                          <a:latin typeface="標楷體"/>
                          <a:ea typeface="標楷體"/>
                        </a:rPr>
                        <a:t>元、</a:t>
                      </a:r>
                      <a:r>
                        <a:rPr lang="zh-TW" sz="1200" kern="50" dirty="0" smtClean="0">
                          <a:latin typeface="標楷體"/>
                          <a:ea typeface="標楷體"/>
                        </a:rPr>
                        <a:t>內聘</a:t>
                      </a:r>
                      <a:endParaRPr lang="en-US" altLang="zh-TW" sz="1200" kern="50" dirty="0" smtClean="0">
                        <a:latin typeface="標楷體"/>
                        <a:ea typeface="標楷體"/>
                      </a:endParaRPr>
                    </a:p>
                    <a:p>
                      <a:pPr marL="342900" lvl="0" indent="-342900" algn="just">
                        <a:lnSpc>
                          <a:spcPct val="100000"/>
                        </a:lnSpc>
                        <a:spcAft>
                          <a:spcPts val="0"/>
                        </a:spcAft>
                        <a:buSzPts val="1400"/>
                        <a:buFont typeface="+mj-lt"/>
                        <a:buNone/>
                        <a:tabLst>
                          <a:tab pos="228600" algn="l"/>
                        </a:tabLst>
                      </a:pPr>
                      <a:r>
                        <a:rPr lang="en-US" altLang="zh-TW" sz="1200" kern="50" dirty="0" smtClean="0">
                          <a:latin typeface="標楷體"/>
                          <a:ea typeface="標楷體"/>
                        </a:rPr>
                        <a:t>  </a:t>
                      </a:r>
                      <a:r>
                        <a:rPr lang="zh-TW" sz="1200" kern="50" dirty="0" smtClean="0">
                          <a:latin typeface="標楷體"/>
                          <a:ea typeface="標楷體"/>
                        </a:rPr>
                        <a:t>每</a:t>
                      </a:r>
                      <a:r>
                        <a:rPr lang="zh-TW" sz="1200" kern="50" dirty="0">
                          <a:latin typeface="標楷體"/>
                          <a:ea typeface="標楷體"/>
                        </a:rPr>
                        <a:t>小時</a:t>
                      </a:r>
                      <a:r>
                        <a:rPr lang="en-US" sz="1200" kern="50" dirty="0">
                          <a:latin typeface="標楷體"/>
                          <a:ea typeface="標楷體"/>
                        </a:rPr>
                        <a:t>800</a:t>
                      </a:r>
                      <a:r>
                        <a:rPr lang="zh-TW" sz="1200" kern="50" dirty="0">
                          <a:latin typeface="標楷體"/>
                          <a:ea typeface="標楷體"/>
                        </a:rPr>
                        <a:t>元）</a:t>
                      </a:r>
                    </a:p>
                    <a:p>
                      <a:pPr marL="342900" lvl="0" indent="-342900" algn="just">
                        <a:lnSpc>
                          <a:spcPct val="100000"/>
                        </a:lnSpc>
                        <a:spcAft>
                          <a:spcPts val="0"/>
                        </a:spcAft>
                        <a:buSzPts val="1400"/>
                        <a:buFont typeface="+mj-lt"/>
                        <a:buNone/>
                        <a:tabLst>
                          <a:tab pos="228600" algn="l"/>
                        </a:tabLst>
                      </a:pPr>
                      <a:r>
                        <a:rPr lang="en-US" altLang="zh-TW" sz="1200" kern="50" dirty="0" smtClean="0">
                          <a:latin typeface="標楷體"/>
                          <a:ea typeface="標楷體"/>
                        </a:rPr>
                        <a:t>2.</a:t>
                      </a:r>
                      <a:r>
                        <a:rPr lang="zh-TW" sz="1200" kern="50" dirty="0" smtClean="0">
                          <a:latin typeface="標楷體"/>
                          <a:ea typeface="標楷體"/>
                        </a:rPr>
                        <a:t>鐘點</a:t>
                      </a:r>
                      <a:r>
                        <a:rPr lang="zh-TW" sz="1200" kern="50" dirty="0">
                          <a:latin typeface="標楷體"/>
                          <a:ea typeface="標楷體"/>
                        </a:rPr>
                        <a:t>費補助者是否附課程表、所得稅扣繳憑單影本</a:t>
                      </a:r>
                      <a:r>
                        <a:rPr lang="zh-TW" sz="1200" kern="50" dirty="0" smtClean="0">
                          <a:latin typeface="標楷體"/>
                          <a:ea typeface="標楷體"/>
                        </a:rPr>
                        <a:t>及</a:t>
                      </a:r>
                      <a:endParaRPr lang="en-US" altLang="zh-TW" sz="1200" kern="50" dirty="0" smtClean="0">
                        <a:latin typeface="標楷體"/>
                        <a:ea typeface="標楷體"/>
                      </a:endParaRPr>
                    </a:p>
                    <a:p>
                      <a:pPr marL="342900" lvl="0" indent="-342900" algn="just">
                        <a:lnSpc>
                          <a:spcPct val="100000"/>
                        </a:lnSpc>
                        <a:spcAft>
                          <a:spcPts val="0"/>
                        </a:spcAft>
                        <a:buSzPts val="1400"/>
                        <a:buFont typeface="+mj-lt"/>
                        <a:buNone/>
                        <a:tabLst>
                          <a:tab pos="228600" algn="l"/>
                        </a:tabLst>
                      </a:pPr>
                      <a:r>
                        <a:rPr lang="en-US" altLang="zh-TW" sz="1200" kern="50" dirty="0" smtClean="0">
                          <a:latin typeface="標楷體"/>
                          <a:ea typeface="標楷體"/>
                        </a:rPr>
                        <a:t>  </a:t>
                      </a:r>
                      <a:r>
                        <a:rPr lang="zh-TW" sz="1200" kern="50" dirty="0" smtClean="0">
                          <a:latin typeface="標楷體"/>
                          <a:ea typeface="標楷體"/>
                        </a:rPr>
                        <a:t>核</a:t>
                      </a:r>
                      <a:r>
                        <a:rPr lang="zh-TW" sz="1200" kern="50" dirty="0">
                          <a:latin typeface="標楷體"/>
                          <a:ea typeface="標楷體"/>
                        </a:rPr>
                        <a:t>章</a:t>
                      </a:r>
                    </a:p>
                    <a:p>
                      <a:pPr marL="342900" lvl="0" indent="-342900" algn="just">
                        <a:lnSpc>
                          <a:spcPct val="100000"/>
                        </a:lnSpc>
                        <a:spcAft>
                          <a:spcPts val="0"/>
                        </a:spcAft>
                        <a:buSzPts val="1400"/>
                        <a:buFont typeface="+mj-lt"/>
                        <a:buNone/>
                        <a:tabLst>
                          <a:tab pos="228600" algn="l"/>
                        </a:tabLst>
                      </a:pPr>
                      <a:r>
                        <a:rPr lang="en-US" altLang="zh-TW" sz="1200" kern="50" dirty="0" smtClean="0">
                          <a:latin typeface="標楷體"/>
                          <a:ea typeface="標楷體"/>
                        </a:rPr>
                        <a:t>3.</a:t>
                      </a:r>
                      <a:r>
                        <a:rPr lang="zh-TW" sz="1200" kern="50" dirty="0" smtClean="0">
                          <a:latin typeface="標楷體"/>
                          <a:ea typeface="標楷體"/>
                        </a:rPr>
                        <a:t>領受</a:t>
                      </a:r>
                      <a:r>
                        <a:rPr lang="zh-TW" sz="1200" kern="50" dirty="0">
                          <a:latin typeface="標楷體"/>
                          <a:ea typeface="標楷體"/>
                        </a:rPr>
                        <a:t>人住址、身分證統一編號是否填寫</a:t>
                      </a:r>
                    </a:p>
                    <a:p>
                      <a:pPr marL="342900" lvl="0" indent="-342900" algn="just">
                        <a:lnSpc>
                          <a:spcPct val="100000"/>
                        </a:lnSpc>
                        <a:spcAft>
                          <a:spcPts val="0"/>
                        </a:spcAft>
                        <a:buSzPts val="1400"/>
                        <a:buFont typeface="+mj-lt"/>
                        <a:buNone/>
                        <a:tabLst>
                          <a:tab pos="228600" algn="l"/>
                        </a:tabLst>
                      </a:pPr>
                      <a:r>
                        <a:rPr lang="en-US" altLang="zh-TW" sz="1200" kern="50" dirty="0" smtClean="0">
                          <a:latin typeface="標楷體"/>
                          <a:ea typeface="標楷體"/>
                        </a:rPr>
                        <a:t>4.</a:t>
                      </a:r>
                      <a:r>
                        <a:rPr lang="zh-TW" sz="1200" kern="50" dirty="0" smtClean="0">
                          <a:latin typeface="標楷體"/>
                          <a:ea typeface="標楷體"/>
                        </a:rPr>
                        <a:t>工資表</a:t>
                      </a:r>
                      <a:r>
                        <a:rPr lang="zh-TW" sz="1200" kern="50" dirty="0">
                          <a:latin typeface="標楷體"/>
                          <a:ea typeface="標楷體"/>
                        </a:rPr>
                        <a:t>是否附工作日期並簽名</a:t>
                      </a:r>
                    </a:p>
                    <a:p>
                      <a:pPr marL="342900" lvl="0" indent="-342900" algn="just">
                        <a:lnSpc>
                          <a:spcPct val="100000"/>
                        </a:lnSpc>
                        <a:spcAft>
                          <a:spcPts val="0"/>
                        </a:spcAft>
                        <a:buSzPts val="1400"/>
                        <a:buFont typeface="+mj-lt"/>
                        <a:buNone/>
                        <a:tabLst>
                          <a:tab pos="228600" algn="l"/>
                        </a:tabLst>
                      </a:pPr>
                      <a:r>
                        <a:rPr lang="en-US" altLang="zh-TW" sz="1200" kern="50" dirty="0" smtClean="0">
                          <a:latin typeface="標楷體"/>
                          <a:ea typeface="標楷體"/>
                        </a:rPr>
                        <a:t>5.</a:t>
                      </a:r>
                      <a:r>
                        <a:rPr lang="zh-TW" sz="1200" kern="50" dirty="0" smtClean="0">
                          <a:latin typeface="標楷體"/>
                          <a:ea typeface="標楷體"/>
                        </a:rPr>
                        <a:t>領受</a:t>
                      </a:r>
                      <a:r>
                        <a:rPr lang="zh-TW" sz="1200" kern="50" dirty="0">
                          <a:latin typeface="標楷體"/>
                          <a:ea typeface="標楷體"/>
                        </a:rPr>
                        <a:t>日期是否填寫</a:t>
                      </a: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endParaRPr lang="en-US" sz="1200" kern="50" dirty="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endParaRPr lang="en-US" sz="1200" kern="50" dirty="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endParaRPr lang="en-US" sz="1200" kern="50" dirty="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endParaRPr lang="en-US" sz="1200" kern="5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200" kern="50" dirty="0">
                          <a:latin typeface="Times New Roman"/>
                          <a:ea typeface="新細明體"/>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234898">
                <a:tc>
                  <a:txBody>
                    <a:bodyPr/>
                    <a:lstStyle/>
                    <a:p>
                      <a:pPr algn="ctr">
                        <a:lnSpc>
                          <a:spcPts val="2000"/>
                        </a:lnSpc>
                        <a:spcAft>
                          <a:spcPts val="0"/>
                        </a:spcAft>
                      </a:pPr>
                      <a:r>
                        <a:rPr lang="zh-TW" sz="1200" kern="50">
                          <a:latin typeface="Times New Roman"/>
                          <a:ea typeface="標楷體"/>
                        </a:rPr>
                        <a:t>８</a:t>
                      </a:r>
                      <a:endParaRPr lang="zh-TW" sz="1200" kern="50">
                        <a:latin typeface="Times New Roman"/>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r>
                        <a:rPr lang="zh-TW" sz="1200" kern="50">
                          <a:latin typeface="Times New Roman"/>
                          <a:ea typeface="標楷體"/>
                        </a:rPr>
                        <a:t>三聯式發票是否附扣抵聯</a:t>
                      </a:r>
                      <a:endParaRPr lang="zh-TW" sz="1200" kern="50">
                        <a:latin typeface="Times New Roman"/>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2000"/>
                        </a:lnSpc>
                        <a:spcAft>
                          <a:spcPts val="0"/>
                        </a:spcAft>
                      </a:pPr>
                      <a:endParaRPr lang="en-US" sz="1200" kern="50">
                        <a:latin typeface="標楷體"/>
                        <a:ea typeface="新細明體"/>
                      </a:endParaRPr>
                    </a:p>
                  </a:txBody>
                  <a:tcPr marL="10531" marR="10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endParaRPr lang="en-US" sz="1200" kern="5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endParaRPr lang="en-US" sz="1200" kern="50" dirty="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endParaRPr lang="en-US" sz="1200" kern="5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200" kern="50">
                          <a:latin typeface="Times New Roman"/>
                          <a:ea typeface="新細明體"/>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338253">
                <a:tc>
                  <a:txBody>
                    <a:bodyPr/>
                    <a:lstStyle/>
                    <a:p>
                      <a:pPr algn="ctr">
                        <a:lnSpc>
                          <a:spcPts val="2000"/>
                        </a:lnSpc>
                        <a:spcAft>
                          <a:spcPts val="0"/>
                        </a:spcAft>
                      </a:pPr>
                      <a:r>
                        <a:rPr lang="zh-TW" sz="1200" kern="50">
                          <a:latin typeface="Times New Roman"/>
                          <a:ea typeface="標楷體"/>
                        </a:rPr>
                        <a:t>９</a:t>
                      </a:r>
                      <a:endParaRPr lang="zh-TW" sz="1200" kern="50">
                        <a:latin typeface="Times New Roman"/>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zh-TW" sz="1200" kern="50" dirty="0">
                          <a:latin typeface="Times New Roman"/>
                          <a:ea typeface="標楷體"/>
                        </a:rPr>
                        <a:t>經費核銷是否有依本所核准公文補助項目、活動日期與計畫日期是否相符</a:t>
                      </a:r>
                      <a:endParaRPr lang="zh-TW" sz="1200" kern="50" dirty="0">
                        <a:latin typeface="Times New Roman"/>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200" b="1" kern="50" dirty="0">
                          <a:latin typeface="Times New Roman"/>
                          <a:ea typeface="標楷體"/>
                          <a:cs typeface="標楷體"/>
                        </a:rPr>
                        <a:t>ˇ</a:t>
                      </a:r>
                      <a:endParaRPr lang="zh-TW" sz="1200" kern="50" dirty="0">
                        <a:latin typeface="Times New Roman"/>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000"/>
                        </a:lnSpc>
                        <a:spcAft>
                          <a:spcPts val="0"/>
                        </a:spcAft>
                      </a:pPr>
                      <a:endParaRPr lang="en-US" sz="1200" kern="5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just">
                        <a:lnSpc>
                          <a:spcPts val="1800"/>
                        </a:lnSpc>
                        <a:spcAft>
                          <a:spcPts val="0"/>
                        </a:spcAft>
                      </a:pPr>
                      <a:endParaRPr lang="en-US" sz="1200" kern="50" dirty="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just">
                        <a:lnSpc>
                          <a:spcPts val="1800"/>
                        </a:lnSpc>
                        <a:spcAft>
                          <a:spcPts val="0"/>
                        </a:spcAft>
                      </a:pPr>
                      <a:endParaRPr lang="en-US" sz="1200" kern="50" dirty="0">
                        <a:latin typeface="標楷體"/>
                        <a:ea typeface="新細明體"/>
                      </a:endParaRPr>
                    </a:p>
                  </a:txBody>
                  <a:tcPr marL="10531" marR="10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200" kern="50">
                          <a:latin typeface="Times New Roman"/>
                          <a:ea typeface="新細明體"/>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444662">
                <a:tc gridSpan="6">
                  <a:txBody>
                    <a:bodyPr/>
                    <a:lstStyle/>
                    <a:p>
                      <a:pPr algn="just">
                        <a:lnSpc>
                          <a:spcPts val="2000"/>
                        </a:lnSpc>
                        <a:spcAft>
                          <a:spcPts val="0"/>
                        </a:spcAft>
                      </a:pPr>
                      <a:r>
                        <a:rPr lang="zh-TW" sz="1200" b="1" kern="50" dirty="0">
                          <a:latin typeface="Times New Roman"/>
                          <a:ea typeface="標楷體"/>
                        </a:rPr>
                        <a:t>本年度申請單位截至目前已獲本公所累計補助金額：</a:t>
                      </a:r>
                      <a:r>
                        <a:rPr lang="zh-TW" sz="1200" b="1" u="sng" kern="50" dirty="0">
                          <a:latin typeface="Times New Roman"/>
                          <a:ea typeface="標楷體"/>
                        </a:rPr>
                        <a:t>　　　　　</a:t>
                      </a:r>
                      <a:r>
                        <a:rPr lang="zh-TW" sz="1200" b="1" kern="50" dirty="0">
                          <a:latin typeface="Times New Roman"/>
                          <a:ea typeface="標楷體"/>
                        </a:rPr>
                        <a:t>元</a:t>
                      </a:r>
                      <a:endParaRPr lang="zh-TW" sz="1200" kern="50" dirty="0">
                        <a:latin typeface="Times New Roman"/>
                        <a:ea typeface="新細明體"/>
                      </a:endParaRPr>
                    </a:p>
                    <a:p>
                      <a:pPr algn="ctr">
                        <a:lnSpc>
                          <a:spcPts val="2000"/>
                        </a:lnSpc>
                        <a:spcAft>
                          <a:spcPts val="0"/>
                        </a:spcAft>
                      </a:pPr>
                      <a:r>
                        <a:rPr lang="zh-TW" sz="1200" b="1" kern="50" dirty="0">
                          <a:latin typeface="Times New Roman"/>
                          <a:ea typeface="標楷體"/>
                        </a:rPr>
                        <a:t>【以本公所核定通知補助款者為依據】</a:t>
                      </a:r>
                      <a:endParaRPr lang="zh-TW" sz="1200" kern="50" dirty="0">
                        <a:latin typeface="Times New Roman"/>
                        <a:ea typeface="新細明體"/>
                      </a:endParaRPr>
                    </a:p>
                  </a:txBody>
                  <a:tcPr marL="10531" marR="1053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spcAft>
                          <a:spcPts val="0"/>
                        </a:spcAft>
                      </a:pPr>
                      <a:r>
                        <a:rPr lang="zh-TW" sz="1200" kern="50" dirty="0">
                          <a:latin typeface="Times New Roman"/>
                          <a:ea typeface="新細明體"/>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
        <p:nvSpPr>
          <p:cNvPr id="27653" name="Rectangle 5"/>
          <p:cNvSpPr>
            <a:spLocks noChangeArrowheads="1"/>
          </p:cNvSpPr>
          <p:nvPr/>
        </p:nvSpPr>
        <p:spPr bwMode="auto">
          <a:xfrm>
            <a:off x="971600" y="5952564"/>
            <a:ext cx="3147015"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62230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          </a:t>
            </a:r>
            <a:r>
              <a:rPr kumimoji="1" lang="zh-TW"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主任委員：</a:t>
            </a:r>
            <a:r>
              <a:rPr kumimoji="1" lang="zh-TW" altLang="en-US"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      </a:t>
            </a:r>
            <a:endParaRPr kumimoji="1" lang="zh-TW" altLang="en-US"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62230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  </a:t>
            </a:r>
          </a:p>
          <a:p>
            <a:pPr marL="0" marR="0" lvl="0" indent="622300" algn="l" defTabSz="914400" rtl="0" eaLnBrk="0" fontAlgn="base" latinLnBrk="0" hangingPunct="0">
              <a:lnSpc>
                <a:spcPct val="100000"/>
              </a:lnSpc>
              <a:spcBef>
                <a:spcPct val="0"/>
              </a:spcBef>
              <a:spcAft>
                <a:spcPct val="0"/>
              </a:spcAft>
              <a:buClrTx/>
              <a:buSzTx/>
              <a:buFontTx/>
              <a:buNone/>
              <a:tabLst/>
            </a:pPr>
            <a:r>
              <a:rPr kumimoji="1" lang="zh-TW" altLang="en-US"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           承辦人</a:t>
            </a:r>
            <a:r>
              <a:rPr kumimoji="1" lang="en-US" altLang="zh-TW"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a:t>
            </a:r>
            <a:r>
              <a:rPr kumimoji="1" lang="en-US" altLang="zh-TW"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rPr>
              <a:t> </a:t>
            </a: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
        <p:nvSpPr>
          <p:cNvPr id="27654" name="Rectangle 6"/>
          <p:cNvSpPr>
            <a:spLocks noChangeArrowheads="1"/>
          </p:cNvSpPr>
          <p:nvPr/>
        </p:nvSpPr>
        <p:spPr bwMode="auto">
          <a:xfrm>
            <a:off x="-324544" y="6400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zh-TW" sz="1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審核日期：　　年　月　日</a:t>
            </a:r>
            <a:endParaRPr kumimoji="1" lang="zh-TW"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6EA2F72E-838C-447C-AD7C-1D1DF1839398}" type="slidenum">
              <a:rPr lang="zh-TW" altLang="en-US" smtClean="0"/>
              <a:pPr/>
              <a:t>14</a:t>
            </a:fld>
            <a:endParaRPr lang="zh-TW" altLang="en-US"/>
          </a:p>
        </p:txBody>
      </p:sp>
      <p:sp>
        <p:nvSpPr>
          <p:cNvPr id="26626" name="Rectangle 2"/>
          <p:cNvSpPr>
            <a:spLocks noChangeArrowheads="1"/>
          </p:cNvSpPr>
          <p:nvPr/>
        </p:nvSpPr>
        <p:spPr bwMode="auto">
          <a:xfrm>
            <a:off x="-1116632" y="27583"/>
            <a:ext cx="8994770" cy="92333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286000" algn="l" defTabSz="914400" rtl="0" eaLnBrk="1" fontAlgn="base" latinLnBrk="0" hangingPunct="1">
              <a:lnSpc>
                <a:spcPct val="100000"/>
              </a:lnSpc>
              <a:spcBef>
                <a:spcPct val="0"/>
              </a:spcBef>
              <a:spcAft>
                <a:spcPct val="0"/>
              </a:spcAft>
              <a:buClrTx/>
              <a:buSzTx/>
              <a:buFontTx/>
              <a:buNone/>
              <a:tabLst/>
            </a:pPr>
            <a:r>
              <a:rPr kumimoji="1" lang="zh-TW" sz="1800" b="0" i="0" u="none" strike="noStrike" cap="none" normalizeH="0" baseline="0" dirty="0" smtClean="0">
                <a:ln>
                  <a:noFill/>
                </a:ln>
                <a:solidFill>
                  <a:srgbClr val="000000"/>
                </a:solidFill>
                <a:effectLst/>
                <a:latin typeface="標楷體" pitchFamily="65" charset="-120"/>
                <a:ea typeface="標楷體" pitchFamily="65" charset="-120"/>
                <a:cs typeface="新細明體" pitchFamily="18" charset="-120"/>
              </a:rPr>
              <a:t>附件</a:t>
            </a:r>
            <a:r>
              <a:rPr kumimoji="1" lang="en-US" altLang="zh-TW" sz="18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5-1</a:t>
            </a:r>
            <a:endParaRPr kumimoji="1" lang="en-US" altLang="zh-TW"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2286000" algn="l" defTabSz="914400" rtl="0" eaLnBrk="0" fontAlgn="base" latinLnBrk="0" hangingPunct="0">
              <a:lnSpc>
                <a:spcPct val="100000"/>
              </a:lnSpc>
              <a:spcBef>
                <a:spcPct val="0"/>
              </a:spcBef>
              <a:spcAft>
                <a:spcPct val="0"/>
              </a:spcAft>
              <a:buClrTx/>
              <a:buSzTx/>
              <a:buFontTx/>
              <a:buNone/>
              <a:tabLst/>
            </a:pPr>
            <a:r>
              <a:rPr kumimoji="1" lang="en-US" altLang="zh-TW" sz="1800" b="0" i="0" u="none" strike="noStrike" cap="none" normalizeH="0" baseline="0" dirty="0" smtClean="0">
                <a:ln>
                  <a:noFill/>
                </a:ln>
                <a:solidFill>
                  <a:schemeClr val="tx1"/>
                </a:solidFill>
                <a:effectLst/>
                <a:latin typeface="Times New Roman" pitchFamily="18" charset="0"/>
                <a:ea typeface="華康新儷粗黑" charset="-120"/>
                <a:cs typeface="標楷體" pitchFamily="65" charset="-120"/>
              </a:rPr>
              <a:t>                    XXX</a:t>
            </a:r>
            <a:r>
              <a:rPr kumimoji="1" lang="zh-TW" altLang="en-US" sz="1800" b="0" i="0" u="none" strike="noStrike" cap="none" normalizeH="0" baseline="0" dirty="0" smtClean="0">
                <a:ln>
                  <a:noFill/>
                </a:ln>
                <a:solidFill>
                  <a:schemeClr val="tx1"/>
                </a:solidFill>
                <a:effectLst/>
                <a:latin typeface="Times New Roman" pitchFamily="18" charset="0"/>
                <a:ea typeface="華康新儷粗黑" charset="-120"/>
                <a:cs typeface="標楷體" pitchFamily="65" charset="-120"/>
              </a:rPr>
              <a:t>公寓大廈管理委員會辦理「防癌健康講座活動」</a:t>
            </a:r>
            <a:endParaRPr kumimoji="1" lang="zh-TW" altLang="en-US"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2286000" algn="l" defTabSz="914400" rtl="0" eaLnBrk="0" fontAlgn="base" latinLnBrk="0" hangingPunct="0">
              <a:lnSpc>
                <a:spcPct val="100000"/>
              </a:lnSpc>
              <a:spcBef>
                <a:spcPct val="0"/>
              </a:spcBef>
              <a:spcAft>
                <a:spcPct val="0"/>
              </a:spcAft>
              <a:buClrTx/>
              <a:buSzTx/>
              <a:buFontTx/>
              <a:buNone/>
              <a:tabLst/>
            </a:pPr>
            <a:r>
              <a:rPr kumimoji="1" lang="zh-TW" altLang="en-US" sz="1800" b="0" i="0" u="none" strike="noStrike" cap="none" normalizeH="0" baseline="0" dirty="0" smtClean="0">
                <a:ln>
                  <a:noFill/>
                </a:ln>
                <a:solidFill>
                  <a:schemeClr val="tx1"/>
                </a:solidFill>
                <a:effectLst/>
                <a:latin typeface="Times New Roman" pitchFamily="18" charset="0"/>
                <a:ea typeface="華康新儷粗黑" charset="-120"/>
                <a:cs typeface="標楷體" pitchFamily="65" charset="-120"/>
              </a:rPr>
              <a:t>                                              工作計畫書</a:t>
            </a:r>
            <a:endParaRPr kumimoji="1" lang="zh-TW" altLang="en-US"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
        <p:nvSpPr>
          <p:cNvPr id="5" name="矩形 4"/>
          <p:cNvSpPr/>
          <p:nvPr/>
        </p:nvSpPr>
        <p:spPr>
          <a:xfrm>
            <a:off x="971600" y="836712"/>
            <a:ext cx="8172400" cy="5786199"/>
          </a:xfrm>
          <a:prstGeom prst="rect">
            <a:avLst/>
          </a:prstGeom>
        </p:spPr>
        <p:txBody>
          <a:bodyPr wrap="square">
            <a:spAutoFit/>
          </a:bodyPr>
          <a:lstStyle/>
          <a:p>
            <a:r>
              <a:rPr lang="zh-TW" altLang="zh-TW" sz="1600" dirty="0"/>
              <a:t>一、計畫名稱：防癌健康講座</a:t>
            </a:r>
          </a:p>
          <a:p>
            <a:r>
              <a:rPr lang="zh-TW" altLang="zh-TW" sz="1600" dirty="0"/>
              <a:t>二、依據：本公寓大廈管理委員會</a:t>
            </a:r>
            <a:r>
              <a:rPr lang="en-US" altLang="zh-TW" sz="1600" dirty="0"/>
              <a:t>108</a:t>
            </a:r>
            <a:r>
              <a:rPr lang="zh-TW" altLang="zh-TW" sz="1600" dirty="0"/>
              <a:t>年度活動計畫辦理</a:t>
            </a:r>
          </a:p>
          <a:p>
            <a:r>
              <a:rPr lang="zh-TW" altLang="zh-TW" sz="1600" dirty="0"/>
              <a:t>三、目的：為響應政府倡導環保健康運動，培養互動人際相處、改善社會風氣</a:t>
            </a:r>
            <a:r>
              <a:rPr lang="zh-TW" altLang="zh-TW" sz="1600" dirty="0" smtClean="0"/>
              <a:t>，</a:t>
            </a:r>
            <a:endParaRPr lang="en-US" altLang="zh-TW" sz="1600" dirty="0" smtClean="0"/>
          </a:p>
          <a:p>
            <a:r>
              <a:rPr lang="en-US" altLang="zh-TW" sz="1600" dirty="0"/>
              <a:t> </a:t>
            </a:r>
            <a:r>
              <a:rPr lang="en-US" altLang="zh-TW" sz="1600" dirty="0" smtClean="0"/>
              <a:t>       </a:t>
            </a:r>
            <a:r>
              <a:rPr lang="zh-TW" altLang="zh-TW" sz="1600" dirty="0" smtClean="0"/>
              <a:t>提昇</a:t>
            </a:r>
            <a:r>
              <a:rPr lang="zh-TW" altLang="zh-TW" sz="1600" dirty="0"/>
              <a:t>美食、環保與健康人生，充實大廈居民精神生活，讓在地民眾了解</a:t>
            </a:r>
            <a:r>
              <a:rPr lang="zh-TW" altLang="zh-TW" sz="1600" dirty="0" smtClean="0"/>
              <a:t>健</a:t>
            </a:r>
            <a:endParaRPr lang="en-US" altLang="zh-TW" sz="1600" dirty="0" smtClean="0"/>
          </a:p>
          <a:p>
            <a:r>
              <a:rPr lang="en-US" altLang="zh-TW" sz="1600" dirty="0"/>
              <a:t> </a:t>
            </a:r>
            <a:r>
              <a:rPr lang="en-US" altLang="zh-TW" sz="1600" dirty="0" smtClean="0"/>
              <a:t>       </a:t>
            </a:r>
            <a:r>
              <a:rPr lang="zh-TW" altLang="zh-TW" sz="1600" dirty="0" smtClean="0"/>
              <a:t>康</a:t>
            </a:r>
            <a:r>
              <a:rPr lang="zh-TW" altLang="zh-TW" sz="1600" dirty="0"/>
              <a:t>美食，從中吸取經驗及技巧，健全人格、自信、活潑、健康、快樂之</a:t>
            </a:r>
            <a:r>
              <a:rPr lang="zh-TW" altLang="zh-TW" sz="1600" dirty="0" smtClean="0"/>
              <a:t>共</a:t>
            </a:r>
            <a:endParaRPr lang="en-US" altLang="zh-TW" sz="1600" dirty="0" smtClean="0"/>
          </a:p>
          <a:p>
            <a:r>
              <a:rPr lang="en-US" altLang="zh-TW" sz="1600" dirty="0"/>
              <a:t> </a:t>
            </a:r>
            <a:r>
              <a:rPr lang="en-US" altLang="zh-TW" sz="1600" dirty="0" smtClean="0"/>
              <a:t>       </a:t>
            </a:r>
            <a:r>
              <a:rPr lang="zh-TW" altLang="zh-TW" sz="1600" dirty="0" smtClean="0"/>
              <a:t>識</a:t>
            </a:r>
            <a:r>
              <a:rPr lang="zh-TW" altLang="zh-TW" sz="1600" dirty="0"/>
              <a:t>，透過鄉土美食活動，落實美食加味、沒有煙味，健康防癌，進而</a:t>
            </a:r>
            <a:r>
              <a:rPr lang="zh-TW" altLang="zh-TW" sz="1600" dirty="0" smtClean="0"/>
              <a:t>建立</a:t>
            </a:r>
            <a:endParaRPr lang="en-US" altLang="zh-TW" sz="1600" dirty="0" smtClean="0"/>
          </a:p>
          <a:p>
            <a:r>
              <a:rPr lang="en-US" altLang="zh-TW" sz="1600" dirty="0"/>
              <a:t> </a:t>
            </a:r>
            <a:r>
              <a:rPr lang="en-US" altLang="zh-TW" sz="1600" dirty="0" smtClean="0"/>
              <a:t>       </a:t>
            </a:r>
            <a:r>
              <a:rPr lang="zh-TW" altLang="zh-TW" sz="1600" dirty="0" smtClean="0"/>
              <a:t>祥和</a:t>
            </a:r>
            <a:r>
              <a:rPr lang="zh-TW" altLang="zh-TW" sz="1600" dirty="0"/>
              <a:t>社區。</a:t>
            </a:r>
          </a:p>
          <a:p>
            <a:r>
              <a:rPr lang="zh-TW" altLang="zh-TW" sz="1600" dirty="0"/>
              <a:t>四、辦理單位：</a:t>
            </a:r>
          </a:p>
          <a:p>
            <a:r>
              <a:rPr lang="zh-TW" altLang="zh-TW" sz="1600" dirty="0"/>
              <a:t>（一）指導單位：苗栗縣竹南鎮公所</a:t>
            </a:r>
          </a:p>
          <a:p>
            <a:r>
              <a:rPr lang="zh-TW" altLang="zh-TW" sz="1600" dirty="0"/>
              <a:t>（二）主辦單位：</a:t>
            </a:r>
            <a:r>
              <a:rPr lang="en-US" altLang="zh-TW" sz="1600" dirty="0"/>
              <a:t>XXX</a:t>
            </a:r>
            <a:r>
              <a:rPr lang="zh-TW" altLang="zh-TW" sz="1600" dirty="0"/>
              <a:t>公寓大廈管理</a:t>
            </a:r>
            <a:r>
              <a:rPr lang="zh-TW" altLang="zh-TW" sz="1600" dirty="0" smtClean="0"/>
              <a:t>委員會</a:t>
            </a:r>
            <a:endParaRPr lang="en-US" altLang="zh-TW" sz="1600" dirty="0" smtClean="0"/>
          </a:p>
          <a:p>
            <a:r>
              <a:rPr lang="zh-TW" altLang="zh-TW" sz="1600" dirty="0"/>
              <a:t>五、辦理地點：</a:t>
            </a:r>
            <a:r>
              <a:rPr lang="en-US" altLang="zh-TW" sz="1600" dirty="0"/>
              <a:t>XXX</a:t>
            </a:r>
            <a:r>
              <a:rPr lang="zh-TW" altLang="zh-TW" sz="1600" dirty="0"/>
              <a:t>公寓大廈</a:t>
            </a:r>
          </a:p>
          <a:p>
            <a:r>
              <a:rPr lang="zh-TW" altLang="zh-TW" sz="1600" dirty="0"/>
              <a:t>六、辦理方式及內容： 結合本公寓大廈居民及地方熱心人士共同辦理「防癌健康講座」</a:t>
            </a:r>
            <a:r>
              <a:rPr lang="zh-TW" altLang="zh-TW" sz="1600" dirty="0" smtClean="0"/>
              <a:t>活</a:t>
            </a:r>
            <a:endParaRPr lang="en-US" altLang="zh-TW" sz="1600" dirty="0" smtClean="0"/>
          </a:p>
          <a:p>
            <a:r>
              <a:rPr lang="en-US" altLang="zh-TW" sz="1600" dirty="0"/>
              <a:t> </a:t>
            </a:r>
            <a:r>
              <a:rPr lang="en-US" altLang="zh-TW" sz="1600" dirty="0" smtClean="0"/>
              <a:t>                                        </a:t>
            </a:r>
            <a:r>
              <a:rPr lang="zh-TW" altLang="zh-TW" sz="1600" dirty="0" smtClean="0"/>
              <a:t>動</a:t>
            </a:r>
            <a:r>
              <a:rPr lang="zh-TW" altLang="zh-TW" sz="1600" dirty="0"/>
              <a:t>。</a:t>
            </a:r>
          </a:p>
          <a:p>
            <a:r>
              <a:rPr lang="zh-TW" altLang="zh-TW" sz="1600" dirty="0"/>
              <a:t>七、活動日期與活動流程：</a:t>
            </a:r>
          </a:p>
          <a:p>
            <a:r>
              <a:rPr lang="en-US" altLang="zh-TW" sz="1600" dirty="0"/>
              <a:t>    (</a:t>
            </a:r>
            <a:r>
              <a:rPr lang="zh-TW" altLang="zh-TW" sz="1600" dirty="0"/>
              <a:t>一</a:t>
            </a:r>
            <a:r>
              <a:rPr lang="en-US" altLang="zh-TW" sz="1600" dirty="0"/>
              <a:t>)</a:t>
            </a:r>
            <a:r>
              <a:rPr lang="zh-TW" altLang="zh-TW" sz="1600" dirty="0"/>
              <a:t>日期：</a:t>
            </a:r>
            <a:r>
              <a:rPr lang="en-US" altLang="zh-TW" sz="1600" dirty="0"/>
              <a:t>108</a:t>
            </a:r>
            <a:r>
              <a:rPr lang="zh-TW" altLang="zh-TW" sz="1600" dirty="0"/>
              <a:t>年</a:t>
            </a:r>
            <a:r>
              <a:rPr lang="en-US" altLang="zh-TW" sz="1600" dirty="0"/>
              <a:t>12</a:t>
            </a:r>
            <a:r>
              <a:rPr lang="zh-TW" altLang="zh-TW" sz="1600" dirty="0"/>
              <a:t>月</a:t>
            </a:r>
            <a:r>
              <a:rPr lang="en-US" altLang="zh-TW" sz="1600" dirty="0"/>
              <a:t>2</a:t>
            </a:r>
            <a:r>
              <a:rPr lang="zh-TW" altLang="zh-TW" sz="1600" dirty="0"/>
              <a:t>日上午</a:t>
            </a:r>
            <a:r>
              <a:rPr lang="en-US" altLang="zh-TW" sz="1600" dirty="0"/>
              <a:t>10</a:t>
            </a:r>
            <a:r>
              <a:rPr lang="zh-TW" altLang="zh-TW" sz="1600" dirty="0"/>
              <a:t>點</a:t>
            </a:r>
            <a:r>
              <a:rPr lang="en-US" altLang="zh-TW" sz="1600" dirty="0"/>
              <a:t>-</a:t>
            </a:r>
            <a:r>
              <a:rPr lang="zh-TW" altLang="zh-TW" sz="1600" dirty="0"/>
              <a:t>下午</a:t>
            </a:r>
            <a:r>
              <a:rPr lang="en-US" altLang="zh-TW" sz="1600" dirty="0"/>
              <a:t>3</a:t>
            </a:r>
            <a:r>
              <a:rPr lang="zh-TW" altLang="zh-TW" sz="1600" dirty="0"/>
              <a:t>點</a:t>
            </a:r>
          </a:p>
          <a:p>
            <a:r>
              <a:rPr lang="en-US" altLang="zh-TW" sz="1600" dirty="0"/>
              <a:t>    (</a:t>
            </a:r>
            <a:r>
              <a:rPr lang="zh-TW" altLang="zh-TW" sz="1600" dirty="0"/>
              <a:t>二</a:t>
            </a:r>
            <a:r>
              <a:rPr lang="en-US" altLang="zh-TW" sz="1600" dirty="0"/>
              <a:t>)</a:t>
            </a:r>
            <a:r>
              <a:rPr lang="zh-TW" altLang="zh-TW" sz="1600" dirty="0"/>
              <a:t>活動流程</a:t>
            </a:r>
            <a:r>
              <a:rPr lang="en-US" altLang="zh-TW" sz="1600" dirty="0"/>
              <a:t>: 10</a:t>
            </a:r>
            <a:r>
              <a:rPr lang="zh-TW" altLang="zh-TW" sz="1600" dirty="0"/>
              <a:t>：</a:t>
            </a:r>
            <a:r>
              <a:rPr lang="en-US" altLang="zh-TW" sz="1600" dirty="0"/>
              <a:t>00</a:t>
            </a:r>
            <a:r>
              <a:rPr lang="zh-TW" altLang="zh-TW" sz="1600" dirty="0"/>
              <a:t>會員（含家屬）、貴賓、報到</a:t>
            </a:r>
          </a:p>
          <a:p>
            <a:r>
              <a:rPr lang="en-US" altLang="zh-TW" sz="1600" dirty="0"/>
              <a:t>                  10</a:t>
            </a:r>
            <a:r>
              <a:rPr lang="zh-TW" altLang="zh-TW" sz="1600" dirty="0"/>
              <a:t>：</a:t>
            </a:r>
            <a:r>
              <a:rPr lang="en-US" altLang="zh-TW" sz="1600" dirty="0"/>
              <a:t>30</a:t>
            </a:r>
            <a:r>
              <a:rPr lang="zh-TW" altLang="zh-TW" sz="1600" dirty="0"/>
              <a:t>講座開始</a:t>
            </a:r>
          </a:p>
          <a:p>
            <a:r>
              <a:rPr lang="en-US" altLang="zh-TW" sz="1600" dirty="0"/>
              <a:t>                  11</a:t>
            </a:r>
            <a:r>
              <a:rPr lang="zh-TW" altLang="zh-TW" sz="1600" dirty="0"/>
              <a:t>：</a:t>
            </a:r>
            <a:r>
              <a:rPr lang="en-US" altLang="zh-TW" sz="1600" dirty="0"/>
              <a:t>50</a:t>
            </a:r>
            <a:r>
              <a:rPr lang="zh-TW" altLang="zh-TW" sz="1600" dirty="0"/>
              <a:t>參與活動人員享用美食</a:t>
            </a:r>
          </a:p>
          <a:p>
            <a:r>
              <a:rPr lang="en-US" altLang="zh-TW" sz="1600" dirty="0"/>
              <a:t>                  13</a:t>
            </a:r>
            <a:r>
              <a:rPr lang="zh-TW" altLang="zh-TW" sz="1600" dirty="0"/>
              <a:t>：</a:t>
            </a:r>
            <a:r>
              <a:rPr lang="en-US" altLang="zh-TW" sz="1600" dirty="0"/>
              <a:t>30</a:t>
            </a:r>
            <a:r>
              <a:rPr lang="zh-TW" altLang="zh-TW" sz="1600" dirty="0"/>
              <a:t>講座會後意見交流會</a:t>
            </a:r>
          </a:p>
          <a:p>
            <a:r>
              <a:rPr lang="en-US" altLang="zh-TW" sz="1600" dirty="0"/>
              <a:t>                  15</a:t>
            </a:r>
            <a:r>
              <a:rPr lang="zh-TW" altLang="zh-TW" sz="1600" dirty="0"/>
              <a:t>：</a:t>
            </a:r>
            <a:r>
              <a:rPr lang="en-US" altLang="zh-TW" sz="1600" dirty="0"/>
              <a:t>00</a:t>
            </a:r>
            <a:r>
              <a:rPr lang="zh-TW" altLang="zh-TW" sz="1600" dirty="0"/>
              <a:t>散會</a:t>
            </a:r>
          </a:p>
          <a:p>
            <a:r>
              <a:rPr lang="en-US" altLang="zh-TW" sz="1600" dirty="0"/>
              <a:t> </a:t>
            </a:r>
            <a:r>
              <a:rPr lang="zh-TW" altLang="zh-TW" sz="1600" dirty="0" smtClean="0"/>
              <a:t>八</a:t>
            </a:r>
            <a:r>
              <a:rPr lang="zh-TW" altLang="zh-TW" sz="1600" dirty="0"/>
              <a:t>、預期效益：本公寓大廈居民參加，預估參與人數 </a:t>
            </a:r>
            <a:r>
              <a:rPr lang="en-US" altLang="zh-TW" sz="1600" dirty="0"/>
              <a:t>300</a:t>
            </a:r>
            <a:r>
              <a:rPr lang="zh-TW" altLang="zh-TW" sz="1600" dirty="0"/>
              <a:t>人，提供美食，強化環保與</a:t>
            </a:r>
            <a:r>
              <a:rPr lang="zh-TW" altLang="zh-TW" sz="1600" dirty="0" smtClean="0"/>
              <a:t>健康</a:t>
            </a:r>
            <a:endParaRPr lang="en-US" altLang="zh-TW" sz="1600" dirty="0" smtClean="0"/>
          </a:p>
          <a:p>
            <a:r>
              <a:rPr lang="en-US" altLang="zh-TW" sz="1600" dirty="0"/>
              <a:t> </a:t>
            </a:r>
            <a:r>
              <a:rPr lang="en-US" altLang="zh-TW" sz="1600" dirty="0" smtClean="0"/>
              <a:t>                            </a:t>
            </a:r>
            <a:r>
              <a:rPr lang="zh-TW" altLang="zh-TW" sz="1600" dirty="0" smtClean="0"/>
              <a:t>人生</a:t>
            </a:r>
            <a:r>
              <a:rPr lang="zh-TW" altLang="zh-TW" sz="1600" dirty="0"/>
              <a:t>、關懷親人，了解飲食與養生的基本原理、互動人際關係的重要。</a:t>
            </a:r>
          </a:p>
          <a:p>
            <a:endParaRPr lang="zh-TW" altLang="zh-TW"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6EA2F72E-838C-447C-AD7C-1D1DF1839398}" type="slidenum">
              <a:rPr lang="zh-TW" altLang="en-US" smtClean="0"/>
              <a:pPr/>
              <a:t>15</a:t>
            </a:fld>
            <a:endParaRPr lang="zh-TW" altLang="en-US"/>
          </a:p>
        </p:txBody>
      </p:sp>
      <p:sp>
        <p:nvSpPr>
          <p:cNvPr id="25601" name="Rectangle 1"/>
          <p:cNvSpPr>
            <a:spLocks noChangeArrowheads="1"/>
          </p:cNvSpPr>
          <p:nvPr/>
        </p:nvSpPr>
        <p:spPr bwMode="auto">
          <a:xfrm>
            <a:off x="1115616" y="188640"/>
            <a:ext cx="1043608"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sz="1200" b="0" i="0" u="none" strike="noStrike" cap="none" normalizeH="0" baseline="0" dirty="0" smtClean="0">
                <a:ln>
                  <a:noFill/>
                </a:ln>
                <a:solidFill>
                  <a:srgbClr val="000000"/>
                </a:solidFill>
                <a:effectLst/>
                <a:latin typeface="標楷體" pitchFamily="65" charset="-120"/>
                <a:ea typeface="標楷體" pitchFamily="65" charset="-120"/>
                <a:cs typeface="新細明體" pitchFamily="18" charset="-120"/>
              </a:rPr>
              <a:t>附件</a:t>
            </a:r>
            <a:r>
              <a:rPr kumimoji="1" lang="en-US" altLang="zh-TW" sz="12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5-2</a:t>
            </a: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
        <p:nvSpPr>
          <p:cNvPr id="4" name="矩形 3"/>
          <p:cNvSpPr/>
          <p:nvPr/>
        </p:nvSpPr>
        <p:spPr>
          <a:xfrm>
            <a:off x="2411760" y="476672"/>
            <a:ext cx="6192688" cy="923330"/>
          </a:xfrm>
          <a:prstGeom prst="rect">
            <a:avLst/>
          </a:prstGeom>
        </p:spPr>
        <p:txBody>
          <a:bodyPr wrap="square">
            <a:spAutoFit/>
          </a:bodyPr>
          <a:lstStyle/>
          <a:p>
            <a:r>
              <a:rPr lang="en-US" altLang="zh-TW" dirty="0" smtClean="0"/>
              <a:t>                                                                                  </a:t>
            </a:r>
            <a:r>
              <a:rPr lang="zh-TW" altLang="zh-TW" dirty="0" smtClean="0"/>
              <a:t>單位</a:t>
            </a:r>
            <a:r>
              <a:rPr lang="zh-TW" altLang="zh-TW" dirty="0"/>
              <a:t>：元</a:t>
            </a:r>
          </a:p>
          <a:p>
            <a:r>
              <a:rPr lang="en-US" altLang="zh-TW" dirty="0"/>
              <a:t>                       </a:t>
            </a:r>
            <a:r>
              <a:rPr lang="zh-TW" altLang="zh-TW" dirty="0"/>
              <a:t>防癌健康講座活動</a:t>
            </a:r>
          </a:p>
          <a:p>
            <a:r>
              <a:rPr lang="en-US" altLang="zh-TW" dirty="0" smtClean="0"/>
              <a:t>                            </a:t>
            </a:r>
            <a:r>
              <a:rPr lang="zh-TW" altLang="zh-TW" dirty="0" smtClean="0"/>
              <a:t>經費</a:t>
            </a:r>
            <a:r>
              <a:rPr lang="zh-TW" altLang="zh-TW" dirty="0"/>
              <a:t>概算書</a:t>
            </a:r>
          </a:p>
        </p:txBody>
      </p:sp>
      <p:graphicFrame>
        <p:nvGraphicFramePr>
          <p:cNvPr id="5" name="表格 4"/>
          <p:cNvGraphicFramePr>
            <a:graphicFrameLocks noGrp="1"/>
          </p:cNvGraphicFramePr>
          <p:nvPr/>
        </p:nvGraphicFramePr>
        <p:xfrm>
          <a:off x="1835696" y="1484784"/>
          <a:ext cx="6048672" cy="4175938"/>
        </p:xfrm>
        <a:graphic>
          <a:graphicData uri="http://schemas.openxmlformats.org/drawingml/2006/table">
            <a:tbl>
              <a:tblPr/>
              <a:tblGrid>
                <a:gridCol w="981832"/>
                <a:gridCol w="873280"/>
                <a:gridCol w="782313"/>
                <a:gridCol w="764119"/>
                <a:gridCol w="1091600"/>
                <a:gridCol w="1555528"/>
              </a:tblGrid>
              <a:tr h="290880">
                <a:tc>
                  <a:txBody>
                    <a:bodyPr/>
                    <a:lstStyle/>
                    <a:p>
                      <a:pPr algn="ctr">
                        <a:spcAft>
                          <a:spcPts val="0"/>
                        </a:spcAft>
                      </a:pPr>
                      <a:r>
                        <a:rPr lang="zh-TW" sz="1200" kern="50" dirty="0">
                          <a:latin typeface="Times New Roman"/>
                          <a:ea typeface="標楷體"/>
                          <a:cs typeface="Times New Roman"/>
                        </a:rPr>
                        <a:t>項目</a:t>
                      </a:r>
                      <a:endParaRPr lang="zh-TW" sz="1200" kern="50" dirty="0">
                        <a:latin typeface="Times New Roman"/>
                        <a:ea typeface="新細明體"/>
                        <a:cs typeface="Times New Roman"/>
                      </a:endParaRPr>
                    </a:p>
                  </a:txBody>
                  <a:tcPr marL="13014" marR="13014"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spcAft>
                          <a:spcPts val="0"/>
                        </a:spcAft>
                      </a:pPr>
                      <a:r>
                        <a:rPr lang="zh-TW" sz="1200" kern="50">
                          <a:latin typeface="Times New Roman"/>
                          <a:ea typeface="標楷體"/>
                          <a:cs typeface="Times New Roman"/>
                        </a:rPr>
                        <a:t>單位</a:t>
                      </a:r>
                      <a:endParaRPr lang="zh-TW" sz="1200" kern="5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spcAft>
                          <a:spcPts val="0"/>
                        </a:spcAft>
                      </a:pPr>
                      <a:r>
                        <a:rPr lang="zh-TW" sz="1200" kern="50">
                          <a:latin typeface="Times New Roman"/>
                          <a:ea typeface="標楷體"/>
                          <a:cs typeface="Times New Roman"/>
                        </a:rPr>
                        <a:t>數量</a:t>
                      </a:r>
                      <a:endParaRPr lang="zh-TW" sz="1200" kern="50">
                        <a:latin typeface="Times New Roman"/>
                        <a:ea typeface="新細明體"/>
                        <a:cs typeface="Times New Roman"/>
                      </a:endParaRPr>
                    </a:p>
                  </a:txBody>
                  <a:tcPr marL="13014" marR="130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spcAft>
                          <a:spcPts val="0"/>
                        </a:spcAft>
                      </a:pPr>
                      <a:r>
                        <a:rPr lang="zh-TW" sz="1200" kern="50">
                          <a:latin typeface="Times New Roman"/>
                          <a:ea typeface="標楷體"/>
                          <a:cs typeface="Times New Roman"/>
                        </a:rPr>
                        <a:t>單價</a:t>
                      </a:r>
                      <a:endParaRPr lang="zh-TW" sz="1200" kern="50">
                        <a:latin typeface="Times New Roman"/>
                        <a:ea typeface="新細明體"/>
                        <a:cs typeface="Times New Roman"/>
                      </a:endParaRPr>
                    </a:p>
                  </a:txBody>
                  <a:tcPr marL="13014" marR="130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spcAft>
                          <a:spcPts val="0"/>
                        </a:spcAft>
                      </a:pPr>
                      <a:r>
                        <a:rPr lang="zh-TW" sz="1200" kern="50" dirty="0">
                          <a:latin typeface="Times New Roman"/>
                          <a:ea typeface="標楷體"/>
                          <a:cs typeface="Times New Roman"/>
                        </a:rPr>
                        <a:t>總價</a:t>
                      </a:r>
                      <a:endParaRPr lang="zh-TW" sz="1200" kern="50" dirty="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ctr">
                        <a:spcAft>
                          <a:spcPts val="0"/>
                        </a:spcAft>
                      </a:pPr>
                      <a:r>
                        <a:rPr lang="zh-TW" sz="1200" kern="50">
                          <a:latin typeface="Times New Roman"/>
                          <a:ea typeface="標楷體"/>
                          <a:cs typeface="Times New Roman"/>
                        </a:rPr>
                        <a:t>備註與說明</a:t>
                      </a:r>
                      <a:endParaRPr lang="zh-TW" sz="1200" kern="50">
                        <a:latin typeface="Times New Roman"/>
                        <a:ea typeface="新細明體"/>
                        <a:cs typeface="Times New Roman"/>
                      </a:endParaRPr>
                    </a:p>
                  </a:txBody>
                  <a:tcPr marL="13014" marR="13014"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317932">
                <a:tc>
                  <a:txBody>
                    <a:bodyPr/>
                    <a:lstStyle/>
                    <a:p>
                      <a:pPr algn="ctr">
                        <a:spcAft>
                          <a:spcPts val="0"/>
                        </a:spcAft>
                      </a:pPr>
                      <a:r>
                        <a:rPr lang="zh-TW" sz="1200" kern="50">
                          <a:latin typeface="Times New Roman"/>
                          <a:ea typeface="標楷體"/>
                          <a:cs typeface="Times New Roman"/>
                        </a:rPr>
                        <a:t>場地布置費</a:t>
                      </a:r>
                      <a:endParaRPr lang="zh-TW" sz="1200" kern="50">
                        <a:latin typeface="Times New Roman"/>
                        <a:ea typeface="新細明體"/>
                        <a:cs typeface="Times New Roman"/>
                      </a:endParaRPr>
                    </a:p>
                  </a:txBody>
                  <a:tcPr marL="13014" marR="13014"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200" kern="50" dirty="0">
                          <a:latin typeface="Times New Roman"/>
                          <a:ea typeface="標楷體"/>
                          <a:cs typeface="Times New Roman"/>
                        </a:rPr>
                        <a:t>式</a:t>
                      </a:r>
                      <a:endParaRPr lang="zh-TW" sz="1200" kern="50" dirty="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50">
                          <a:latin typeface="標楷體"/>
                          <a:ea typeface="新細明體"/>
                          <a:cs typeface="Times New Roman"/>
                        </a:rPr>
                        <a:t>1</a:t>
                      </a:r>
                      <a:endParaRPr lang="zh-TW" sz="1200" kern="5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50">
                          <a:latin typeface="標楷體"/>
                          <a:ea typeface="新細明體"/>
                          <a:cs typeface="Times New Roman"/>
                        </a:rPr>
                        <a:t>30,000</a:t>
                      </a:r>
                      <a:endParaRPr lang="zh-TW" sz="1200" kern="5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50">
                          <a:latin typeface="標楷體"/>
                          <a:ea typeface="新細明體"/>
                          <a:cs typeface="Times New Roman"/>
                        </a:rPr>
                        <a:t>30,000</a:t>
                      </a:r>
                      <a:endParaRPr lang="zh-TW" sz="1200" kern="5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200" kern="50">
                          <a:latin typeface="Times New Roman"/>
                          <a:ea typeface="標楷體"/>
                          <a:cs typeface="Times New Roman"/>
                        </a:rPr>
                        <a:t>會場設施、桌椅出租、紅布條、花籃。</a:t>
                      </a:r>
                      <a:endParaRPr lang="zh-TW" sz="1200" kern="5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898">
                <a:tc>
                  <a:txBody>
                    <a:bodyPr/>
                    <a:lstStyle/>
                    <a:p>
                      <a:pPr algn="ctr">
                        <a:spcAft>
                          <a:spcPts val="0"/>
                        </a:spcAft>
                      </a:pPr>
                      <a:r>
                        <a:rPr lang="zh-TW" sz="1200" kern="50">
                          <a:latin typeface="Times New Roman"/>
                          <a:ea typeface="標楷體"/>
                          <a:cs typeface="Times New Roman"/>
                        </a:rPr>
                        <a:t>舞台、燈光、音響設備出租</a:t>
                      </a:r>
                      <a:endParaRPr lang="zh-TW" sz="1200" kern="50">
                        <a:latin typeface="Times New Roman"/>
                        <a:ea typeface="新細明體"/>
                        <a:cs typeface="Times New Roman"/>
                      </a:endParaRPr>
                    </a:p>
                  </a:txBody>
                  <a:tcPr marL="13014" marR="13014"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200" kern="50" dirty="0">
                          <a:latin typeface="Times New Roman"/>
                          <a:ea typeface="標楷體"/>
                          <a:cs typeface="Times New Roman"/>
                        </a:rPr>
                        <a:t>式</a:t>
                      </a:r>
                      <a:endParaRPr lang="zh-TW" sz="1200" kern="50" dirty="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50" dirty="0">
                          <a:latin typeface="標楷體"/>
                          <a:ea typeface="新細明體"/>
                          <a:cs typeface="Times New Roman"/>
                        </a:rPr>
                        <a:t>1</a:t>
                      </a:r>
                      <a:endParaRPr lang="zh-TW" sz="1200" kern="50" dirty="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50">
                          <a:latin typeface="標楷體"/>
                          <a:ea typeface="新細明體"/>
                          <a:cs typeface="Times New Roman"/>
                        </a:rPr>
                        <a:t>20,000</a:t>
                      </a:r>
                      <a:endParaRPr lang="zh-TW" sz="1200" kern="5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50">
                          <a:latin typeface="標楷體"/>
                          <a:ea typeface="新細明體"/>
                          <a:cs typeface="Times New Roman"/>
                        </a:rPr>
                        <a:t>20,000</a:t>
                      </a:r>
                      <a:endParaRPr lang="zh-TW" sz="1200" kern="5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200" kern="50">
                          <a:latin typeface="Times New Roman"/>
                          <a:ea typeface="標楷體"/>
                          <a:cs typeface="Times New Roman"/>
                        </a:rPr>
                        <a:t>舞台、燈光、音響設備出租</a:t>
                      </a:r>
                      <a:endParaRPr lang="zh-TW" sz="1200" kern="5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932">
                <a:tc>
                  <a:txBody>
                    <a:bodyPr/>
                    <a:lstStyle/>
                    <a:p>
                      <a:pPr algn="ctr">
                        <a:spcAft>
                          <a:spcPts val="0"/>
                        </a:spcAft>
                      </a:pPr>
                      <a:r>
                        <a:rPr lang="zh-TW" sz="1200" kern="50">
                          <a:latin typeface="Times New Roman"/>
                          <a:ea typeface="標楷體"/>
                          <a:cs typeface="Times New Roman"/>
                        </a:rPr>
                        <a:t>文宣印刷費</a:t>
                      </a:r>
                      <a:endParaRPr lang="zh-TW" sz="1200" kern="50">
                        <a:latin typeface="Times New Roman"/>
                        <a:ea typeface="新細明體"/>
                        <a:cs typeface="Times New Roman"/>
                      </a:endParaRPr>
                    </a:p>
                  </a:txBody>
                  <a:tcPr marL="13014" marR="13014"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200" kern="50">
                          <a:latin typeface="Times New Roman"/>
                          <a:ea typeface="標楷體"/>
                          <a:cs typeface="Times New Roman"/>
                        </a:rPr>
                        <a:t>式</a:t>
                      </a:r>
                      <a:endParaRPr lang="zh-TW" sz="1200" kern="5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50" dirty="0">
                          <a:latin typeface="標楷體"/>
                          <a:ea typeface="新細明體"/>
                          <a:cs typeface="Times New Roman"/>
                        </a:rPr>
                        <a:t>1</a:t>
                      </a:r>
                      <a:endParaRPr lang="zh-TW" sz="1200" kern="50" dirty="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50">
                          <a:latin typeface="標楷體"/>
                          <a:ea typeface="新細明體"/>
                          <a:cs typeface="Times New Roman"/>
                        </a:rPr>
                        <a:t>20,000</a:t>
                      </a:r>
                      <a:endParaRPr lang="zh-TW" sz="1200" kern="5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50">
                          <a:latin typeface="標楷體"/>
                          <a:ea typeface="新細明體"/>
                          <a:cs typeface="Times New Roman"/>
                        </a:rPr>
                        <a:t>20,000</a:t>
                      </a:r>
                      <a:endParaRPr lang="zh-TW" sz="1200" kern="5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200" kern="50">
                          <a:latin typeface="Times New Roman"/>
                          <a:ea typeface="標楷體"/>
                          <a:cs typeface="Times New Roman"/>
                        </a:rPr>
                        <a:t>海報、傳單、手冊、邀請函</a:t>
                      </a:r>
                      <a:endParaRPr lang="zh-TW" sz="1200" kern="5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080">
                <a:tc>
                  <a:txBody>
                    <a:bodyPr/>
                    <a:lstStyle/>
                    <a:p>
                      <a:pPr algn="ctr">
                        <a:spcAft>
                          <a:spcPts val="0"/>
                        </a:spcAft>
                      </a:pPr>
                      <a:r>
                        <a:rPr lang="zh-TW" sz="1200" kern="50">
                          <a:latin typeface="Times New Roman"/>
                          <a:ea typeface="標楷體"/>
                          <a:cs typeface="Times New Roman"/>
                        </a:rPr>
                        <a:t>誤餐費</a:t>
                      </a:r>
                      <a:endParaRPr lang="zh-TW" sz="1200" kern="50">
                        <a:latin typeface="Times New Roman"/>
                        <a:ea typeface="新細明體"/>
                        <a:cs typeface="Times New Roman"/>
                      </a:endParaRPr>
                    </a:p>
                  </a:txBody>
                  <a:tcPr marL="13014" marR="13014"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200" kern="50">
                          <a:latin typeface="Times New Roman"/>
                          <a:ea typeface="標楷體"/>
                          <a:cs typeface="Times New Roman"/>
                        </a:rPr>
                        <a:t>人</a:t>
                      </a:r>
                      <a:endParaRPr lang="zh-TW" sz="1200" kern="5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50">
                          <a:latin typeface="標楷體"/>
                          <a:ea typeface="新細明體"/>
                          <a:cs typeface="Times New Roman"/>
                        </a:rPr>
                        <a:t>100</a:t>
                      </a:r>
                      <a:endParaRPr lang="zh-TW" sz="1200" kern="5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50" dirty="0">
                          <a:latin typeface="標楷體"/>
                          <a:ea typeface="新細明體"/>
                          <a:cs typeface="Times New Roman"/>
                        </a:rPr>
                        <a:t>80</a:t>
                      </a:r>
                      <a:endParaRPr lang="zh-TW" sz="1200" kern="50" dirty="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50" dirty="0">
                          <a:latin typeface="標楷體"/>
                          <a:ea typeface="新細明體"/>
                          <a:cs typeface="Times New Roman"/>
                        </a:rPr>
                        <a:t>8,000</a:t>
                      </a:r>
                      <a:endParaRPr lang="zh-TW" sz="1200" kern="50" dirty="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200" kern="50">
                          <a:latin typeface="Times New Roman"/>
                          <a:ea typeface="標楷體"/>
                          <a:cs typeface="Times New Roman"/>
                        </a:rPr>
                        <a:t>便餐</a:t>
                      </a:r>
                      <a:endParaRPr lang="zh-TW" sz="1200" kern="5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080">
                <a:tc>
                  <a:txBody>
                    <a:bodyPr/>
                    <a:lstStyle/>
                    <a:p>
                      <a:pPr algn="ctr">
                        <a:spcAft>
                          <a:spcPts val="0"/>
                        </a:spcAft>
                      </a:pPr>
                      <a:r>
                        <a:rPr lang="zh-TW" sz="1200" kern="50">
                          <a:latin typeface="Times New Roman"/>
                          <a:ea typeface="標楷體"/>
                          <a:cs typeface="Times New Roman"/>
                        </a:rPr>
                        <a:t>雜支</a:t>
                      </a:r>
                      <a:endParaRPr lang="zh-TW" sz="1200" kern="50">
                        <a:latin typeface="Times New Roman"/>
                        <a:ea typeface="新細明體"/>
                        <a:cs typeface="Times New Roman"/>
                      </a:endParaRPr>
                    </a:p>
                  </a:txBody>
                  <a:tcPr marL="13014" marR="13014"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200" kern="50">
                          <a:latin typeface="Times New Roman"/>
                          <a:ea typeface="標楷體"/>
                          <a:cs typeface="Times New Roman"/>
                        </a:rPr>
                        <a:t>式</a:t>
                      </a:r>
                      <a:endParaRPr lang="zh-TW" sz="1200" kern="5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50">
                          <a:latin typeface="標楷體"/>
                          <a:ea typeface="新細明體"/>
                          <a:cs typeface="Times New Roman"/>
                        </a:rPr>
                        <a:t>1</a:t>
                      </a:r>
                      <a:endParaRPr lang="zh-TW" sz="1200" kern="5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50" dirty="0">
                          <a:latin typeface="標楷體"/>
                          <a:ea typeface="新細明體"/>
                          <a:cs typeface="Times New Roman"/>
                        </a:rPr>
                        <a:t>6,000</a:t>
                      </a:r>
                      <a:endParaRPr lang="zh-TW" sz="1200" kern="50" dirty="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50">
                          <a:latin typeface="標楷體"/>
                          <a:ea typeface="新細明體"/>
                          <a:cs typeface="Times New Roman"/>
                        </a:rPr>
                        <a:t>6,000</a:t>
                      </a:r>
                      <a:endParaRPr lang="zh-TW" sz="1200" kern="5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080">
                <a:tc>
                  <a:txBody>
                    <a:bodyPr/>
                    <a:lstStyle/>
                    <a:p>
                      <a:pPr algn="ctr">
                        <a:spcAft>
                          <a:spcPts val="0"/>
                        </a:spcAft>
                      </a:pPr>
                      <a:endParaRPr lang="en-US" sz="1200" kern="50">
                        <a:latin typeface="標楷體"/>
                        <a:ea typeface="新細明體"/>
                        <a:cs typeface="Times New Roman"/>
                      </a:endParaRPr>
                    </a:p>
                  </a:txBody>
                  <a:tcPr marL="13014" marR="13014"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dirty="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080">
                <a:tc>
                  <a:txBody>
                    <a:bodyPr/>
                    <a:lstStyle/>
                    <a:p>
                      <a:pPr algn="ctr">
                        <a:spcAft>
                          <a:spcPts val="0"/>
                        </a:spcAft>
                      </a:pPr>
                      <a:endParaRPr lang="en-US" sz="1200" kern="50">
                        <a:latin typeface="標楷體"/>
                        <a:ea typeface="新細明體"/>
                        <a:cs typeface="Times New Roman"/>
                      </a:endParaRPr>
                    </a:p>
                  </a:txBody>
                  <a:tcPr marL="13014" marR="13014"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dirty="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080">
                <a:tc>
                  <a:txBody>
                    <a:bodyPr/>
                    <a:lstStyle/>
                    <a:p>
                      <a:pPr algn="ctr">
                        <a:spcAft>
                          <a:spcPts val="0"/>
                        </a:spcAft>
                      </a:pPr>
                      <a:endParaRPr lang="en-US" sz="1200" kern="50">
                        <a:latin typeface="標楷體"/>
                        <a:ea typeface="新細明體"/>
                        <a:cs typeface="Times New Roman"/>
                      </a:endParaRPr>
                    </a:p>
                  </a:txBody>
                  <a:tcPr marL="13014" marR="13014"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dirty="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080">
                <a:tc>
                  <a:txBody>
                    <a:bodyPr/>
                    <a:lstStyle/>
                    <a:p>
                      <a:pPr algn="ctr">
                        <a:spcAft>
                          <a:spcPts val="0"/>
                        </a:spcAft>
                      </a:pPr>
                      <a:endParaRPr lang="en-US" sz="1200" kern="50">
                        <a:latin typeface="標楷體"/>
                        <a:ea typeface="新細明體"/>
                        <a:cs typeface="Times New Roman"/>
                      </a:endParaRPr>
                    </a:p>
                  </a:txBody>
                  <a:tcPr marL="13014" marR="13014"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dirty="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dirty="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080">
                <a:tc>
                  <a:txBody>
                    <a:bodyPr/>
                    <a:lstStyle/>
                    <a:p>
                      <a:pPr algn="ctr">
                        <a:spcAft>
                          <a:spcPts val="0"/>
                        </a:spcAft>
                      </a:pPr>
                      <a:endParaRPr lang="en-US" sz="1200" kern="50">
                        <a:latin typeface="標楷體"/>
                        <a:ea typeface="新細明體"/>
                        <a:cs typeface="Times New Roman"/>
                      </a:endParaRPr>
                    </a:p>
                  </a:txBody>
                  <a:tcPr marL="13014" marR="13014"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dirty="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080">
                <a:tc>
                  <a:txBody>
                    <a:bodyPr/>
                    <a:lstStyle/>
                    <a:p>
                      <a:pPr algn="ctr">
                        <a:spcAft>
                          <a:spcPts val="0"/>
                        </a:spcAft>
                      </a:pPr>
                      <a:endParaRPr lang="en-US" sz="1200" kern="50">
                        <a:latin typeface="標楷體"/>
                        <a:ea typeface="新細明體"/>
                        <a:cs typeface="Times New Roman"/>
                      </a:endParaRPr>
                    </a:p>
                  </a:txBody>
                  <a:tcPr marL="13014" marR="13014"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dirty="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080">
                <a:tc>
                  <a:txBody>
                    <a:bodyPr/>
                    <a:lstStyle/>
                    <a:p>
                      <a:pPr algn="ctr">
                        <a:spcAft>
                          <a:spcPts val="0"/>
                        </a:spcAft>
                      </a:pPr>
                      <a:endParaRPr lang="en-US" sz="1200" kern="50">
                        <a:latin typeface="標楷體"/>
                        <a:ea typeface="新細明體"/>
                        <a:cs typeface="Times New Roman"/>
                      </a:endParaRPr>
                    </a:p>
                  </a:txBody>
                  <a:tcPr marL="13014" marR="13014"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dirty="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080">
                <a:tc>
                  <a:txBody>
                    <a:bodyPr/>
                    <a:lstStyle/>
                    <a:p>
                      <a:pPr algn="ctr">
                        <a:spcAft>
                          <a:spcPts val="0"/>
                        </a:spcAft>
                      </a:pPr>
                      <a:endParaRPr lang="en-US" sz="1200" kern="50">
                        <a:latin typeface="標楷體"/>
                        <a:ea typeface="新細明體"/>
                        <a:cs typeface="Times New Roman"/>
                      </a:endParaRPr>
                    </a:p>
                  </a:txBody>
                  <a:tcPr marL="13014" marR="13014"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dirty="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932">
                <a:tc>
                  <a:txBody>
                    <a:bodyPr/>
                    <a:lstStyle/>
                    <a:p>
                      <a:pPr algn="ctr">
                        <a:spcAft>
                          <a:spcPts val="0"/>
                        </a:spcAft>
                      </a:pPr>
                      <a:endParaRPr lang="en-US" sz="1200" kern="50">
                        <a:latin typeface="標楷體"/>
                        <a:ea typeface="新細明體"/>
                        <a:cs typeface="Times New Roman"/>
                      </a:endParaRPr>
                    </a:p>
                  </a:txBody>
                  <a:tcPr marL="13014" marR="13014"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200" kern="50" dirty="0">
                          <a:latin typeface="Times New Roman"/>
                          <a:ea typeface="標楷體"/>
                          <a:cs typeface="Times New Roman"/>
                        </a:rPr>
                        <a:t>各項支出請同意予以相互勻支使用。</a:t>
                      </a:r>
                      <a:endParaRPr lang="zh-TW" sz="1200" kern="50" dirty="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080">
                <a:tc>
                  <a:txBody>
                    <a:bodyPr/>
                    <a:lstStyle/>
                    <a:p>
                      <a:pPr algn="ctr">
                        <a:spcAft>
                          <a:spcPts val="0"/>
                        </a:spcAft>
                      </a:pPr>
                      <a:r>
                        <a:rPr lang="zh-TW" sz="1200" kern="50">
                          <a:latin typeface="Times New Roman"/>
                          <a:ea typeface="標楷體"/>
                          <a:cs typeface="Times New Roman"/>
                        </a:rPr>
                        <a:t>合計</a:t>
                      </a:r>
                      <a:endParaRPr lang="zh-TW" sz="1200" kern="50">
                        <a:latin typeface="Times New Roman"/>
                        <a:ea typeface="新細明體"/>
                        <a:cs typeface="Times New Roman"/>
                      </a:endParaRPr>
                    </a:p>
                  </a:txBody>
                  <a:tcPr marL="13014" marR="13014"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50">
                          <a:latin typeface="標楷體"/>
                          <a:ea typeface="新細明體"/>
                          <a:cs typeface="Times New Roman"/>
                        </a:rPr>
                        <a:t>84,000</a:t>
                      </a:r>
                      <a:endParaRPr lang="zh-TW" sz="1200" kern="50">
                        <a:latin typeface="Times New Roman"/>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kern="50" dirty="0">
                        <a:latin typeface="標楷體"/>
                        <a:ea typeface="新細明體"/>
                        <a:cs typeface="Times New Roman"/>
                      </a:endParaRPr>
                    </a:p>
                  </a:txBody>
                  <a:tcPr marL="13014" marR="13014"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5602" name="Rectangle 2"/>
          <p:cNvSpPr>
            <a:spLocks noChangeArrowheads="1"/>
          </p:cNvSpPr>
          <p:nvPr/>
        </p:nvSpPr>
        <p:spPr bwMode="auto">
          <a:xfrm>
            <a:off x="1763688" y="5888251"/>
            <a:ext cx="6408712" cy="7232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sz="16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主任委員</a:t>
            </a:r>
            <a:r>
              <a:rPr kumimoji="1" lang="en-US" altLang="zh-TW" sz="16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a:t>
            </a:r>
            <a:endParaRPr kumimoji="1" lang="en-US" altLang="zh-TW"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zh-TW" sz="900" dirty="0">
              <a:latin typeface="Arial" pitchFamily="34" charset="0"/>
              <a:ea typeface="新細明體" pitchFamily="18"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6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承辦人</a:t>
            </a:r>
            <a:r>
              <a:rPr kumimoji="1" lang="en-US" altLang="zh-TW" sz="16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a:t>
            </a: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2"/>
          </p:nvPr>
        </p:nvSpPr>
        <p:spPr/>
        <p:txBody>
          <a:bodyPr/>
          <a:lstStyle/>
          <a:p>
            <a:fld id="{6EA2F72E-838C-447C-AD7C-1D1DF1839398}" type="slidenum">
              <a:rPr lang="zh-TW" altLang="en-US" smtClean="0"/>
              <a:pPr/>
              <a:t>16</a:t>
            </a:fld>
            <a:endParaRPr lang="zh-TW" altLang="en-US"/>
          </a:p>
        </p:txBody>
      </p:sp>
      <p:sp>
        <p:nvSpPr>
          <p:cNvPr id="31745" name="Rectangle 1"/>
          <p:cNvSpPr>
            <a:spLocks noChangeArrowheads="1"/>
          </p:cNvSpPr>
          <p:nvPr/>
        </p:nvSpPr>
        <p:spPr bwMode="auto">
          <a:xfrm>
            <a:off x="1115616" y="188640"/>
            <a:ext cx="9144000" cy="8002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sz="1400" b="0" i="0" u="none" strike="noStrike" cap="none" normalizeH="0" baseline="0" dirty="0" smtClean="0">
                <a:ln>
                  <a:noFill/>
                </a:ln>
                <a:solidFill>
                  <a:srgbClr val="000000"/>
                </a:solidFill>
                <a:effectLst/>
                <a:latin typeface="標楷體" pitchFamily="65" charset="-120"/>
                <a:ea typeface="標楷體" pitchFamily="65" charset="-120"/>
                <a:cs typeface="新細明體" pitchFamily="18" charset="-120"/>
              </a:rPr>
              <a:t>附件</a:t>
            </a:r>
            <a:r>
              <a:rPr kumimoji="1" lang="en-US" altLang="zh-TW" sz="14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6</a:t>
            </a:r>
            <a:endParaRPr kumimoji="1" lang="en-US" altLang="zh-TW"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6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管理委員會名稱：</a:t>
            </a:r>
            <a:r>
              <a:rPr kumimoji="1" lang="zh-TW" altLang="en-US" sz="1600" b="0" i="0" u="sng"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     </a:t>
            </a:r>
            <a:r>
              <a:rPr kumimoji="1" lang="en-US" altLang="zh-TW" sz="1600" b="0" i="0" u="sng"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XXX</a:t>
            </a:r>
            <a:r>
              <a:rPr kumimoji="1" lang="zh-TW" altLang="en-US" sz="1600" b="0" i="0" u="sng"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公寓大廈管理委員會                              </a:t>
            </a:r>
            <a:endParaRPr kumimoji="1" lang="zh-TW" altLang="en-US" sz="16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6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補助計劃名稱：</a:t>
            </a:r>
            <a:r>
              <a:rPr kumimoji="1" lang="zh-TW" altLang="en-US" sz="1600" b="0" i="0" u="sng"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     防癌健康講座                </a:t>
            </a:r>
            <a:endParaRPr kumimoji="1" lang="zh-TW" altLang="en-US"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
        <p:nvSpPr>
          <p:cNvPr id="31746" name="Rectangle 2"/>
          <p:cNvSpPr>
            <a:spLocks noChangeArrowheads="1"/>
          </p:cNvSpPr>
          <p:nvPr/>
        </p:nvSpPr>
        <p:spPr bwMode="auto">
          <a:xfrm>
            <a:off x="3563888"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sz="2000" b="0" i="0" u="none" strike="noStrike" cap="none" normalizeH="0" baseline="0" dirty="0" smtClean="0">
                <a:ln>
                  <a:noFill/>
                </a:ln>
                <a:solidFill>
                  <a:srgbClr val="000000"/>
                </a:solidFill>
                <a:effectLst/>
                <a:latin typeface="標楷體" pitchFamily="65" charset="-120"/>
                <a:ea typeface="標楷體" pitchFamily="65" charset="-120"/>
                <a:cs typeface="Times New Roman" pitchFamily="18" charset="0"/>
              </a:rPr>
              <a:t>成果報告表</a:t>
            </a:r>
            <a:endParaRPr kumimoji="1" lang="zh-TW"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graphicFrame>
        <p:nvGraphicFramePr>
          <p:cNvPr id="7" name="表格 6"/>
          <p:cNvGraphicFramePr>
            <a:graphicFrameLocks noGrp="1"/>
          </p:cNvGraphicFramePr>
          <p:nvPr/>
        </p:nvGraphicFramePr>
        <p:xfrm>
          <a:off x="1259632" y="1196752"/>
          <a:ext cx="6984776" cy="3744414"/>
        </p:xfrm>
        <a:graphic>
          <a:graphicData uri="http://schemas.openxmlformats.org/drawingml/2006/table">
            <a:tbl>
              <a:tblPr/>
              <a:tblGrid>
                <a:gridCol w="1974226"/>
                <a:gridCol w="2100227"/>
                <a:gridCol w="2910323"/>
              </a:tblGrid>
              <a:tr h="370518">
                <a:tc>
                  <a:txBody>
                    <a:bodyPr/>
                    <a:lstStyle/>
                    <a:p>
                      <a:pPr algn="just">
                        <a:lnSpc>
                          <a:spcPts val="2200"/>
                        </a:lnSpc>
                        <a:spcAft>
                          <a:spcPts val="0"/>
                        </a:spcAft>
                      </a:pPr>
                      <a:r>
                        <a:rPr lang="zh-TW" sz="1500" kern="50">
                          <a:latin typeface="Times New Roman"/>
                          <a:ea typeface="標楷體"/>
                          <a:cs typeface="Times New Roman"/>
                        </a:rPr>
                        <a:t>填表人姓名</a:t>
                      </a:r>
                      <a:endParaRPr lang="zh-TW" sz="1100" kern="50">
                        <a:latin typeface="Times New Roman"/>
                        <a:ea typeface="新細明體"/>
                        <a:cs typeface="Times New Roman"/>
                      </a:endParaRPr>
                    </a:p>
                  </a:txBody>
                  <a:tcPr marL="16734" marR="167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200"/>
                        </a:lnSpc>
                        <a:spcAft>
                          <a:spcPts val="0"/>
                        </a:spcAft>
                      </a:pPr>
                      <a:r>
                        <a:rPr lang="zh-TW" sz="1500" kern="50">
                          <a:latin typeface="Times New Roman"/>
                          <a:ea typeface="標楷體"/>
                          <a:cs typeface="Times New Roman"/>
                        </a:rPr>
                        <a:t>王小明</a:t>
                      </a:r>
                      <a:endParaRPr lang="zh-TW" sz="1100" kern="50">
                        <a:latin typeface="Times New Roman"/>
                        <a:ea typeface="新細明體"/>
                        <a:cs typeface="Times New Roman"/>
                      </a:endParaRPr>
                    </a:p>
                  </a:txBody>
                  <a:tcPr marL="16734" marR="167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200"/>
                        </a:lnSpc>
                        <a:spcAft>
                          <a:spcPts val="0"/>
                        </a:spcAft>
                      </a:pPr>
                      <a:r>
                        <a:rPr lang="zh-TW" sz="1500" kern="50">
                          <a:latin typeface="Times New Roman"/>
                          <a:ea typeface="標楷體"/>
                          <a:cs typeface="Times New Roman"/>
                        </a:rPr>
                        <a:t>電話：</a:t>
                      </a:r>
                      <a:r>
                        <a:rPr lang="en-US" sz="1500" kern="50">
                          <a:latin typeface="Times New Roman"/>
                          <a:ea typeface="標楷體"/>
                          <a:cs typeface="Times New Roman"/>
                        </a:rPr>
                        <a:t>0928xxxxxx</a:t>
                      </a:r>
                      <a:endParaRPr lang="zh-TW" sz="1100" kern="50">
                        <a:latin typeface="Times New Roman"/>
                        <a:ea typeface="新細明體"/>
                        <a:cs typeface="Times New Roman"/>
                      </a:endParaRPr>
                    </a:p>
                  </a:txBody>
                  <a:tcPr marL="16734" marR="167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518">
                <a:tc>
                  <a:txBody>
                    <a:bodyPr/>
                    <a:lstStyle/>
                    <a:p>
                      <a:pPr algn="just">
                        <a:lnSpc>
                          <a:spcPts val="2200"/>
                        </a:lnSpc>
                        <a:spcAft>
                          <a:spcPts val="0"/>
                        </a:spcAft>
                      </a:pPr>
                      <a:r>
                        <a:rPr lang="zh-TW" sz="1500" kern="50">
                          <a:latin typeface="Times New Roman"/>
                          <a:ea typeface="標楷體"/>
                          <a:cs typeface="Times New Roman"/>
                        </a:rPr>
                        <a:t>職稱</a:t>
                      </a:r>
                      <a:endParaRPr lang="zh-TW" sz="1100" kern="50">
                        <a:latin typeface="Times New Roman"/>
                        <a:ea typeface="新細明體"/>
                        <a:cs typeface="Times New Roman"/>
                      </a:endParaRPr>
                    </a:p>
                  </a:txBody>
                  <a:tcPr marL="16734" marR="167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200"/>
                        </a:lnSpc>
                        <a:spcAft>
                          <a:spcPts val="0"/>
                        </a:spcAft>
                      </a:pPr>
                      <a:r>
                        <a:rPr lang="zh-TW" sz="1500" kern="50">
                          <a:latin typeface="Times New Roman"/>
                          <a:ea typeface="標楷體"/>
                          <a:cs typeface="Times New Roman"/>
                        </a:rPr>
                        <a:t>總幹事</a:t>
                      </a:r>
                      <a:endParaRPr lang="zh-TW" sz="1100" kern="50">
                        <a:latin typeface="Times New Roman"/>
                        <a:ea typeface="新細明體"/>
                        <a:cs typeface="Times New Roman"/>
                      </a:endParaRPr>
                    </a:p>
                  </a:txBody>
                  <a:tcPr marL="16734" marR="167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2200"/>
                        </a:lnSpc>
                        <a:spcAft>
                          <a:spcPts val="0"/>
                        </a:spcAft>
                      </a:pPr>
                      <a:r>
                        <a:rPr lang="zh-TW" sz="1500" kern="50">
                          <a:latin typeface="Times New Roman"/>
                          <a:ea typeface="標楷體"/>
                          <a:cs typeface="Times New Roman"/>
                        </a:rPr>
                        <a:t>地址：</a:t>
                      </a:r>
                      <a:r>
                        <a:rPr lang="en-US" sz="1500" kern="50">
                          <a:latin typeface="Times New Roman"/>
                          <a:ea typeface="標楷體"/>
                          <a:cs typeface="Times New Roman"/>
                        </a:rPr>
                        <a:t>XXXXXXXXXXXXXX</a:t>
                      </a:r>
                      <a:endParaRPr lang="zh-TW" sz="1100" kern="50">
                        <a:latin typeface="Times New Roman"/>
                        <a:ea typeface="新細明體"/>
                        <a:cs typeface="Times New Roman"/>
                      </a:endParaRPr>
                    </a:p>
                  </a:txBody>
                  <a:tcPr marL="16734" marR="167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518">
                <a:tc>
                  <a:txBody>
                    <a:bodyPr/>
                    <a:lstStyle/>
                    <a:p>
                      <a:pPr algn="just">
                        <a:lnSpc>
                          <a:spcPts val="2200"/>
                        </a:lnSpc>
                        <a:spcAft>
                          <a:spcPts val="0"/>
                        </a:spcAft>
                      </a:pPr>
                      <a:r>
                        <a:rPr lang="zh-TW" sz="1500" kern="50">
                          <a:latin typeface="Times New Roman"/>
                          <a:ea typeface="標楷體"/>
                          <a:cs typeface="Times New Roman"/>
                        </a:rPr>
                        <a:t>辦理日期</a:t>
                      </a:r>
                      <a:endParaRPr lang="zh-TW" sz="1100" kern="50">
                        <a:latin typeface="Times New Roman"/>
                        <a:ea typeface="新細明體"/>
                        <a:cs typeface="Times New Roman"/>
                      </a:endParaRPr>
                    </a:p>
                  </a:txBody>
                  <a:tcPr marL="16734" marR="167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2200"/>
                        </a:lnSpc>
                        <a:spcAft>
                          <a:spcPts val="0"/>
                        </a:spcAft>
                      </a:pPr>
                      <a:r>
                        <a:rPr lang="en-US" sz="1500" kern="50">
                          <a:latin typeface="標楷體"/>
                          <a:ea typeface="新細明體"/>
                          <a:cs typeface="Times New Roman"/>
                        </a:rPr>
                        <a:t>108</a:t>
                      </a:r>
                      <a:r>
                        <a:rPr lang="zh-TW" sz="1500" kern="50">
                          <a:latin typeface="Times New Roman"/>
                          <a:ea typeface="標楷體"/>
                          <a:cs typeface="Times New Roman"/>
                        </a:rPr>
                        <a:t>年</a:t>
                      </a:r>
                      <a:r>
                        <a:rPr lang="en-US" sz="1500" kern="50">
                          <a:latin typeface="Times New Roman"/>
                          <a:ea typeface="標楷體"/>
                          <a:cs typeface="Times New Roman"/>
                        </a:rPr>
                        <a:t>12</a:t>
                      </a:r>
                      <a:r>
                        <a:rPr lang="zh-TW" sz="1500" kern="50">
                          <a:latin typeface="Times New Roman"/>
                          <a:ea typeface="標楷體"/>
                          <a:cs typeface="Times New Roman"/>
                        </a:rPr>
                        <a:t>月</a:t>
                      </a:r>
                      <a:r>
                        <a:rPr lang="en-US" sz="1500" kern="50">
                          <a:latin typeface="Times New Roman"/>
                          <a:ea typeface="標楷體"/>
                          <a:cs typeface="Times New Roman"/>
                        </a:rPr>
                        <a:t>2</a:t>
                      </a:r>
                      <a:r>
                        <a:rPr lang="zh-TW" sz="1500" kern="50">
                          <a:latin typeface="Times New Roman"/>
                          <a:ea typeface="標楷體"/>
                          <a:cs typeface="Times New Roman"/>
                        </a:rPr>
                        <a:t>日</a:t>
                      </a:r>
                      <a:endParaRPr lang="zh-TW" sz="1100" kern="50">
                        <a:latin typeface="Times New Roman"/>
                        <a:ea typeface="新細明體"/>
                        <a:cs typeface="Times New Roman"/>
                      </a:endParaRPr>
                    </a:p>
                  </a:txBody>
                  <a:tcPr marL="16734" marR="167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r>
              <a:tr h="370518">
                <a:tc>
                  <a:txBody>
                    <a:bodyPr/>
                    <a:lstStyle/>
                    <a:p>
                      <a:pPr algn="just">
                        <a:lnSpc>
                          <a:spcPts val="2200"/>
                        </a:lnSpc>
                        <a:spcAft>
                          <a:spcPts val="0"/>
                        </a:spcAft>
                      </a:pPr>
                      <a:r>
                        <a:rPr lang="zh-TW" sz="1500" kern="50">
                          <a:latin typeface="Times New Roman"/>
                          <a:ea typeface="標楷體"/>
                          <a:cs typeface="Times New Roman"/>
                        </a:rPr>
                        <a:t>辦理地點</a:t>
                      </a:r>
                      <a:endParaRPr lang="zh-TW" sz="1100" kern="50">
                        <a:latin typeface="Times New Roman"/>
                        <a:ea typeface="新細明體"/>
                        <a:cs typeface="Times New Roman"/>
                      </a:endParaRPr>
                    </a:p>
                  </a:txBody>
                  <a:tcPr marL="16734" marR="167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2200"/>
                        </a:lnSpc>
                        <a:spcAft>
                          <a:spcPts val="0"/>
                        </a:spcAft>
                      </a:pPr>
                      <a:r>
                        <a:rPr lang="en-US" sz="1500" kern="50">
                          <a:latin typeface="標楷體"/>
                          <a:ea typeface="新細明體"/>
                          <a:cs typeface="Times New Roman"/>
                        </a:rPr>
                        <a:t>XXXX</a:t>
                      </a:r>
                      <a:r>
                        <a:rPr lang="zh-TW" sz="1500" kern="50">
                          <a:latin typeface="Times New Roman"/>
                          <a:ea typeface="標楷體"/>
                          <a:cs typeface="Times New Roman"/>
                        </a:rPr>
                        <a:t>公寓大廈</a:t>
                      </a:r>
                      <a:endParaRPr lang="zh-TW" sz="1100" kern="50">
                        <a:latin typeface="Times New Roman"/>
                        <a:ea typeface="新細明體"/>
                        <a:cs typeface="Times New Roman"/>
                      </a:endParaRPr>
                    </a:p>
                  </a:txBody>
                  <a:tcPr marL="16734" marR="167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r>
              <a:tr h="370518">
                <a:tc>
                  <a:txBody>
                    <a:bodyPr/>
                    <a:lstStyle/>
                    <a:p>
                      <a:pPr algn="just">
                        <a:lnSpc>
                          <a:spcPts val="2200"/>
                        </a:lnSpc>
                        <a:spcAft>
                          <a:spcPts val="0"/>
                        </a:spcAft>
                      </a:pPr>
                      <a:r>
                        <a:rPr lang="zh-TW" sz="1500" kern="50">
                          <a:latin typeface="Times New Roman"/>
                          <a:ea typeface="標楷體"/>
                          <a:cs typeface="Times New Roman"/>
                        </a:rPr>
                        <a:t>參加對象或人次</a:t>
                      </a:r>
                      <a:endParaRPr lang="zh-TW" sz="1100" kern="50">
                        <a:latin typeface="Times New Roman"/>
                        <a:ea typeface="新細明體"/>
                        <a:cs typeface="Times New Roman"/>
                      </a:endParaRPr>
                    </a:p>
                  </a:txBody>
                  <a:tcPr marL="16734" marR="167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2200"/>
                        </a:lnSpc>
                        <a:spcAft>
                          <a:spcPts val="0"/>
                        </a:spcAft>
                      </a:pPr>
                      <a:r>
                        <a:rPr lang="en-US" sz="1500" kern="50">
                          <a:latin typeface="標楷體"/>
                          <a:ea typeface="新細明體"/>
                          <a:cs typeface="Times New Roman"/>
                        </a:rPr>
                        <a:t>200</a:t>
                      </a:r>
                      <a:endParaRPr lang="zh-TW" sz="1100" kern="50">
                        <a:latin typeface="Times New Roman"/>
                        <a:ea typeface="新細明體"/>
                        <a:cs typeface="Times New Roman"/>
                      </a:endParaRPr>
                    </a:p>
                  </a:txBody>
                  <a:tcPr marL="16734" marR="167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r>
              <a:tr h="1891824">
                <a:tc>
                  <a:txBody>
                    <a:bodyPr/>
                    <a:lstStyle/>
                    <a:p>
                      <a:pPr>
                        <a:lnSpc>
                          <a:spcPts val="2200"/>
                        </a:lnSpc>
                        <a:spcAft>
                          <a:spcPts val="0"/>
                        </a:spcAft>
                      </a:pPr>
                      <a:r>
                        <a:rPr lang="zh-TW" sz="1500" kern="50">
                          <a:latin typeface="Times New Roman"/>
                          <a:ea typeface="標楷體"/>
                          <a:cs typeface="Times New Roman"/>
                        </a:rPr>
                        <a:t>辦理情形簡述</a:t>
                      </a:r>
                      <a:endParaRPr lang="zh-TW" sz="1100" kern="50">
                        <a:latin typeface="Times New Roman"/>
                        <a:ea typeface="新細明體"/>
                        <a:cs typeface="Times New Roman"/>
                      </a:endParaRPr>
                    </a:p>
                  </a:txBody>
                  <a:tcPr marL="16734" marR="167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ts val="2200"/>
                        </a:lnSpc>
                        <a:spcAft>
                          <a:spcPts val="0"/>
                        </a:spcAft>
                      </a:pPr>
                      <a:r>
                        <a:rPr lang="en-US" sz="1500" kern="50" dirty="0">
                          <a:latin typeface="標楷體"/>
                          <a:ea typeface="新細明體"/>
                          <a:cs typeface="Times New Roman"/>
                        </a:rPr>
                        <a:t>………………………………………….</a:t>
                      </a:r>
                      <a:endParaRPr lang="zh-TW" sz="1100" kern="50" dirty="0">
                        <a:latin typeface="Times New Roman"/>
                        <a:ea typeface="新細明體"/>
                        <a:cs typeface="Times New Roman"/>
                      </a:endParaRPr>
                    </a:p>
                  </a:txBody>
                  <a:tcPr marL="16734" marR="167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6EA2F72E-838C-447C-AD7C-1D1DF1839398}" type="slidenum">
              <a:rPr lang="zh-TW" altLang="en-US" smtClean="0"/>
              <a:pPr/>
              <a:t>17</a:t>
            </a:fld>
            <a:endParaRPr lang="zh-TW" altLang="en-US"/>
          </a:p>
        </p:txBody>
      </p:sp>
      <p:graphicFrame>
        <p:nvGraphicFramePr>
          <p:cNvPr id="3" name="表格 2"/>
          <p:cNvGraphicFramePr>
            <a:graphicFrameLocks noGrp="1"/>
          </p:cNvGraphicFramePr>
          <p:nvPr/>
        </p:nvGraphicFramePr>
        <p:xfrm>
          <a:off x="1475656" y="692696"/>
          <a:ext cx="7272808" cy="5760641"/>
        </p:xfrm>
        <a:graphic>
          <a:graphicData uri="http://schemas.openxmlformats.org/drawingml/2006/table">
            <a:tbl>
              <a:tblPr/>
              <a:tblGrid>
                <a:gridCol w="7272808"/>
              </a:tblGrid>
              <a:tr h="260677">
                <a:tc>
                  <a:txBody>
                    <a:bodyPr/>
                    <a:lstStyle/>
                    <a:p>
                      <a:pPr rtl="0">
                        <a:lnSpc>
                          <a:spcPct val="120000"/>
                        </a:lnSpc>
                      </a:pPr>
                      <a:r>
                        <a:rPr lang="zh-TW" sz="900" dirty="0">
                          <a:solidFill>
                            <a:srgbClr val="000000"/>
                          </a:solidFill>
                          <a:latin typeface="新細明體"/>
                        </a:rPr>
                        <a:t>辦理成果照片</a:t>
                      </a:r>
                      <a:endParaRPr lang="zh-TW" sz="600" dirty="0">
                        <a:solidFill>
                          <a:srgbClr val="000000"/>
                        </a:solidFill>
                        <a:latin typeface="新細明體"/>
                      </a:endParaRPr>
                    </a:p>
                  </a:txBody>
                  <a:tcPr marL="10196" marR="10196" marT="10196" marB="10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2198347">
                <a:tc>
                  <a:txBody>
                    <a:bodyPr/>
                    <a:lstStyle/>
                    <a:p>
                      <a:pPr algn="just" rtl="0">
                        <a:lnSpc>
                          <a:spcPct val="120000"/>
                        </a:lnSpc>
                      </a:pPr>
                      <a:endParaRPr lang="zh-TW" sz="600" dirty="0">
                        <a:solidFill>
                          <a:srgbClr val="000000"/>
                        </a:solidFill>
                        <a:latin typeface="新細明體"/>
                      </a:endParaRPr>
                    </a:p>
                  </a:txBody>
                  <a:tcPr marL="10196" marR="10196" marT="10196" marB="10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260677">
                <a:tc>
                  <a:txBody>
                    <a:bodyPr/>
                    <a:lstStyle/>
                    <a:p>
                      <a:pPr algn="just" rtl="0">
                        <a:lnSpc>
                          <a:spcPct val="120000"/>
                        </a:lnSpc>
                      </a:pPr>
                      <a:r>
                        <a:rPr lang="zh-TW" sz="900">
                          <a:solidFill>
                            <a:srgbClr val="000000"/>
                          </a:solidFill>
                          <a:latin typeface="新細明體"/>
                        </a:rPr>
                        <a:t>說明：活動紅布條</a:t>
                      </a:r>
                      <a:endParaRPr lang="zh-TW" sz="600">
                        <a:solidFill>
                          <a:srgbClr val="000000"/>
                        </a:solidFill>
                        <a:latin typeface="新細明體"/>
                      </a:endParaRPr>
                    </a:p>
                  </a:txBody>
                  <a:tcPr marL="10196" marR="10196" marT="10196" marB="10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260677">
                <a:tc>
                  <a:txBody>
                    <a:bodyPr/>
                    <a:lstStyle/>
                    <a:p>
                      <a:pPr algn="just" rtl="0">
                        <a:lnSpc>
                          <a:spcPct val="120000"/>
                        </a:lnSpc>
                      </a:pPr>
                      <a:r>
                        <a:rPr lang="zh-TW" sz="900">
                          <a:solidFill>
                            <a:srgbClr val="000000"/>
                          </a:solidFill>
                          <a:latin typeface="新細明體"/>
                        </a:rPr>
                        <a:t>辦理成果照片</a:t>
                      </a:r>
                      <a:endParaRPr lang="zh-TW" sz="600">
                        <a:solidFill>
                          <a:srgbClr val="000000"/>
                        </a:solidFill>
                        <a:latin typeface="新細明體"/>
                      </a:endParaRPr>
                    </a:p>
                  </a:txBody>
                  <a:tcPr marL="10196" marR="10196" marT="10196" marB="10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2485714">
                <a:tc>
                  <a:txBody>
                    <a:bodyPr/>
                    <a:lstStyle/>
                    <a:p>
                      <a:pPr algn="just" rtl="0">
                        <a:lnSpc>
                          <a:spcPct val="120000"/>
                        </a:lnSpc>
                      </a:pPr>
                      <a:r>
                        <a:rPr lang="zh-TW" sz="600">
                          <a:solidFill>
                            <a:srgbClr val="000000"/>
                          </a:solidFill>
                          <a:latin typeface="新細明體"/>
                        </a:rPr>
                        <a:t/>
                      </a:r>
                      <a:br>
                        <a:rPr lang="zh-TW" sz="600">
                          <a:solidFill>
                            <a:srgbClr val="000000"/>
                          </a:solidFill>
                          <a:latin typeface="新細明體"/>
                        </a:rPr>
                      </a:br>
                      <a:endParaRPr lang="zh-TW" sz="600">
                        <a:solidFill>
                          <a:srgbClr val="000000"/>
                        </a:solidFill>
                        <a:latin typeface="新細明體"/>
                      </a:endParaRPr>
                    </a:p>
                  </a:txBody>
                  <a:tcPr marL="10196" marR="10196" marT="10196" marB="10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294549">
                <a:tc>
                  <a:txBody>
                    <a:bodyPr/>
                    <a:lstStyle/>
                    <a:p>
                      <a:pPr algn="just" rtl="0">
                        <a:lnSpc>
                          <a:spcPct val="120000"/>
                        </a:lnSpc>
                      </a:pPr>
                      <a:r>
                        <a:rPr lang="zh-TW" sz="900" dirty="0">
                          <a:solidFill>
                            <a:srgbClr val="000000"/>
                          </a:solidFill>
                          <a:latin typeface="新細明體"/>
                        </a:rPr>
                        <a:t>說明：</a:t>
                      </a:r>
                      <a:endParaRPr lang="zh-TW" sz="600" dirty="0">
                        <a:solidFill>
                          <a:srgbClr val="000000"/>
                        </a:solidFill>
                        <a:latin typeface="新細明體"/>
                      </a:endParaRPr>
                    </a:p>
                  </a:txBody>
                  <a:tcPr marL="10196" marR="10196" marT="10196" marB="10196">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bl>
          </a:graphicData>
        </a:graphic>
      </p:graphicFrame>
      <p:pic>
        <p:nvPicPr>
          <p:cNvPr id="32770" name="Picture 2"/>
          <p:cNvPicPr>
            <a:picLocks noChangeAspect="1" noChangeArrowheads="1"/>
          </p:cNvPicPr>
          <p:nvPr/>
        </p:nvPicPr>
        <p:blipFill>
          <a:blip r:embed="rId2" cstate="print"/>
          <a:srcRect/>
          <a:stretch>
            <a:fillRect/>
          </a:stretch>
        </p:blipFill>
        <p:spPr bwMode="auto">
          <a:xfrm>
            <a:off x="2771800" y="1196752"/>
            <a:ext cx="4417272" cy="1944216"/>
          </a:xfrm>
          <a:prstGeom prst="rect">
            <a:avLst/>
          </a:prstGeom>
          <a:noFill/>
          <a:ln w="9525">
            <a:noFill/>
            <a:miter lim="800000"/>
            <a:headEnd/>
            <a:tailEnd/>
          </a:ln>
          <a:effectLst/>
        </p:spPr>
      </p:pic>
      <p:sp>
        <p:nvSpPr>
          <p:cNvPr id="6" name="矩形 5"/>
          <p:cNvSpPr/>
          <p:nvPr/>
        </p:nvSpPr>
        <p:spPr>
          <a:xfrm>
            <a:off x="1115616" y="188640"/>
            <a:ext cx="692818" cy="307777"/>
          </a:xfrm>
          <a:prstGeom prst="rect">
            <a:avLst/>
          </a:prstGeom>
        </p:spPr>
        <p:txBody>
          <a:bodyPr wrap="none">
            <a:spAutoFit/>
          </a:bodyPr>
          <a:lstStyle/>
          <a:p>
            <a:r>
              <a:rPr lang="zh-TW" altLang="zh-TW" sz="1400" dirty="0"/>
              <a:t>附件</a:t>
            </a:r>
            <a:r>
              <a:rPr lang="en-US" altLang="zh-TW" sz="1400" dirty="0"/>
              <a:t>7</a:t>
            </a:r>
            <a:r>
              <a:rPr lang="zh-TW" altLang="zh-TW" sz="1400" dirty="0"/>
              <a:t> </a:t>
            </a:r>
            <a:endParaRPr lang="zh-TW" altLang="en-US" sz="1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403648" y="980728"/>
            <a:ext cx="7498080" cy="5242912"/>
          </a:xfrm>
        </p:spPr>
        <p:txBody>
          <a:bodyPr>
            <a:normAutofit fontScale="90000"/>
          </a:bodyPr>
          <a:lstStyle/>
          <a:p>
            <a:r>
              <a:rPr lang="zh-TW" altLang="zh-TW" sz="1800" dirty="0" smtClean="0">
                <a:solidFill>
                  <a:schemeClr val="tx1"/>
                </a:solidFill>
              </a:rPr>
              <a:t>附件</a:t>
            </a:r>
            <a:r>
              <a:rPr lang="en-US" altLang="zh-TW" sz="1800" dirty="0" smtClean="0">
                <a:solidFill>
                  <a:schemeClr val="tx1"/>
                </a:solidFill>
              </a:rPr>
              <a:t>8                                                  </a:t>
            </a:r>
            <a:r>
              <a:rPr lang="zh-TW" altLang="zh-TW" sz="1800" dirty="0" smtClean="0">
                <a:solidFill>
                  <a:schemeClr val="tx1"/>
                </a:solidFill>
              </a:rPr>
              <a:t>切結書</a:t>
            </a:r>
            <a:r>
              <a:rPr lang="en-US" altLang="zh-TW" sz="1800" dirty="0" smtClean="0">
                <a:solidFill>
                  <a:schemeClr val="tx1"/>
                </a:solidFill>
              </a:rPr>
              <a:t/>
            </a:r>
            <a:br>
              <a:rPr lang="en-US" altLang="zh-TW" sz="1800" dirty="0" smtClean="0">
                <a:solidFill>
                  <a:schemeClr val="tx1"/>
                </a:solidFill>
              </a:rPr>
            </a:br>
            <a:r>
              <a:rPr lang="zh-TW" altLang="zh-TW" sz="1800" dirty="0" smtClean="0">
                <a:solidFill>
                  <a:schemeClr val="tx1"/>
                </a:solidFill>
              </a:rPr>
              <a:t/>
            </a:r>
            <a:br>
              <a:rPr lang="zh-TW" altLang="zh-TW" sz="1800" dirty="0" smtClean="0">
                <a:solidFill>
                  <a:schemeClr val="tx1"/>
                </a:solidFill>
              </a:rPr>
            </a:br>
            <a:r>
              <a:rPr lang="zh-TW" altLang="zh-TW" sz="1800" dirty="0" smtClean="0">
                <a:solidFill>
                  <a:schemeClr val="tx1"/>
                </a:solidFill>
              </a:rPr>
              <a:t>對於提供不實單據、照片等資料，向本所申請經費補助者，可能涉及相關刑事責任</a:t>
            </a:r>
            <a:r>
              <a:rPr lang="en-US" altLang="zh-TW" sz="1800" dirty="0" smtClean="0">
                <a:solidFill>
                  <a:schemeClr val="tx1"/>
                </a:solidFill>
              </a:rPr>
              <a:t>:</a:t>
            </a:r>
            <a:r>
              <a:rPr lang="zh-TW" altLang="zh-TW" sz="1800" dirty="0" smtClean="0">
                <a:solidFill>
                  <a:schemeClr val="tx1"/>
                </a:solidFill>
              </a:rPr>
              <a:t/>
            </a:r>
            <a:br>
              <a:rPr lang="zh-TW" altLang="zh-TW" sz="1800" dirty="0" smtClean="0">
                <a:solidFill>
                  <a:schemeClr val="tx1"/>
                </a:solidFill>
              </a:rPr>
            </a:br>
            <a:r>
              <a:rPr lang="zh-TW" altLang="zh-TW" sz="1800" b="1" dirty="0" smtClean="0">
                <a:solidFill>
                  <a:schemeClr val="tx1"/>
                </a:solidFill>
              </a:rPr>
              <a:t>「刑法</a:t>
            </a:r>
            <a:r>
              <a:rPr lang="en-US" altLang="zh-TW" sz="1800" b="1" dirty="0" smtClean="0">
                <a:solidFill>
                  <a:schemeClr val="tx1"/>
                </a:solidFill>
              </a:rPr>
              <a:t>-</a:t>
            </a:r>
            <a:r>
              <a:rPr lang="zh-TW" altLang="zh-TW" sz="1800" b="1" dirty="0" smtClean="0">
                <a:solidFill>
                  <a:schemeClr val="tx1"/>
                </a:solidFill>
              </a:rPr>
              <a:t>偽造文書印文罪」</a:t>
            </a:r>
            <a:r>
              <a:rPr lang="zh-TW" altLang="zh-TW" sz="1800" dirty="0" smtClean="0">
                <a:solidFill>
                  <a:schemeClr val="tx1"/>
                </a:solidFill>
              </a:rPr>
              <a:t/>
            </a:r>
            <a:br>
              <a:rPr lang="zh-TW" altLang="zh-TW" sz="1800" dirty="0" smtClean="0">
                <a:solidFill>
                  <a:schemeClr val="tx1"/>
                </a:solidFill>
              </a:rPr>
            </a:br>
            <a:r>
              <a:rPr lang="zh-TW" altLang="zh-TW" sz="1800" dirty="0" smtClean="0">
                <a:solidFill>
                  <a:schemeClr val="tx1"/>
                </a:solidFill>
              </a:rPr>
              <a:t>第</a:t>
            </a:r>
            <a:r>
              <a:rPr lang="en-US" altLang="zh-TW" sz="1800" dirty="0" smtClean="0">
                <a:solidFill>
                  <a:schemeClr val="tx1"/>
                </a:solidFill>
              </a:rPr>
              <a:t> 211 </a:t>
            </a:r>
            <a:r>
              <a:rPr lang="zh-TW" altLang="zh-TW" sz="1800" dirty="0" smtClean="0">
                <a:solidFill>
                  <a:schemeClr val="tx1"/>
                </a:solidFill>
              </a:rPr>
              <a:t>條</a:t>
            </a:r>
            <a:br>
              <a:rPr lang="zh-TW" altLang="zh-TW" sz="1800" dirty="0" smtClean="0">
                <a:solidFill>
                  <a:schemeClr val="tx1"/>
                </a:solidFill>
              </a:rPr>
            </a:br>
            <a:r>
              <a:rPr lang="zh-TW" altLang="zh-TW" sz="1800" dirty="0" smtClean="0">
                <a:solidFill>
                  <a:schemeClr val="tx1"/>
                </a:solidFill>
              </a:rPr>
              <a:t>偽造、變造公文書，足以生損害於公眾或他人者，處一年以上七年以下有期徒刑。</a:t>
            </a:r>
            <a:br>
              <a:rPr lang="zh-TW" altLang="zh-TW" sz="1800" dirty="0" smtClean="0">
                <a:solidFill>
                  <a:schemeClr val="tx1"/>
                </a:solidFill>
              </a:rPr>
            </a:br>
            <a:r>
              <a:rPr lang="zh-TW" altLang="zh-TW" sz="1800" dirty="0" smtClean="0">
                <a:solidFill>
                  <a:schemeClr val="tx1"/>
                </a:solidFill>
              </a:rPr>
              <a:t>第</a:t>
            </a:r>
            <a:r>
              <a:rPr lang="en-US" altLang="zh-TW" sz="1800" dirty="0" smtClean="0">
                <a:solidFill>
                  <a:schemeClr val="tx1"/>
                </a:solidFill>
              </a:rPr>
              <a:t> 214 </a:t>
            </a:r>
            <a:r>
              <a:rPr lang="zh-TW" altLang="zh-TW" sz="1800" dirty="0" smtClean="0">
                <a:solidFill>
                  <a:schemeClr val="tx1"/>
                </a:solidFill>
              </a:rPr>
              <a:t>條</a:t>
            </a:r>
            <a:br>
              <a:rPr lang="zh-TW" altLang="zh-TW" sz="1800" dirty="0" smtClean="0">
                <a:solidFill>
                  <a:schemeClr val="tx1"/>
                </a:solidFill>
              </a:rPr>
            </a:br>
            <a:r>
              <a:rPr lang="zh-TW" altLang="zh-TW" sz="1800" dirty="0" smtClean="0">
                <a:solidFill>
                  <a:schemeClr val="tx1"/>
                </a:solidFill>
              </a:rPr>
              <a:t>明知為不實之事項，而使公務員登載於職務上所掌之公文書，足以生損害於公眾或他人者，處三年以下有期徒刑、拘役或五百元以下罰金。</a:t>
            </a:r>
            <a:br>
              <a:rPr lang="zh-TW" altLang="zh-TW" sz="1800" dirty="0" smtClean="0">
                <a:solidFill>
                  <a:schemeClr val="tx1"/>
                </a:solidFill>
              </a:rPr>
            </a:br>
            <a:r>
              <a:rPr lang="zh-TW" altLang="zh-TW" sz="1800" dirty="0" smtClean="0">
                <a:solidFill>
                  <a:schemeClr val="tx1"/>
                </a:solidFill>
              </a:rPr>
              <a:t>第</a:t>
            </a:r>
            <a:r>
              <a:rPr lang="en-US" altLang="zh-TW" sz="1800" dirty="0" smtClean="0">
                <a:solidFill>
                  <a:schemeClr val="tx1"/>
                </a:solidFill>
              </a:rPr>
              <a:t> 215</a:t>
            </a:r>
            <a:r>
              <a:rPr lang="zh-TW" altLang="zh-TW" sz="1800" dirty="0" smtClean="0">
                <a:solidFill>
                  <a:schemeClr val="tx1"/>
                </a:solidFill>
              </a:rPr>
              <a:t>條</a:t>
            </a:r>
            <a:br>
              <a:rPr lang="zh-TW" altLang="zh-TW" sz="1800" dirty="0" smtClean="0">
                <a:solidFill>
                  <a:schemeClr val="tx1"/>
                </a:solidFill>
              </a:rPr>
            </a:br>
            <a:r>
              <a:rPr lang="zh-TW" altLang="zh-TW" sz="1800" dirty="0" smtClean="0">
                <a:solidFill>
                  <a:schemeClr val="tx1"/>
                </a:solidFill>
              </a:rPr>
              <a:t>從事業務之人，明知為不實之事項，而登載於其業務上作成之文書，足以生損害於公眾或他人者，處三年以下有期徒刑、拘役或五百元以下罰金。</a:t>
            </a:r>
            <a:br>
              <a:rPr lang="zh-TW" altLang="zh-TW" sz="1800" dirty="0" smtClean="0">
                <a:solidFill>
                  <a:schemeClr val="tx1"/>
                </a:solidFill>
              </a:rPr>
            </a:br>
            <a:r>
              <a:rPr lang="zh-TW" altLang="zh-TW" sz="1800" b="1" dirty="0" smtClean="0">
                <a:solidFill>
                  <a:schemeClr val="tx1"/>
                </a:solidFill>
              </a:rPr>
              <a:t>「刑法</a:t>
            </a:r>
            <a:r>
              <a:rPr lang="en-US" altLang="zh-TW" sz="1800" b="1" dirty="0" smtClean="0">
                <a:solidFill>
                  <a:schemeClr val="tx1"/>
                </a:solidFill>
              </a:rPr>
              <a:t>-</a:t>
            </a:r>
            <a:r>
              <a:rPr lang="zh-TW" altLang="zh-TW" sz="1800" b="1" dirty="0" smtClean="0">
                <a:solidFill>
                  <a:schemeClr val="tx1"/>
                </a:solidFill>
              </a:rPr>
              <a:t>詐欺背信及重利罪」</a:t>
            </a:r>
            <a:r>
              <a:rPr lang="zh-TW" altLang="zh-TW" sz="1800" dirty="0" smtClean="0">
                <a:solidFill>
                  <a:schemeClr val="tx1"/>
                </a:solidFill>
              </a:rPr>
              <a:t/>
            </a:r>
            <a:br>
              <a:rPr lang="zh-TW" altLang="zh-TW" sz="1800" dirty="0" smtClean="0">
                <a:solidFill>
                  <a:schemeClr val="tx1"/>
                </a:solidFill>
              </a:rPr>
            </a:br>
            <a:r>
              <a:rPr lang="zh-TW" altLang="zh-TW" sz="1800" dirty="0" smtClean="0">
                <a:solidFill>
                  <a:schemeClr val="tx1"/>
                </a:solidFill>
              </a:rPr>
              <a:t>第</a:t>
            </a:r>
            <a:r>
              <a:rPr lang="en-US" altLang="zh-TW" sz="1800" dirty="0" smtClean="0">
                <a:solidFill>
                  <a:schemeClr val="tx1"/>
                </a:solidFill>
              </a:rPr>
              <a:t> 339 </a:t>
            </a:r>
            <a:r>
              <a:rPr lang="zh-TW" altLang="zh-TW" sz="1800" dirty="0" smtClean="0">
                <a:solidFill>
                  <a:schemeClr val="tx1"/>
                </a:solidFill>
              </a:rPr>
              <a:t>條</a:t>
            </a:r>
            <a:br>
              <a:rPr lang="zh-TW" altLang="zh-TW" sz="1800" dirty="0" smtClean="0">
                <a:solidFill>
                  <a:schemeClr val="tx1"/>
                </a:solidFill>
              </a:rPr>
            </a:br>
            <a:r>
              <a:rPr lang="zh-TW" altLang="zh-TW" sz="1800" dirty="0" smtClean="0">
                <a:solidFill>
                  <a:schemeClr val="tx1"/>
                </a:solidFill>
              </a:rPr>
              <a:t>意圖為自己或第三人不法之所有，以詐術使人將本人或第三人之物交付者，處五年以下有期徒刑、拘役或科或併科五十萬元以下罰金。</a:t>
            </a:r>
            <a:r>
              <a:rPr lang="en-US" altLang="zh-TW" sz="1800" dirty="0" smtClean="0">
                <a:solidFill>
                  <a:schemeClr val="tx1"/>
                </a:solidFill>
              </a:rPr>
              <a:t/>
            </a:r>
            <a:br>
              <a:rPr lang="en-US" altLang="zh-TW" sz="1800" dirty="0" smtClean="0">
                <a:solidFill>
                  <a:schemeClr val="tx1"/>
                </a:solidFill>
              </a:rPr>
            </a:br>
            <a:r>
              <a:rPr lang="zh-TW" altLang="zh-TW" sz="1800" dirty="0" smtClean="0">
                <a:solidFill>
                  <a:schemeClr val="tx1"/>
                </a:solidFill>
              </a:rPr>
              <a:t>以前項方法得財產上不法之利益或使第三人得之者，亦同。</a:t>
            </a:r>
            <a:r>
              <a:rPr lang="en-US" altLang="zh-TW" sz="1800" dirty="0" smtClean="0">
                <a:solidFill>
                  <a:schemeClr val="tx1"/>
                </a:solidFill>
              </a:rPr>
              <a:t/>
            </a:r>
            <a:br>
              <a:rPr lang="en-US" altLang="zh-TW" sz="1800" dirty="0" smtClean="0">
                <a:solidFill>
                  <a:schemeClr val="tx1"/>
                </a:solidFill>
              </a:rPr>
            </a:br>
            <a:r>
              <a:rPr lang="zh-TW" altLang="zh-TW" sz="1800" dirty="0" smtClean="0">
                <a:solidFill>
                  <a:schemeClr val="tx1"/>
                </a:solidFill>
              </a:rPr>
              <a:t>前二項之未遂犯罰之</a:t>
            </a:r>
            <a:br>
              <a:rPr lang="zh-TW" altLang="zh-TW" sz="1800" dirty="0" smtClean="0">
                <a:solidFill>
                  <a:schemeClr val="tx1"/>
                </a:solidFill>
              </a:rPr>
            </a:br>
            <a:r>
              <a:rPr lang="en-US" altLang="zh-TW" sz="1800" dirty="0" smtClean="0">
                <a:solidFill>
                  <a:schemeClr val="tx1"/>
                </a:solidFill>
              </a:rPr>
              <a:t> </a:t>
            </a:r>
            <a:r>
              <a:rPr lang="zh-TW" altLang="zh-TW" sz="1800" dirty="0" smtClean="0">
                <a:solidFill>
                  <a:schemeClr val="tx1"/>
                </a:solidFill>
              </a:rPr>
              <a:t/>
            </a:r>
            <a:br>
              <a:rPr lang="zh-TW" altLang="zh-TW" sz="1800" dirty="0" smtClean="0">
                <a:solidFill>
                  <a:schemeClr val="tx1"/>
                </a:solidFill>
              </a:rPr>
            </a:br>
            <a:r>
              <a:rPr lang="zh-TW" altLang="zh-TW" sz="1800" dirty="0" smtClean="0">
                <a:solidFill>
                  <a:schemeClr val="tx1"/>
                </a:solidFill>
              </a:rPr>
              <a:t>有關上述法令規定已充分了解並願確實遵行，若有不實申請情形，自負相關刑事責任。</a:t>
            </a:r>
            <a:r>
              <a:rPr lang="en-US" altLang="zh-TW" sz="1800" dirty="0" smtClean="0">
                <a:solidFill>
                  <a:schemeClr val="tx1"/>
                </a:solidFill>
              </a:rPr>
              <a:t>                </a:t>
            </a:r>
            <a:br>
              <a:rPr lang="en-US" altLang="zh-TW" sz="1800" dirty="0" smtClean="0">
                <a:solidFill>
                  <a:schemeClr val="tx1"/>
                </a:solidFill>
              </a:rPr>
            </a:br>
            <a:r>
              <a:rPr lang="en-US" altLang="zh-TW" sz="1800" dirty="0" smtClean="0">
                <a:solidFill>
                  <a:schemeClr val="tx1"/>
                </a:solidFill>
              </a:rPr>
              <a:t>                         </a:t>
            </a:r>
            <a:r>
              <a:rPr lang="zh-TW" altLang="zh-TW" sz="1800" dirty="0" smtClean="0">
                <a:solidFill>
                  <a:schemeClr val="tx1"/>
                </a:solidFill>
              </a:rPr>
              <a:t>此致</a:t>
            </a:r>
            <a:r>
              <a:rPr lang="en-US" altLang="zh-TW" sz="1800" dirty="0" smtClean="0">
                <a:solidFill>
                  <a:schemeClr val="tx1"/>
                </a:solidFill>
              </a:rPr>
              <a:t>  </a:t>
            </a:r>
            <a:r>
              <a:rPr lang="zh-TW" altLang="zh-TW" sz="1800" dirty="0" smtClean="0">
                <a:solidFill>
                  <a:schemeClr val="tx1"/>
                </a:solidFill>
              </a:rPr>
              <a:t>苗栗縣竹南鎮公所</a:t>
            </a:r>
            <a:br>
              <a:rPr lang="zh-TW" altLang="zh-TW" sz="1800" dirty="0" smtClean="0">
                <a:solidFill>
                  <a:schemeClr val="tx1"/>
                </a:solidFill>
              </a:rPr>
            </a:br>
            <a:r>
              <a:rPr lang="en-US" altLang="zh-TW" sz="1800" dirty="0" smtClean="0">
                <a:solidFill>
                  <a:schemeClr val="tx1"/>
                </a:solidFill>
              </a:rPr>
              <a:t>                                     </a:t>
            </a:r>
            <a:r>
              <a:rPr lang="zh-TW" altLang="zh-TW" sz="1800" dirty="0" smtClean="0">
                <a:solidFill>
                  <a:schemeClr val="tx1"/>
                </a:solidFill>
              </a:rPr>
              <a:t>立書人</a:t>
            </a:r>
            <a:br>
              <a:rPr lang="zh-TW" altLang="zh-TW" sz="1800" dirty="0" smtClean="0">
                <a:solidFill>
                  <a:schemeClr val="tx1"/>
                </a:solidFill>
              </a:rPr>
            </a:br>
            <a:r>
              <a:rPr lang="en-US" altLang="zh-TW" sz="1800" dirty="0" smtClean="0">
                <a:solidFill>
                  <a:schemeClr val="tx1"/>
                </a:solidFill>
              </a:rPr>
              <a:t>                                         </a:t>
            </a:r>
            <a:r>
              <a:rPr lang="zh-TW" altLang="zh-TW" sz="1800" dirty="0" smtClean="0">
                <a:solidFill>
                  <a:schemeClr val="tx1"/>
                </a:solidFill>
              </a:rPr>
              <a:t>受補助單位</a:t>
            </a:r>
            <a:r>
              <a:rPr lang="en-US" altLang="zh-TW" sz="1800" dirty="0" smtClean="0">
                <a:solidFill>
                  <a:schemeClr val="tx1"/>
                </a:solidFill>
              </a:rPr>
              <a:t> :                (</a:t>
            </a:r>
            <a:r>
              <a:rPr lang="zh-TW" altLang="zh-TW" sz="1800" dirty="0" smtClean="0">
                <a:solidFill>
                  <a:schemeClr val="tx1"/>
                </a:solidFill>
              </a:rPr>
              <a:t>蓋章</a:t>
            </a:r>
            <a:r>
              <a:rPr lang="en-US" altLang="zh-TW" sz="1800" dirty="0" smtClean="0">
                <a:solidFill>
                  <a:schemeClr val="tx1"/>
                </a:solidFill>
              </a:rPr>
              <a:t>)</a:t>
            </a:r>
            <a:r>
              <a:rPr lang="zh-TW" altLang="zh-TW" sz="1800" dirty="0" smtClean="0">
                <a:solidFill>
                  <a:schemeClr val="tx1"/>
                </a:solidFill>
              </a:rPr>
              <a:t/>
            </a:r>
            <a:br>
              <a:rPr lang="zh-TW" altLang="zh-TW" sz="1800" dirty="0" smtClean="0">
                <a:solidFill>
                  <a:schemeClr val="tx1"/>
                </a:solidFill>
              </a:rPr>
            </a:br>
            <a:r>
              <a:rPr lang="en-US" altLang="zh-TW" sz="1800" dirty="0" smtClean="0">
                <a:solidFill>
                  <a:schemeClr val="tx1"/>
                </a:solidFill>
              </a:rPr>
              <a:t>                            </a:t>
            </a:r>
            <a:br>
              <a:rPr lang="en-US" altLang="zh-TW" sz="1800" dirty="0" smtClean="0">
                <a:solidFill>
                  <a:schemeClr val="tx1"/>
                </a:solidFill>
              </a:rPr>
            </a:br>
            <a:r>
              <a:rPr lang="en-US" altLang="zh-TW" sz="1800" dirty="0" smtClean="0">
                <a:solidFill>
                  <a:schemeClr val="tx1"/>
                </a:solidFill>
              </a:rPr>
              <a:t>                                          </a:t>
            </a:r>
            <a:r>
              <a:rPr lang="zh-TW" altLang="zh-TW" sz="1800" dirty="0" smtClean="0">
                <a:solidFill>
                  <a:schemeClr val="tx1"/>
                </a:solidFill>
              </a:rPr>
              <a:t>主任委員</a:t>
            </a:r>
            <a:r>
              <a:rPr lang="en-US" altLang="zh-TW" sz="1800" dirty="0" smtClean="0">
                <a:solidFill>
                  <a:schemeClr val="tx1"/>
                </a:solidFill>
              </a:rPr>
              <a:t>:                    (</a:t>
            </a:r>
            <a:r>
              <a:rPr lang="zh-TW" altLang="zh-TW" sz="1800" dirty="0" smtClean="0">
                <a:solidFill>
                  <a:schemeClr val="tx1"/>
                </a:solidFill>
              </a:rPr>
              <a:t>蓋章</a:t>
            </a:r>
            <a:r>
              <a:rPr lang="en-US" altLang="zh-TW" sz="1800" dirty="0" smtClean="0">
                <a:solidFill>
                  <a:schemeClr val="tx1"/>
                </a:solidFill>
              </a:rPr>
              <a:t>)</a:t>
            </a:r>
            <a:r>
              <a:rPr lang="zh-TW" altLang="zh-TW" sz="1800" dirty="0" smtClean="0">
                <a:solidFill>
                  <a:schemeClr val="tx1"/>
                </a:solidFill>
              </a:rPr>
              <a:t/>
            </a:r>
            <a:br>
              <a:rPr lang="zh-TW" altLang="zh-TW" sz="1800" dirty="0" smtClean="0">
                <a:solidFill>
                  <a:schemeClr val="tx1"/>
                </a:solidFill>
              </a:rPr>
            </a:br>
            <a:r>
              <a:rPr lang="en-US" altLang="zh-TW" sz="1800" dirty="0" smtClean="0">
                <a:solidFill>
                  <a:schemeClr val="tx1"/>
                </a:solidFill>
              </a:rPr>
              <a:t>                                                                                 </a:t>
            </a:r>
            <a:r>
              <a:rPr lang="zh-TW" altLang="zh-TW" sz="1800" dirty="0" smtClean="0">
                <a:solidFill>
                  <a:schemeClr val="tx1"/>
                </a:solidFill>
              </a:rPr>
              <a:t>中華民國</a:t>
            </a:r>
            <a:r>
              <a:rPr lang="en-US" altLang="zh-TW" sz="1800" dirty="0" smtClean="0">
                <a:solidFill>
                  <a:schemeClr val="tx1"/>
                </a:solidFill>
              </a:rPr>
              <a:t>     </a:t>
            </a:r>
            <a:r>
              <a:rPr lang="zh-TW" altLang="zh-TW" sz="1800" dirty="0" smtClean="0">
                <a:solidFill>
                  <a:schemeClr val="tx1"/>
                </a:solidFill>
              </a:rPr>
              <a:t>年</a:t>
            </a:r>
            <a:r>
              <a:rPr lang="en-US" altLang="zh-TW" sz="1800" dirty="0" smtClean="0">
                <a:solidFill>
                  <a:schemeClr val="tx1"/>
                </a:solidFill>
              </a:rPr>
              <a:t>     </a:t>
            </a:r>
            <a:r>
              <a:rPr lang="zh-TW" altLang="zh-TW" sz="1800" dirty="0" smtClean="0">
                <a:solidFill>
                  <a:schemeClr val="tx1"/>
                </a:solidFill>
              </a:rPr>
              <a:t>月</a:t>
            </a:r>
            <a:r>
              <a:rPr lang="en-US" altLang="zh-TW" sz="1800" dirty="0" smtClean="0">
                <a:solidFill>
                  <a:schemeClr val="tx1"/>
                </a:solidFill>
              </a:rPr>
              <a:t>     </a:t>
            </a:r>
            <a:r>
              <a:rPr lang="zh-TW" altLang="zh-TW" sz="1800" dirty="0" smtClean="0">
                <a:solidFill>
                  <a:schemeClr val="tx1"/>
                </a:solidFill>
              </a:rPr>
              <a:t>日</a:t>
            </a:r>
            <a:r>
              <a:rPr lang="zh-TW" altLang="zh-TW" sz="1200" dirty="0" smtClean="0">
                <a:solidFill>
                  <a:schemeClr val="tx1"/>
                </a:solidFill>
              </a:rPr>
              <a:t/>
            </a:r>
            <a:br>
              <a:rPr lang="zh-TW" altLang="zh-TW" sz="1200" dirty="0" smtClean="0">
                <a:solidFill>
                  <a:schemeClr val="tx1"/>
                </a:solidFill>
              </a:rPr>
            </a:br>
            <a:endParaRPr lang="zh-TW" altLang="en-US" sz="1200" dirty="0">
              <a:solidFill>
                <a:schemeClr val="tx1"/>
              </a:solidFill>
            </a:endParaRPr>
          </a:p>
        </p:txBody>
      </p:sp>
      <p:sp>
        <p:nvSpPr>
          <p:cNvPr id="3" name="投影片編號版面配置區 2"/>
          <p:cNvSpPr>
            <a:spLocks noGrp="1"/>
          </p:cNvSpPr>
          <p:nvPr>
            <p:ph type="sldNum" sz="quarter" idx="12"/>
          </p:nvPr>
        </p:nvSpPr>
        <p:spPr/>
        <p:txBody>
          <a:bodyPr/>
          <a:lstStyle/>
          <a:p>
            <a:fld id="{6EA2F72E-838C-447C-AD7C-1D1DF1839398}" type="slidenum">
              <a:rPr lang="zh-TW" altLang="en-US" smtClean="0"/>
              <a:pPr/>
              <a:t>18</a:t>
            </a:fld>
            <a:endParaRPr lang="zh-TW"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2"/>
          </p:nvPr>
        </p:nvSpPr>
        <p:spPr/>
        <p:txBody>
          <a:bodyPr/>
          <a:lstStyle/>
          <a:p>
            <a:fld id="{6EA2F72E-838C-447C-AD7C-1D1DF1839398}" type="slidenum">
              <a:rPr lang="zh-TW" altLang="en-US" smtClean="0"/>
              <a:pPr/>
              <a:t>19</a:t>
            </a:fld>
            <a:endParaRPr lang="zh-TW" altLang="en-US"/>
          </a:p>
        </p:txBody>
      </p:sp>
      <p:sp>
        <p:nvSpPr>
          <p:cNvPr id="33793" name="Rectangle 1"/>
          <p:cNvSpPr>
            <a:spLocks noChangeArrowheads="1"/>
          </p:cNvSpPr>
          <p:nvPr/>
        </p:nvSpPr>
        <p:spPr bwMode="auto">
          <a:xfrm>
            <a:off x="1043608" y="332656"/>
            <a:ext cx="7920880" cy="37240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zh-TW" altLang="zh-TW" sz="2400" dirty="0"/>
              <a:t>一、補助實施要點及相關表格請至「竹南鎮公所全球資訊網</a:t>
            </a:r>
            <a:r>
              <a:rPr lang="en-US" altLang="zh-TW" sz="2400" dirty="0"/>
              <a:t>-</a:t>
            </a:r>
            <a:r>
              <a:rPr lang="zh-TW" altLang="zh-TW" sz="2400" dirty="0"/>
              <a:t>本所課室</a:t>
            </a:r>
            <a:r>
              <a:rPr lang="en-US" altLang="zh-TW" sz="2400" dirty="0"/>
              <a:t>-</a:t>
            </a:r>
            <a:r>
              <a:rPr lang="zh-TW" altLang="zh-TW" sz="2400" dirty="0"/>
              <a:t>建設課</a:t>
            </a:r>
            <a:r>
              <a:rPr lang="en-US" altLang="zh-TW" sz="2400" dirty="0"/>
              <a:t>-</a:t>
            </a:r>
            <a:r>
              <a:rPr lang="zh-TW" altLang="zh-TW" sz="2400" dirty="0"/>
              <a:t>政令宣導</a:t>
            </a:r>
            <a:r>
              <a:rPr lang="en-US" altLang="zh-TW" sz="2400" dirty="0" smtClean="0"/>
              <a:t>-</a:t>
            </a:r>
            <a:r>
              <a:rPr lang="zh-TW" altLang="en-US" sz="2400" dirty="0" smtClean="0"/>
              <a:t>苗栗縣竹南鎮公所補助公寓大廈活動所需資料表格</a:t>
            </a:r>
            <a:r>
              <a:rPr lang="zh-TW" altLang="zh-TW" sz="2400" dirty="0" smtClean="0"/>
              <a:t>」</a:t>
            </a:r>
            <a:r>
              <a:rPr lang="zh-TW" altLang="zh-TW" sz="2400" dirty="0"/>
              <a:t>下載</a:t>
            </a:r>
            <a:r>
              <a:rPr lang="en-US" altLang="zh-TW" sz="2400" dirty="0"/>
              <a:t>(</a:t>
            </a:r>
            <a:r>
              <a:rPr lang="zh-TW" altLang="zh-TW" sz="2400" dirty="0"/>
              <a:t>網址</a:t>
            </a:r>
            <a:r>
              <a:rPr lang="en-US" altLang="zh-TW" sz="2400" dirty="0" smtClean="0"/>
              <a:t>:</a:t>
            </a:r>
            <a:r>
              <a:rPr lang="en-US" altLang="zh-TW" sz="2400" u="sng" dirty="0">
                <a:hlinkClick r:id="rId2"/>
              </a:rPr>
              <a:t> https://</a:t>
            </a:r>
            <a:r>
              <a:rPr lang="en-US" altLang="zh-TW" sz="2400" u="sng" dirty="0" smtClean="0">
                <a:hlinkClick r:id="rId2"/>
              </a:rPr>
              <a:t>www.chunan.gov.tw/News_Content.aspx?n=2729&amp;s=251831</a:t>
            </a:r>
            <a:r>
              <a:rPr lang="en-US" altLang="zh-TW" sz="2400" u="sng" dirty="0" smtClean="0"/>
              <a:t>)</a:t>
            </a:r>
          </a:p>
          <a:p>
            <a:endParaRPr lang="en-US" altLang="zh-TW" sz="2400" dirty="0" smtClean="0"/>
          </a:p>
          <a:p>
            <a:r>
              <a:rPr lang="zh-TW" altLang="zh-TW" sz="2400" dirty="0" smtClean="0"/>
              <a:t>二</a:t>
            </a:r>
            <a:r>
              <a:rPr lang="zh-TW" altLang="zh-TW" sz="2400" dirty="0"/>
              <a:t>、聯絡人</a:t>
            </a:r>
            <a:r>
              <a:rPr lang="en-US" altLang="zh-TW" sz="2400" dirty="0"/>
              <a:t> : </a:t>
            </a:r>
            <a:r>
              <a:rPr lang="zh-TW" altLang="zh-TW" sz="2400" dirty="0"/>
              <a:t>林銘雄</a:t>
            </a:r>
          </a:p>
          <a:p>
            <a:endParaRPr lang="en-US" altLang="zh-TW" sz="2400" dirty="0" smtClean="0"/>
          </a:p>
          <a:p>
            <a:r>
              <a:rPr lang="zh-TW" altLang="zh-TW" sz="2400" dirty="0" smtClean="0"/>
              <a:t>三</a:t>
            </a:r>
            <a:r>
              <a:rPr lang="zh-TW" altLang="zh-TW" sz="2400" dirty="0"/>
              <a:t>、聯絡電話</a:t>
            </a:r>
            <a:r>
              <a:rPr lang="en-US" altLang="zh-TW" sz="2400" dirty="0"/>
              <a:t> :037-462101 # 132</a:t>
            </a:r>
            <a:endParaRPr lang="zh-TW" altLang="zh-TW" sz="2400" dirty="0"/>
          </a:p>
          <a:p>
            <a:pPr lvl="0" fontAlgn="base">
              <a:spcBef>
                <a:spcPct val="0"/>
              </a:spcBef>
              <a:spcAft>
                <a:spcPct val="0"/>
              </a:spcAft>
            </a:pPr>
            <a:endParaRPr kumimoji="1" lang="en-US" altLang="zh-TW" sz="2000" b="0" i="0" u="none" strike="noStrike" cap="none" normalizeH="0" baseline="0" dirty="0" smtClean="0">
              <a:ln>
                <a:noFill/>
              </a:ln>
              <a:effectLst/>
              <a:latin typeface="Arial" pitchFamily="34" charset="0"/>
              <a:ea typeface="新細明體" pitchFamily="18" charset="-120"/>
              <a:cs typeface="新細明體" pitchFamily="18" charset="-12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403648" y="548680"/>
            <a:ext cx="7406640" cy="851354"/>
          </a:xfrm>
        </p:spPr>
        <p:txBody>
          <a:bodyPr/>
          <a:lstStyle/>
          <a:p>
            <a:r>
              <a:rPr lang="zh-TW" altLang="en-US" dirty="0" smtClean="0">
                <a:solidFill>
                  <a:schemeClr val="tx1"/>
                </a:solidFill>
              </a:rPr>
              <a:t>一、</a:t>
            </a:r>
            <a:r>
              <a:rPr lang="zh-TW" altLang="zh-TW" dirty="0" smtClean="0">
                <a:solidFill>
                  <a:schemeClr val="tx1"/>
                </a:solidFill>
              </a:rPr>
              <a:t>補助</a:t>
            </a:r>
            <a:r>
              <a:rPr lang="en-US" altLang="zh-TW" dirty="0" smtClean="0">
                <a:solidFill>
                  <a:schemeClr val="tx1"/>
                </a:solidFill>
              </a:rPr>
              <a:t>(</a:t>
            </a:r>
            <a:r>
              <a:rPr lang="zh-TW" altLang="zh-TW" dirty="0" smtClean="0">
                <a:solidFill>
                  <a:schemeClr val="tx1"/>
                </a:solidFill>
              </a:rPr>
              <a:t>申請</a:t>
            </a:r>
            <a:r>
              <a:rPr lang="en-US" altLang="zh-TW" dirty="0" smtClean="0">
                <a:solidFill>
                  <a:schemeClr val="tx1"/>
                </a:solidFill>
              </a:rPr>
              <a:t>)</a:t>
            </a:r>
            <a:r>
              <a:rPr lang="zh-TW" altLang="zh-TW" dirty="0" smtClean="0">
                <a:solidFill>
                  <a:schemeClr val="tx1"/>
                </a:solidFill>
              </a:rPr>
              <a:t>對象</a:t>
            </a:r>
            <a:endParaRPr lang="zh-TW" altLang="en-US" dirty="0">
              <a:solidFill>
                <a:schemeClr val="tx1"/>
              </a:solidFill>
            </a:endParaRPr>
          </a:p>
        </p:txBody>
      </p:sp>
      <p:sp>
        <p:nvSpPr>
          <p:cNvPr id="3" name="副標題 2"/>
          <p:cNvSpPr>
            <a:spLocks noGrp="1"/>
          </p:cNvSpPr>
          <p:nvPr>
            <p:ph type="subTitle" idx="1"/>
          </p:nvPr>
        </p:nvSpPr>
        <p:spPr>
          <a:xfrm>
            <a:off x="1475656" y="1700808"/>
            <a:ext cx="7406640" cy="1752600"/>
          </a:xfrm>
        </p:spPr>
        <p:txBody>
          <a:bodyPr>
            <a:noAutofit/>
          </a:bodyPr>
          <a:lstStyle/>
          <a:p>
            <a:r>
              <a:rPr lang="zh-TW" altLang="en-US" sz="2400" dirty="0" smtClean="0">
                <a:solidFill>
                  <a:schemeClr val="tx1"/>
                </a:solidFill>
              </a:rPr>
              <a:t>補助要點</a:t>
            </a:r>
            <a:r>
              <a:rPr lang="en-US" altLang="zh-TW" sz="2400" dirty="0" smtClean="0">
                <a:solidFill>
                  <a:schemeClr val="tx1"/>
                </a:solidFill>
              </a:rPr>
              <a:t>§3</a:t>
            </a:r>
          </a:p>
          <a:p>
            <a:r>
              <a:rPr lang="zh-TW" altLang="zh-TW" sz="2400" dirty="0" smtClean="0">
                <a:solidFill>
                  <a:schemeClr val="tx1"/>
                </a:solidFill>
              </a:rPr>
              <a:t>設立於本鎮，依公寓大廈管理條例或各該公寓大廈規約之規定，定期召開區分所有權人會議，於擔任各項職務之委員任期屆至前完成委員改選，並送本所完成報備之各公寓大廈管理委員會</a:t>
            </a:r>
            <a:r>
              <a:rPr lang="en-US" altLang="zh-TW" sz="2400" dirty="0" smtClean="0">
                <a:solidFill>
                  <a:schemeClr val="tx1"/>
                </a:solidFill>
              </a:rPr>
              <a:t>(</a:t>
            </a:r>
            <a:r>
              <a:rPr lang="zh-TW" altLang="zh-TW" sz="2400" dirty="0" smtClean="0">
                <a:solidFill>
                  <a:schemeClr val="tx1"/>
                </a:solidFill>
              </a:rPr>
              <a:t>不含管理負責人</a:t>
            </a:r>
            <a:r>
              <a:rPr lang="en-US" altLang="zh-TW" sz="2400" dirty="0" smtClean="0">
                <a:solidFill>
                  <a:schemeClr val="tx1"/>
                </a:solidFill>
              </a:rPr>
              <a:t>)</a:t>
            </a:r>
            <a:r>
              <a:rPr lang="zh-TW" altLang="zh-TW" sz="2400" dirty="0" smtClean="0">
                <a:solidFill>
                  <a:schemeClr val="tx1"/>
                </a:solidFill>
              </a:rPr>
              <a:t>。</a:t>
            </a:r>
            <a:endParaRPr lang="zh-TW" altLang="en-US" sz="2400" dirty="0">
              <a:solidFill>
                <a:schemeClr val="tx1"/>
              </a:solidFill>
            </a:endParaRPr>
          </a:p>
        </p:txBody>
      </p:sp>
      <p:sp>
        <p:nvSpPr>
          <p:cNvPr id="4" name="副標題 2"/>
          <p:cNvSpPr txBox="1">
            <a:spLocks/>
          </p:cNvSpPr>
          <p:nvPr/>
        </p:nvSpPr>
        <p:spPr>
          <a:xfrm>
            <a:off x="1403648" y="3933056"/>
            <a:ext cx="7406640" cy="1752600"/>
          </a:xfrm>
          <a:prstGeom prst="rect">
            <a:avLst/>
          </a:prstGeom>
        </p:spPr>
        <p:txBody>
          <a:bodyPr tIns="0">
            <a:normAutofit/>
          </a:bodyPr>
          <a:lstStyle/>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zh-TW" altLang="en-US" sz="2000" b="0" i="0" u="none" strike="noStrike" kern="1200" cap="none" spc="0" normalizeH="0" baseline="0" noProof="0" dirty="0" smtClean="0">
                <a:ln>
                  <a:noFill/>
                </a:ln>
                <a:effectLst/>
                <a:uLnTx/>
                <a:uFillTx/>
                <a:latin typeface="+mn-lt"/>
                <a:ea typeface="+mn-ea"/>
                <a:cs typeface="+mn-cs"/>
              </a:rPr>
              <a:t>備註</a:t>
            </a:r>
            <a:r>
              <a:rPr kumimoji="0" lang="en-US" altLang="zh-TW" sz="2000" b="0" i="0" u="none" strike="noStrike" kern="1200" cap="none" spc="0" normalizeH="0" baseline="0" noProof="0" dirty="0" smtClean="0">
                <a:ln>
                  <a:noFill/>
                </a:ln>
                <a:effectLst/>
                <a:uLnTx/>
                <a:uFillTx/>
                <a:latin typeface="+mn-lt"/>
                <a:ea typeface="+mn-ea"/>
                <a:cs typeface="+mn-cs"/>
              </a:rPr>
              <a:t>:</a:t>
            </a:r>
          </a:p>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lang="en-US" altLang="zh-TW" sz="2000" dirty="0" smtClean="0"/>
              <a:t>(1)</a:t>
            </a:r>
            <a:r>
              <a:rPr lang="zh-TW" altLang="en-US" sz="2000" dirty="0" smtClean="0"/>
              <a:t>需依規定，定期召開區分所有權會議並完成各職務委員改選。</a:t>
            </a:r>
            <a:endParaRPr lang="en-US" altLang="zh-TW" sz="2000" dirty="0" smtClean="0"/>
          </a:p>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lang="en-US" altLang="zh-TW" sz="2000" dirty="0" smtClean="0"/>
              <a:t>(2)</a:t>
            </a:r>
            <a:r>
              <a:rPr lang="zh-TW" altLang="en-US" sz="2000" dirty="0" smtClean="0"/>
              <a:t>完成改選後，相關會議資料需送本所完成報備。</a:t>
            </a:r>
            <a:endParaRPr lang="en-US" altLang="zh-TW" sz="2000" dirty="0" smtClean="0"/>
          </a:p>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en-US" altLang="zh-TW" sz="2000" b="0" i="0" u="none" strike="noStrike" kern="1200" cap="none" spc="0" normalizeH="0" baseline="0" noProof="0" dirty="0" smtClean="0">
                <a:ln>
                  <a:noFill/>
                </a:ln>
                <a:effectLst/>
                <a:uLnTx/>
                <a:uFillTx/>
                <a:latin typeface="+mn-lt"/>
                <a:ea typeface="+mn-ea"/>
                <a:cs typeface="+mn-cs"/>
              </a:rPr>
              <a:t>(3)</a:t>
            </a:r>
            <a:r>
              <a:rPr kumimoji="0" lang="zh-TW" altLang="en-US" sz="2000" b="0" i="0" u="none" strike="noStrike" kern="1200" cap="none" spc="0" normalizeH="0" baseline="0" noProof="0" dirty="0" smtClean="0">
                <a:ln>
                  <a:noFill/>
                </a:ln>
                <a:effectLst/>
                <a:uLnTx/>
                <a:uFillTx/>
                <a:latin typeface="+mn-lt"/>
                <a:ea typeface="+mn-ea"/>
                <a:cs typeface="+mn-cs"/>
              </a:rPr>
              <a:t>僅限公寓大廈管理委員會提出申請。</a:t>
            </a:r>
            <a:endParaRPr kumimoji="0" lang="zh-TW" altLang="en-US" sz="2000" b="0" i="0" u="none" strike="noStrike" kern="1200" cap="none" spc="0" normalizeH="0" baseline="0" noProof="0" dirty="0">
              <a:ln>
                <a:noFill/>
              </a:ln>
              <a:effectLst/>
              <a:uLnTx/>
              <a:uFillTx/>
              <a:latin typeface="+mn-lt"/>
              <a:ea typeface="+mn-ea"/>
              <a:cs typeface="+mn-cs"/>
            </a:endParaRPr>
          </a:p>
        </p:txBody>
      </p:sp>
      <p:sp>
        <p:nvSpPr>
          <p:cNvPr id="5" name="投影片編號版面配置區 4"/>
          <p:cNvSpPr>
            <a:spLocks noGrp="1"/>
          </p:cNvSpPr>
          <p:nvPr>
            <p:ph type="sldNum" sz="quarter" idx="12"/>
          </p:nvPr>
        </p:nvSpPr>
        <p:spPr/>
        <p:txBody>
          <a:bodyPr/>
          <a:lstStyle/>
          <a:p>
            <a:fld id="{6EA2F72E-838C-447C-AD7C-1D1DF1839398}" type="slidenum">
              <a:rPr lang="zh-TW" altLang="en-US" smtClean="0">
                <a:solidFill>
                  <a:schemeClr val="tx1"/>
                </a:solidFill>
              </a:rPr>
              <a:pPr/>
              <a:t>2</a:t>
            </a:fld>
            <a:endParaRPr lang="zh-TW" altLang="en-US">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403648" y="476673"/>
            <a:ext cx="7406640" cy="707338"/>
          </a:xfrm>
        </p:spPr>
        <p:txBody>
          <a:bodyPr>
            <a:noAutofit/>
          </a:bodyPr>
          <a:lstStyle/>
          <a:p>
            <a:r>
              <a:rPr lang="zh-TW" altLang="en-US" dirty="0" smtClean="0">
                <a:solidFill>
                  <a:schemeClr val="tx1"/>
                </a:solidFill>
              </a:rPr>
              <a:t>二、</a:t>
            </a:r>
            <a:r>
              <a:rPr lang="zh-TW" altLang="zh-TW" dirty="0" smtClean="0">
                <a:solidFill>
                  <a:schemeClr val="tx1"/>
                </a:solidFill>
              </a:rPr>
              <a:t>補助條件及審核原則</a:t>
            </a:r>
            <a:endParaRPr lang="zh-TW" altLang="en-US" dirty="0">
              <a:solidFill>
                <a:schemeClr val="tx1"/>
              </a:solidFill>
            </a:endParaRPr>
          </a:p>
        </p:txBody>
      </p:sp>
      <p:sp>
        <p:nvSpPr>
          <p:cNvPr id="3" name="副標題 2"/>
          <p:cNvSpPr>
            <a:spLocks noGrp="1"/>
          </p:cNvSpPr>
          <p:nvPr>
            <p:ph type="subTitle" idx="1"/>
          </p:nvPr>
        </p:nvSpPr>
        <p:spPr>
          <a:xfrm>
            <a:off x="1115616" y="1196752"/>
            <a:ext cx="8028384" cy="5661248"/>
          </a:xfrm>
        </p:spPr>
        <p:txBody>
          <a:bodyPr>
            <a:normAutofit fontScale="70000" lnSpcReduction="20000"/>
          </a:bodyPr>
          <a:lstStyle/>
          <a:p>
            <a:r>
              <a:rPr lang="zh-TW" altLang="en-US" sz="2900" dirty="0" smtClean="0">
                <a:solidFill>
                  <a:schemeClr val="tx1"/>
                </a:solidFill>
              </a:rPr>
              <a:t>  補助要點</a:t>
            </a:r>
            <a:r>
              <a:rPr lang="en-US" altLang="zh-TW" sz="2900" dirty="0" smtClean="0">
                <a:solidFill>
                  <a:schemeClr val="tx1"/>
                </a:solidFill>
              </a:rPr>
              <a:t>§4</a:t>
            </a:r>
          </a:p>
          <a:p>
            <a:r>
              <a:rPr lang="zh-TW" altLang="zh-TW" sz="2900" dirty="0" smtClean="0">
                <a:solidFill>
                  <a:schemeClr val="tx1"/>
                </a:solidFill>
              </a:rPr>
              <a:t>（一）最近一年內有定期召開區分所有權人會議，並就活動事</a:t>
            </a:r>
            <a:r>
              <a:rPr lang="zh-TW" altLang="en-US" sz="2900" dirty="0" smtClean="0">
                <a:solidFill>
                  <a:schemeClr val="tx1"/>
                </a:solidFill>
              </a:rPr>
              <a:t>             </a:t>
            </a:r>
            <a:endParaRPr lang="en-US" altLang="zh-TW" sz="2900" dirty="0" smtClean="0">
              <a:solidFill>
                <a:schemeClr val="tx1"/>
              </a:solidFill>
            </a:endParaRPr>
          </a:p>
          <a:p>
            <a:r>
              <a:rPr lang="zh-TW" altLang="en-US" sz="2900" dirty="0" smtClean="0">
                <a:solidFill>
                  <a:schemeClr val="tx1"/>
                </a:solidFill>
              </a:rPr>
              <a:t>            </a:t>
            </a:r>
            <a:r>
              <a:rPr lang="zh-TW" altLang="zh-TW" sz="2900" dirty="0" smtClean="0">
                <a:solidFill>
                  <a:schemeClr val="tx1"/>
                </a:solidFill>
              </a:rPr>
              <a:t>項進行討論作成會議紀錄者。</a:t>
            </a:r>
          </a:p>
          <a:p>
            <a:r>
              <a:rPr lang="zh-TW" altLang="zh-TW" sz="2900" dirty="0" smtClean="0">
                <a:solidFill>
                  <a:schemeClr val="tx1"/>
                </a:solidFill>
              </a:rPr>
              <a:t>（二）本補助案件係採事先審核、先到先審、補助款用罄後即不再受</a:t>
            </a:r>
            <a:endParaRPr lang="en-US" altLang="zh-TW" sz="2900" dirty="0" smtClean="0">
              <a:solidFill>
                <a:schemeClr val="tx1"/>
              </a:solidFill>
            </a:endParaRPr>
          </a:p>
          <a:p>
            <a:r>
              <a:rPr lang="en-US" altLang="zh-TW" sz="2900" dirty="0" smtClean="0">
                <a:solidFill>
                  <a:schemeClr val="tx1"/>
                </a:solidFill>
              </a:rPr>
              <a:t>            </a:t>
            </a:r>
            <a:r>
              <a:rPr lang="zh-TW" altLang="zh-TW" sz="2900" dirty="0" smtClean="0">
                <a:solidFill>
                  <a:schemeClr val="tx1"/>
                </a:solidFill>
              </a:rPr>
              <a:t>理案件為原則。</a:t>
            </a:r>
          </a:p>
          <a:p>
            <a:r>
              <a:rPr lang="zh-TW" altLang="zh-TW" sz="2900" dirty="0" smtClean="0">
                <a:solidFill>
                  <a:schemeClr val="tx1"/>
                </a:solidFill>
              </a:rPr>
              <a:t>（三）活動計畫執行期間不得超過當年度</a:t>
            </a:r>
            <a:r>
              <a:rPr lang="en-US" altLang="zh-TW" sz="2900" dirty="0" smtClean="0">
                <a:solidFill>
                  <a:schemeClr val="tx1"/>
                </a:solidFill>
              </a:rPr>
              <a:t>10</a:t>
            </a:r>
            <a:r>
              <a:rPr lang="zh-TW" altLang="zh-TW" sz="2900" dirty="0" smtClean="0">
                <a:solidFill>
                  <a:schemeClr val="tx1"/>
                </a:solidFill>
              </a:rPr>
              <a:t>月</a:t>
            </a:r>
            <a:r>
              <a:rPr lang="en-US" altLang="zh-TW" sz="2900" dirty="0" smtClean="0">
                <a:solidFill>
                  <a:schemeClr val="tx1"/>
                </a:solidFill>
              </a:rPr>
              <a:t>31</a:t>
            </a:r>
            <a:r>
              <a:rPr lang="zh-TW" altLang="zh-TW" sz="2900" dirty="0" smtClean="0">
                <a:solidFill>
                  <a:schemeClr val="tx1"/>
                </a:solidFill>
              </a:rPr>
              <a:t>日止。</a:t>
            </a:r>
          </a:p>
          <a:p>
            <a:r>
              <a:rPr lang="zh-TW" altLang="zh-TW" sz="2900" dirty="0" smtClean="0">
                <a:solidFill>
                  <a:schemeClr val="tx1"/>
                </a:solidFill>
              </a:rPr>
              <a:t>（四）本補助案件之補助額度：</a:t>
            </a:r>
          </a:p>
          <a:p>
            <a:r>
              <a:rPr lang="en-US" altLang="zh-TW" sz="2900" dirty="0" smtClean="0">
                <a:solidFill>
                  <a:schemeClr val="tx1"/>
                </a:solidFill>
              </a:rPr>
              <a:t>      1.</a:t>
            </a:r>
            <a:r>
              <a:rPr lang="zh-TW" altLang="zh-TW" sz="2900" dirty="0" smtClean="0">
                <a:solidFill>
                  <a:schemeClr val="tx1"/>
                </a:solidFill>
              </a:rPr>
              <a:t>區分所有權人人數</a:t>
            </a:r>
            <a:r>
              <a:rPr lang="en-US" altLang="zh-TW" sz="2900" dirty="0" smtClean="0">
                <a:solidFill>
                  <a:schemeClr val="tx1"/>
                </a:solidFill>
              </a:rPr>
              <a:t>10</a:t>
            </a:r>
            <a:r>
              <a:rPr lang="zh-TW" altLang="zh-TW" sz="2900" dirty="0" smtClean="0">
                <a:solidFill>
                  <a:schemeClr val="tx1"/>
                </a:solidFill>
              </a:rPr>
              <a:t>人以下，不予補助。</a:t>
            </a:r>
          </a:p>
          <a:p>
            <a:r>
              <a:rPr lang="en-US" altLang="zh-TW" sz="2900" dirty="0" smtClean="0">
                <a:solidFill>
                  <a:schemeClr val="tx1"/>
                </a:solidFill>
              </a:rPr>
              <a:t>      2.</a:t>
            </a:r>
            <a:r>
              <a:rPr lang="zh-TW" altLang="zh-TW" sz="2900" dirty="0" smtClean="0">
                <a:solidFill>
                  <a:schemeClr val="tx1"/>
                </a:solidFill>
              </a:rPr>
              <a:t>區分所有權人人數</a:t>
            </a:r>
            <a:r>
              <a:rPr lang="en-US" altLang="zh-TW" sz="2900" dirty="0" smtClean="0">
                <a:solidFill>
                  <a:schemeClr val="tx1"/>
                </a:solidFill>
              </a:rPr>
              <a:t>11</a:t>
            </a:r>
            <a:r>
              <a:rPr lang="zh-TW" altLang="zh-TW" sz="2900" dirty="0" smtClean="0">
                <a:solidFill>
                  <a:schemeClr val="tx1"/>
                </a:solidFill>
              </a:rPr>
              <a:t>至</a:t>
            </a:r>
            <a:r>
              <a:rPr lang="en-US" altLang="zh-TW" sz="2900" dirty="0" smtClean="0">
                <a:solidFill>
                  <a:schemeClr val="tx1"/>
                </a:solidFill>
              </a:rPr>
              <a:t>49</a:t>
            </a:r>
            <a:r>
              <a:rPr lang="zh-TW" altLang="zh-TW" sz="2900" dirty="0" smtClean="0">
                <a:solidFill>
                  <a:schemeClr val="tx1"/>
                </a:solidFill>
              </a:rPr>
              <a:t>人</a:t>
            </a:r>
            <a:r>
              <a:rPr lang="en-US" altLang="zh-TW" sz="2900" dirty="0" smtClean="0">
                <a:solidFill>
                  <a:schemeClr val="tx1"/>
                </a:solidFill>
              </a:rPr>
              <a:t>:</a:t>
            </a:r>
            <a:r>
              <a:rPr lang="zh-TW" altLang="zh-TW" sz="2900" dirty="0" smtClean="0">
                <a:solidFill>
                  <a:schemeClr val="tx1"/>
                </a:solidFill>
              </a:rPr>
              <a:t>每案最高補助</a:t>
            </a:r>
            <a:r>
              <a:rPr lang="zh-TW" altLang="zh-TW" sz="2900" dirty="0" smtClean="0">
                <a:solidFill>
                  <a:schemeClr val="tx1"/>
                </a:solidFill>
              </a:rPr>
              <a:t>新台幣</a:t>
            </a:r>
            <a:r>
              <a:rPr lang="en-US" altLang="zh-TW" sz="2900" dirty="0" smtClean="0">
                <a:solidFill>
                  <a:schemeClr val="tx1"/>
                </a:solidFill>
              </a:rPr>
              <a:t>4</a:t>
            </a:r>
            <a:r>
              <a:rPr lang="zh-TW" altLang="zh-TW" sz="2900" dirty="0" smtClean="0">
                <a:solidFill>
                  <a:schemeClr val="tx1"/>
                </a:solidFill>
              </a:rPr>
              <a:t>萬</a:t>
            </a:r>
            <a:r>
              <a:rPr lang="zh-TW" altLang="en-US" sz="2900" dirty="0" smtClean="0">
                <a:solidFill>
                  <a:schemeClr val="tx1"/>
                </a:solidFill>
              </a:rPr>
              <a:t>元</a:t>
            </a:r>
            <a:r>
              <a:rPr lang="zh-TW" altLang="zh-TW" sz="2900" dirty="0" smtClean="0">
                <a:solidFill>
                  <a:schemeClr val="tx1"/>
                </a:solidFill>
              </a:rPr>
              <a:t>為原則。</a:t>
            </a:r>
          </a:p>
          <a:p>
            <a:r>
              <a:rPr lang="en-US" altLang="zh-TW" sz="2900" dirty="0" smtClean="0">
                <a:solidFill>
                  <a:schemeClr val="tx1"/>
                </a:solidFill>
              </a:rPr>
              <a:t>      3.</a:t>
            </a:r>
            <a:r>
              <a:rPr lang="zh-TW" altLang="zh-TW" sz="2900" dirty="0" smtClean="0">
                <a:solidFill>
                  <a:schemeClr val="tx1"/>
                </a:solidFill>
              </a:rPr>
              <a:t>區分所有權人人數</a:t>
            </a:r>
            <a:r>
              <a:rPr lang="en-US" altLang="zh-TW" sz="2900" dirty="0" smtClean="0">
                <a:solidFill>
                  <a:schemeClr val="tx1"/>
                </a:solidFill>
              </a:rPr>
              <a:t>50</a:t>
            </a:r>
            <a:r>
              <a:rPr lang="zh-TW" altLang="zh-TW" sz="2900" dirty="0" smtClean="0">
                <a:solidFill>
                  <a:schemeClr val="tx1"/>
                </a:solidFill>
              </a:rPr>
              <a:t>至</a:t>
            </a:r>
            <a:r>
              <a:rPr lang="en-US" altLang="zh-TW" sz="2900" dirty="0" smtClean="0">
                <a:solidFill>
                  <a:schemeClr val="tx1"/>
                </a:solidFill>
              </a:rPr>
              <a:t>99</a:t>
            </a:r>
            <a:r>
              <a:rPr lang="zh-TW" altLang="zh-TW" sz="2900" dirty="0" smtClean="0">
                <a:solidFill>
                  <a:schemeClr val="tx1"/>
                </a:solidFill>
              </a:rPr>
              <a:t>人</a:t>
            </a:r>
            <a:r>
              <a:rPr lang="en-US" altLang="zh-TW" sz="2900" dirty="0" smtClean="0">
                <a:solidFill>
                  <a:schemeClr val="tx1"/>
                </a:solidFill>
              </a:rPr>
              <a:t>:</a:t>
            </a:r>
            <a:r>
              <a:rPr lang="zh-TW" altLang="zh-TW" sz="2900" dirty="0" smtClean="0">
                <a:solidFill>
                  <a:schemeClr val="tx1"/>
                </a:solidFill>
              </a:rPr>
              <a:t>每案最高補助</a:t>
            </a:r>
            <a:r>
              <a:rPr lang="zh-TW" altLang="zh-TW" sz="2900" dirty="0" smtClean="0">
                <a:solidFill>
                  <a:schemeClr val="tx1"/>
                </a:solidFill>
              </a:rPr>
              <a:t>新台幣</a:t>
            </a:r>
            <a:r>
              <a:rPr lang="en-US" altLang="zh-TW" sz="2900" dirty="0" smtClean="0">
                <a:solidFill>
                  <a:schemeClr val="tx1"/>
                </a:solidFill>
              </a:rPr>
              <a:t>5</a:t>
            </a:r>
            <a:r>
              <a:rPr lang="zh-TW" altLang="zh-TW" sz="2900" dirty="0" smtClean="0">
                <a:solidFill>
                  <a:schemeClr val="tx1"/>
                </a:solidFill>
              </a:rPr>
              <a:t>萬</a:t>
            </a:r>
            <a:r>
              <a:rPr lang="zh-TW" altLang="zh-TW" sz="2900" dirty="0" smtClean="0">
                <a:solidFill>
                  <a:schemeClr val="tx1"/>
                </a:solidFill>
              </a:rPr>
              <a:t>元為原則。</a:t>
            </a:r>
          </a:p>
          <a:p>
            <a:r>
              <a:rPr lang="en-US" altLang="zh-TW" sz="2900" dirty="0" smtClean="0">
                <a:solidFill>
                  <a:schemeClr val="tx1"/>
                </a:solidFill>
              </a:rPr>
              <a:t>      4.</a:t>
            </a:r>
            <a:r>
              <a:rPr lang="zh-TW" altLang="zh-TW" sz="2900" dirty="0" smtClean="0">
                <a:solidFill>
                  <a:schemeClr val="tx1"/>
                </a:solidFill>
              </a:rPr>
              <a:t>區分所有權人人數</a:t>
            </a:r>
            <a:r>
              <a:rPr lang="en-US" altLang="zh-TW" sz="2900" dirty="0" smtClean="0">
                <a:solidFill>
                  <a:schemeClr val="tx1"/>
                </a:solidFill>
              </a:rPr>
              <a:t>100</a:t>
            </a:r>
            <a:r>
              <a:rPr lang="zh-TW" altLang="zh-TW" sz="2900" dirty="0" smtClean="0">
                <a:solidFill>
                  <a:schemeClr val="tx1"/>
                </a:solidFill>
              </a:rPr>
              <a:t>人以上</a:t>
            </a:r>
            <a:r>
              <a:rPr lang="en-US" altLang="zh-TW" sz="2900" dirty="0" smtClean="0">
                <a:solidFill>
                  <a:schemeClr val="tx1"/>
                </a:solidFill>
              </a:rPr>
              <a:t>:</a:t>
            </a:r>
            <a:r>
              <a:rPr lang="zh-TW" altLang="zh-TW" sz="2900" dirty="0" smtClean="0">
                <a:solidFill>
                  <a:schemeClr val="tx1"/>
                </a:solidFill>
              </a:rPr>
              <a:t>每案最高補助</a:t>
            </a:r>
            <a:r>
              <a:rPr lang="zh-TW" altLang="zh-TW" sz="2900" dirty="0" smtClean="0">
                <a:solidFill>
                  <a:schemeClr val="tx1"/>
                </a:solidFill>
              </a:rPr>
              <a:t>新台幣</a:t>
            </a:r>
            <a:r>
              <a:rPr lang="en-US" altLang="zh-TW" sz="2900" dirty="0" smtClean="0">
                <a:solidFill>
                  <a:schemeClr val="tx1"/>
                </a:solidFill>
              </a:rPr>
              <a:t>6</a:t>
            </a:r>
            <a:r>
              <a:rPr lang="zh-TW" altLang="zh-TW" sz="2900" dirty="0" smtClean="0">
                <a:solidFill>
                  <a:schemeClr val="tx1"/>
                </a:solidFill>
              </a:rPr>
              <a:t>萬</a:t>
            </a:r>
            <a:r>
              <a:rPr lang="zh-TW" altLang="zh-TW" sz="2900" dirty="0" smtClean="0">
                <a:solidFill>
                  <a:schemeClr val="tx1"/>
                </a:solidFill>
              </a:rPr>
              <a:t>元為原則。</a:t>
            </a:r>
          </a:p>
          <a:p>
            <a:r>
              <a:rPr lang="en-US" altLang="zh-TW" sz="2900" dirty="0" smtClean="0">
                <a:solidFill>
                  <a:schemeClr val="tx1"/>
                </a:solidFill>
              </a:rPr>
              <a:t>      5.</a:t>
            </a:r>
            <a:r>
              <a:rPr lang="zh-TW" altLang="zh-TW" sz="2900" dirty="0" smtClean="0">
                <a:solidFill>
                  <a:schemeClr val="tx1"/>
                </a:solidFill>
              </a:rPr>
              <a:t>同一戶若為</a:t>
            </a:r>
            <a:r>
              <a:rPr lang="en-US" altLang="zh-TW" sz="2900" dirty="0" smtClean="0">
                <a:solidFill>
                  <a:schemeClr val="tx1"/>
                </a:solidFill>
              </a:rPr>
              <a:t>2</a:t>
            </a:r>
            <a:r>
              <a:rPr lang="zh-TW" altLang="zh-TW" sz="2900" dirty="0" smtClean="0">
                <a:solidFill>
                  <a:schemeClr val="tx1"/>
                </a:solidFill>
              </a:rPr>
              <a:t>人以上區分所有權人共同持有者，該戶區分所有權</a:t>
            </a:r>
            <a:endParaRPr lang="en-US" altLang="zh-TW" sz="2900" dirty="0" smtClean="0">
              <a:solidFill>
                <a:schemeClr val="tx1"/>
              </a:solidFill>
            </a:endParaRPr>
          </a:p>
          <a:p>
            <a:r>
              <a:rPr lang="zh-TW" altLang="en-US" sz="2900" dirty="0" smtClean="0">
                <a:solidFill>
                  <a:schemeClr val="tx1"/>
                </a:solidFill>
              </a:rPr>
              <a:t>         </a:t>
            </a:r>
            <a:r>
              <a:rPr lang="zh-TW" altLang="zh-TW" sz="2900" dirty="0" smtClean="0">
                <a:solidFill>
                  <a:schemeClr val="tx1"/>
                </a:solidFill>
              </a:rPr>
              <a:t>人以</a:t>
            </a:r>
            <a:r>
              <a:rPr lang="en-US" altLang="zh-TW" sz="2900" dirty="0" smtClean="0">
                <a:solidFill>
                  <a:schemeClr val="tx1"/>
                </a:solidFill>
              </a:rPr>
              <a:t>1</a:t>
            </a:r>
            <a:r>
              <a:rPr lang="zh-TW" altLang="zh-TW" sz="2900" dirty="0" smtClean="0">
                <a:solidFill>
                  <a:schemeClr val="tx1"/>
                </a:solidFill>
              </a:rPr>
              <a:t>人計算。</a:t>
            </a:r>
          </a:p>
          <a:p>
            <a:r>
              <a:rPr lang="zh-TW" altLang="zh-TW" sz="2900" dirty="0" smtClean="0">
                <a:solidFill>
                  <a:schemeClr val="tx1"/>
                </a:solidFill>
              </a:rPr>
              <a:t>（五）原訂計畫因故異動者，應於計畫執行前二週函報本所備查，並</a:t>
            </a:r>
            <a:r>
              <a:rPr lang="en-US" altLang="zh-TW" sz="2900" dirty="0" smtClean="0">
                <a:solidFill>
                  <a:schemeClr val="tx1"/>
                </a:solidFill>
              </a:rPr>
              <a:t> </a:t>
            </a:r>
          </a:p>
          <a:p>
            <a:r>
              <a:rPr lang="en-US" altLang="zh-TW" sz="2900" dirty="0" smtClean="0">
                <a:solidFill>
                  <a:schemeClr val="tx1"/>
                </a:solidFill>
              </a:rPr>
              <a:t>             </a:t>
            </a:r>
            <a:r>
              <a:rPr lang="zh-TW" altLang="zh-TW" sz="2900" dirty="0" smtClean="0">
                <a:solidFill>
                  <a:schemeClr val="tx1"/>
                </a:solidFill>
              </a:rPr>
              <a:t>以一次為限。</a:t>
            </a:r>
            <a:endParaRPr lang="en-US" altLang="zh-TW" sz="2900" dirty="0" smtClean="0">
              <a:solidFill>
                <a:schemeClr val="tx1"/>
              </a:solidFill>
            </a:endParaRPr>
          </a:p>
          <a:p>
            <a:pPr lvl="0"/>
            <a:endParaRPr lang="en-US" altLang="zh-TW" sz="3200" dirty="0" smtClean="0">
              <a:solidFill>
                <a:schemeClr val="tx1"/>
              </a:solidFill>
            </a:endParaRPr>
          </a:p>
          <a:p>
            <a:pPr lvl="0"/>
            <a:r>
              <a:rPr lang="zh-TW" altLang="en-US" sz="3200" dirty="0" smtClean="0">
                <a:solidFill>
                  <a:schemeClr val="tx1"/>
                </a:solidFill>
              </a:rPr>
              <a:t>   備註</a:t>
            </a:r>
            <a:r>
              <a:rPr lang="en-US" altLang="zh-TW" sz="3200" dirty="0" smtClean="0">
                <a:solidFill>
                  <a:schemeClr val="tx1"/>
                </a:solidFill>
              </a:rPr>
              <a:t>:</a:t>
            </a:r>
            <a:r>
              <a:rPr lang="zh-TW" altLang="en-US" sz="3200" dirty="0" smtClean="0">
                <a:solidFill>
                  <a:schemeClr val="tx1"/>
                </a:solidFill>
              </a:rPr>
              <a:t> 實際補助金額以本所核定函核定金額為主。</a:t>
            </a:r>
            <a:endParaRPr lang="en-US" altLang="zh-TW" sz="3200" dirty="0" smtClean="0">
              <a:solidFill>
                <a:schemeClr val="tx1"/>
              </a:solidFill>
            </a:endParaRPr>
          </a:p>
          <a:p>
            <a:endParaRPr lang="zh-TW" altLang="zh-TW" sz="2900" dirty="0" smtClean="0">
              <a:solidFill>
                <a:schemeClr val="tx1"/>
              </a:solidFill>
            </a:endParaRPr>
          </a:p>
          <a:p>
            <a:endParaRPr lang="zh-TW" altLang="en-US" dirty="0">
              <a:solidFill>
                <a:schemeClr val="tx1"/>
              </a:solidFill>
            </a:endParaRPr>
          </a:p>
        </p:txBody>
      </p:sp>
      <p:sp>
        <p:nvSpPr>
          <p:cNvPr id="4" name="投影片編號版面配置區 3"/>
          <p:cNvSpPr>
            <a:spLocks noGrp="1"/>
          </p:cNvSpPr>
          <p:nvPr>
            <p:ph type="sldNum" sz="quarter" idx="12"/>
          </p:nvPr>
        </p:nvSpPr>
        <p:spPr/>
        <p:txBody>
          <a:bodyPr/>
          <a:lstStyle/>
          <a:p>
            <a:fld id="{6EA2F72E-838C-447C-AD7C-1D1DF1839398}" type="slidenum">
              <a:rPr lang="zh-TW" altLang="en-US" smtClean="0">
                <a:solidFill>
                  <a:schemeClr val="tx1"/>
                </a:solidFill>
              </a:rPr>
              <a:pPr/>
              <a:t>3</a:t>
            </a:fld>
            <a:endParaRPr lang="zh-TW" altLang="en-US">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331640" y="332656"/>
            <a:ext cx="7406640" cy="851354"/>
          </a:xfrm>
        </p:spPr>
        <p:txBody>
          <a:bodyPr/>
          <a:lstStyle/>
          <a:p>
            <a:r>
              <a:rPr lang="zh-TW" altLang="en-US" dirty="0" smtClean="0">
                <a:solidFill>
                  <a:schemeClr val="tx1"/>
                </a:solidFill>
              </a:rPr>
              <a:t>三、</a:t>
            </a:r>
            <a:r>
              <a:rPr lang="zh-TW" altLang="zh-TW" dirty="0" smtClean="0">
                <a:solidFill>
                  <a:schemeClr val="tx1"/>
                </a:solidFill>
              </a:rPr>
              <a:t>受理申請時間</a:t>
            </a:r>
            <a:endParaRPr lang="zh-TW" altLang="en-US" dirty="0">
              <a:solidFill>
                <a:schemeClr val="tx1"/>
              </a:solidFill>
            </a:endParaRPr>
          </a:p>
        </p:txBody>
      </p:sp>
      <p:sp>
        <p:nvSpPr>
          <p:cNvPr id="3" name="副標題 2"/>
          <p:cNvSpPr>
            <a:spLocks noGrp="1"/>
          </p:cNvSpPr>
          <p:nvPr>
            <p:ph type="subTitle" idx="1"/>
          </p:nvPr>
        </p:nvSpPr>
        <p:spPr>
          <a:xfrm>
            <a:off x="1475656" y="1268760"/>
            <a:ext cx="7406640" cy="1752600"/>
          </a:xfrm>
        </p:spPr>
        <p:txBody>
          <a:bodyPr/>
          <a:lstStyle/>
          <a:p>
            <a:r>
              <a:rPr lang="zh-TW" altLang="en-US" sz="2400" dirty="0" smtClean="0">
                <a:solidFill>
                  <a:schemeClr val="tx1"/>
                </a:solidFill>
              </a:rPr>
              <a:t>補助要點</a:t>
            </a:r>
            <a:r>
              <a:rPr lang="en-US" altLang="zh-TW" sz="2400" dirty="0" smtClean="0">
                <a:solidFill>
                  <a:schemeClr val="tx1"/>
                </a:solidFill>
              </a:rPr>
              <a:t>§5</a:t>
            </a:r>
          </a:p>
          <a:p>
            <a:r>
              <a:rPr lang="zh-TW" altLang="zh-TW" sz="2400" dirty="0" smtClean="0">
                <a:solidFill>
                  <a:schemeClr val="tx1"/>
                </a:solidFill>
              </a:rPr>
              <a:t>每年度</a:t>
            </a:r>
            <a:r>
              <a:rPr lang="en-US" altLang="zh-TW" sz="2400" dirty="0" smtClean="0">
                <a:solidFill>
                  <a:schemeClr val="tx1"/>
                </a:solidFill>
              </a:rPr>
              <a:t>1</a:t>
            </a:r>
            <a:r>
              <a:rPr lang="zh-TW" altLang="zh-TW" sz="2400" dirty="0" smtClean="0">
                <a:solidFill>
                  <a:schemeClr val="tx1"/>
                </a:solidFill>
              </a:rPr>
              <a:t>月</a:t>
            </a:r>
            <a:r>
              <a:rPr lang="en-US" altLang="zh-TW" sz="2400" dirty="0" smtClean="0">
                <a:solidFill>
                  <a:schemeClr val="tx1"/>
                </a:solidFill>
              </a:rPr>
              <a:t>1</a:t>
            </a:r>
            <a:r>
              <a:rPr lang="zh-TW" altLang="zh-TW" sz="2400" dirty="0" smtClean="0">
                <a:solidFill>
                  <a:schemeClr val="tx1"/>
                </a:solidFill>
              </a:rPr>
              <a:t>日至</a:t>
            </a:r>
            <a:r>
              <a:rPr lang="en-US" altLang="zh-TW" sz="2400" dirty="0" smtClean="0">
                <a:solidFill>
                  <a:schemeClr val="tx1"/>
                </a:solidFill>
              </a:rPr>
              <a:t>10</a:t>
            </a:r>
            <a:r>
              <a:rPr lang="zh-TW" altLang="zh-TW" sz="2400" dirty="0" smtClean="0">
                <a:solidFill>
                  <a:schemeClr val="tx1"/>
                </a:solidFill>
              </a:rPr>
              <a:t>月</a:t>
            </a:r>
            <a:r>
              <a:rPr lang="en-US" altLang="zh-TW" sz="2400" dirty="0" smtClean="0">
                <a:solidFill>
                  <a:schemeClr val="tx1"/>
                </a:solidFill>
              </a:rPr>
              <a:t>15</a:t>
            </a:r>
            <a:r>
              <a:rPr lang="zh-TW" altLang="zh-TW" sz="2400" dirty="0" smtClean="0">
                <a:solidFill>
                  <a:schemeClr val="tx1"/>
                </a:solidFill>
              </a:rPr>
              <a:t>日止，以本所行政室收發戳章為準，逾時不受理。</a:t>
            </a:r>
          </a:p>
          <a:p>
            <a:endParaRPr lang="zh-TW" altLang="en-US" dirty="0">
              <a:solidFill>
                <a:schemeClr val="tx1"/>
              </a:solidFill>
            </a:endParaRPr>
          </a:p>
        </p:txBody>
      </p:sp>
      <p:sp>
        <p:nvSpPr>
          <p:cNvPr id="4" name="副標題 2"/>
          <p:cNvSpPr txBox="1">
            <a:spLocks/>
          </p:cNvSpPr>
          <p:nvPr/>
        </p:nvSpPr>
        <p:spPr>
          <a:xfrm>
            <a:off x="1259632" y="2852936"/>
            <a:ext cx="7406640" cy="1752600"/>
          </a:xfrm>
          <a:prstGeom prst="rect">
            <a:avLst/>
          </a:prstGeom>
        </p:spPr>
        <p:txBody>
          <a:bodyPr tIns="0">
            <a:normAutofit/>
          </a:bodyPr>
          <a:lstStyle/>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zh-TW" altLang="en-US" sz="2000" b="0" i="0" u="none" strike="noStrike" kern="1200" cap="none" spc="0" normalizeH="0" baseline="0" noProof="0" dirty="0" smtClean="0">
                <a:ln>
                  <a:noFill/>
                </a:ln>
                <a:effectLst/>
                <a:uLnTx/>
                <a:uFillTx/>
                <a:latin typeface="+mn-lt"/>
                <a:ea typeface="+mn-ea"/>
                <a:cs typeface="+mn-cs"/>
              </a:rPr>
              <a:t>備註</a:t>
            </a:r>
            <a:r>
              <a:rPr kumimoji="0" lang="en-US" altLang="zh-TW" sz="2000" b="0" i="0" u="none" strike="noStrike" kern="1200" cap="none" spc="0" normalizeH="0" baseline="0" noProof="0" dirty="0" smtClean="0">
                <a:ln>
                  <a:noFill/>
                </a:ln>
                <a:effectLst/>
                <a:uLnTx/>
                <a:uFillTx/>
                <a:latin typeface="+mn-lt"/>
                <a:ea typeface="+mn-ea"/>
                <a:cs typeface="+mn-cs"/>
              </a:rPr>
              <a:t>:</a:t>
            </a:r>
            <a:r>
              <a:rPr lang="zh-TW" altLang="en-US" sz="2000" dirty="0" smtClean="0"/>
              <a:t>活動執行期間不得超過</a:t>
            </a:r>
            <a:r>
              <a:rPr lang="en-US" altLang="zh-TW" sz="2000" dirty="0" smtClean="0"/>
              <a:t>10</a:t>
            </a:r>
            <a:r>
              <a:rPr lang="zh-TW" altLang="en-US" sz="2000" dirty="0" smtClean="0"/>
              <a:t>月</a:t>
            </a:r>
            <a:r>
              <a:rPr lang="en-US" altLang="zh-TW" sz="2000" dirty="0" smtClean="0"/>
              <a:t>31</a:t>
            </a:r>
            <a:r>
              <a:rPr lang="zh-TW" altLang="en-US" sz="2000" dirty="0" smtClean="0"/>
              <a:t>日，請於活動前至少</a:t>
            </a:r>
            <a:r>
              <a:rPr lang="en-US" altLang="zh-TW" sz="2000" dirty="0" smtClean="0"/>
              <a:t>1</a:t>
            </a:r>
            <a:r>
              <a:rPr lang="zh-TW" altLang="en-US" sz="2000" dirty="0" smtClean="0"/>
              <a:t>個月送</a:t>
            </a:r>
            <a:endParaRPr lang="en-US" altLang="zh-TW" sz="2000" dirty="0" smtClean="0"/>
          </a:p>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lang="zh-TW" altLang="en-US" sz="2000" dirty="0"/>
              <a:t> </a:t>
            </a:r>
            <a:r>
              <a:rPr lang="zh-TW" altLang="en-US" sz="2000" dirty="0" smtClean="0"/>
              <a:t>         活動計畫至本所進行審核。</a:t>
            </a:r>
            <a:endParaRPr kumimoji="0" lang="zh-TW" altLang="en-US" sz="2000" b="0" i="0" u="none" strike="noStrike" kern="1200" cap="none" spc="0" normalizeH="0" baseline="0" noProof="0" dirty="0">
              <a:ln>
                <a:noFill/>
              </a:ln>
              <a:effectLst/>
              <a:uLnTx/>
              <a:uFillTx/>
              <a:latin typeface="+mn-lt"/>
              <a:ea typeface="+mn-ea"/>
              <a:cs typeface="+mn-cs"/>
            </a:endParaRPr>
          </a:p>
        </p:txBody>
      </p:sp>
      <p:sp>
        <p:nvSpPr>
          <p:cNvPr id="5" name="投影片編號版面配置區 4"/>
          <p:cNvSpPr>
            <a:spLocks noGrp="1"/>
          </p:cNvSpPr>
          <p:nvPr>
            <p:ph type="sldNum" sz="quarter" idx="12"/>
          </p:nvPr>
        </p:nvSpPr>
        <p:spPr/>
        <p:txBody>
          <a:bodyPr/>
          <a:lstStyle/>
          <a:p>
            <a:fld id="{6EA2F72E-838C-447C-AD7C-1D1DF1839398}" type="slidenum">
              <a:rPr lang="zh-TW" altLang="en-US" smtClean="0">
                <a:solidFill>
                  <a:schemeClr val="tx1"/>
                </a:solidFill>
              </a:rPr>
              <a:pPr/>
              <a:t>4</a:t>
            </a:fld>
            <a:endParaRPr lang="zh-TW" altLang="en-US">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432560" y="620689"/>
            <a:ext cx="4939640" cy="1152128"/>
          </a:xfrm>
        </p:spPr>
        <p:txBody>
          <a:bodyPr>
            <a:normAutofit fontScale="90000"/>
          </a:bodyPr>
          <a:lstStyle/>
          <a:p>
            <a:r>
              <a:rPr lang="zh-TW" altLang="en-US" sz="4800" dirty="0" smtClean="0">
                <a:solidFill>
                  <a:schemeClr val="tx1"/>
                </a:solidFill>
              </a:rPr>
              <a:t>四</a:t>
            </a:r>
            <a:r>
              <a:rPr lang="zh-TW" altLang="zh-TW" sz="4800" dirty="0" smtClean="0">
                <a:solidFill>
                  <a:schemeClr val="tx1"/>
                </a:solidFill>
              </a:rPr>
              <a:t>、申請補助流程</a:t>
            </a:r>
            <a:r>
              <a:rPr lang="zh-TW" altLang="zh-TW" dirty="0" smtClean="0">
                <a:solidFill>
                  <a:schemeClr val="tx1"/>
                </a:solidFill>
              </a:rPr>
              <a:t/>
            </a:r>
            <a:br>
              <a:rPr lang="zh-TW" altLang="zh-TW" dirty="0" smtClean="0">
                <a:solidFill>
                  <a:schemeClr val="tx1"/>
                </a:solidFill>
              </a:rPr>
            </a:br>
            <a:endParaRPr lang="zh-TW" altLang="en-US" dirty="0">
              <a:solidFill>
                <a:schemeClr val="tx1"/>
              </a:solidFill>
            </a:endParaRPr>
          </a:p>
        </p:txBody>
      </p:sp>
      <p:sp>
        <p:nvSpPr>
          <p:cNvPr id="3" name="副標題 2"/>
          <p:cNvSpPr>
            <a:spLocks noGrp="1"/>
          </p:cNvSpPr>
          <p:nvPr>
            <p:ph type="subTitle" idx="1"/>
          </p:nvPr>
        </p:nvSpPr>
        <p:spPr>
          <a:xfrm>
            <a:off x="1331640" y="1268760"/>
            <a:ext cx="7812360" cy="5589240"/>
          </a:xfrm>
        </p:spPr>
        <p:txBody>
          <a:bodyPr>
            <a:normAutofit fontScale="70000" lnSpcReduction="20000"/>
          </a:bodyPr>
          <a:lstStyle/>
          <a:p>
            <a:r>
              <a:rPr lang="zh-TW" altLang="en-US" sz="2800" dirty="0" smtClean="0">
                <a:solidFill>
                  <a:schemeClr val="tx1"/>
                </a:solidFill>
              </a:rPr>
              <a:t>補助要點</a:t>
            </a:r>
            <a:r>
              <a:rPr lang="en-US" altLang="zh-TW" sz="2800" dirty="0" smtClean="0">
                <a:solidFill>
                  <a:schemeClr val="tx1"/>
                </a:solidFill>
              </a:rPr>
              <a:t>§6</a:t>
            </a:r>
          </a:p>
          <a:p>
            <a:r>
              <a:rPr lang="en-US" altLang="zh-TW" sz="2800" dirty="0" smtClean="0">
                <a:solidFill>
                  <a:schemeClr val="tx1"/>
                </a:solidFill>
              </a:rPr>
              <a:t>(</a:t>
            </a:r>
            <a:r>
              <a:rPr lang="zh-TW" altLang="zh-TW" sz="2800" dirty="0" smtClean="0">
                <a:solidFill>
                  <a:schemeClr val="tx1"/>
                </a:solidFill>
              </a:rPr>
              <a:t>一</a:t>
            </a:r>
            <a:r>
              <a:rPr lang="en-US" altLang="zh-TW" sz="2800" dirty="0" smtClean="0">
                <a:solidFill>
                  <a:schemeClr val="tx1"/>
                </a:solidFill>
              </a:rPr>
              <a:t>) </a:t>
            </a:r>
            <a:r>
              <a:rPr lang="zh-TW" altLang="zh-TW" sz="2800" dirty="0" smtClean="0">
                <a:solidFill>
                  <a:schemeClr val="tx1"/>
                </a:solidFill>
              </a:rPr>
              <a:t>受補助單位應先行召開區分所有權人會議，就活動事項進</a:t>
            </a:r>
          </a:p>
          <a:p>
            <a:r>
              <a:rPr lang="en-US" altLang="zh-TW" sz="2800" dirty="0" smtClean="0">
                <a:solidFill>
                  <a:schemeClr val="tx1"/>
                </a:solidFill>
              </a:rPr>
              <a:t>        </a:t>
            </a:r>
            <a:r>
              <a:rPr lang="zh-TW" altLang="zh-TW" sz="2800" dirty="0" smtClean="0">
                <a:solidFill>
                  <a:schemeClr val="tx1"/>
                </a:solidFill>
              </a:rPr>
              <a:t>行討論並作成會議紀錄</a:t>
            </a:r>
            <a:r>
              <a:rPr lang="en-US" altLang="zh-TW" sz="2800" dirty="0" smtClean="0">
                <a:solidFill>
                  <a:schemeClr val="tx1"/>
                </a:solidFill>
              </a:rPr>
              <a:t>(</a:t>
            </a:r>
            <a:r>
              <a:rPr lang="zh-TW" altLang="zh-TW" sz="2800" dirty="0" smtClean="0">
                <a:solidFill>
                  <a:schemeClr val="tx1"/>
                </a:solidFill>
              </a:rPr>
              <a:t>會議出席、決議需符合公寓大廈管理</a:t>
            </a:r>
          </a:p>
          <a:p>
            <a:r>
              <a:rPr lang="en-US" altLang="zh-TW" sz="2800" dirty="0" smtClean="0">
                <a:solidFill>
                  <a:schemeClr val="tx1"/>
                </a:solidFill>
              </a:rPr>
              <a:t>        </a:t>
            </a:r>
            <a:r>
              <a:rPr lang="zh-TW" altLang="zh-TW" sz="2800" dirty="0" smtClean="0">
                <a:solidFill>
                  <a:schemeClr val="tx1"/>
                </a:solidFill>
              </a:rPr>
              <a:t>條例或公寓大廈規約規定人數</a:t>
            </a:r>
            <a:r>
              <a:rPr lang="en-US" altLang="zh-TW" sz="2800" dirty="0" smtClean="0">
                <a:solidFill>
                  <a:schemeClr val="tx1"/>
                </a:solidFill>
              </a:rPr>
              <a:t>)</a:t>
            </a:r>
            <a:r>
              <a:rPr lang="zh-TW" altLang="zh-TW" sz="2800" dirty="0" smtClean="0">
                <a:solidFill>
                  <a:schemeClr val="tx1"/>
                </a:solidFill>
              </a:rPr>
              <a:t>。</a:t>
            </a:r>
            <a:endParaRPr lang="en-US" altLang="zh-TW" sz="2800" dirty="0" smtClean="0">
              <a:solidFill>
                <a:schemeClr val="tx1"/>
              </a:solidFill>
            </a:endParaRPr>
          </a:p>
          <a:p>
            <a:r>
              <a:rPr lang="en-US" altLang="zh-TW" sz="2800" dirty="0" smtClean="0">
                <a:solidFill>
                  <a:schemeClr val="tx1"/>
                </a:solidFill>
              </a:rPr>
              <a:t>(</a:t>
            </a:r>
            <a:r>
              <a:rPr lang="zh-TW" altLang="zh-TW" sz="2800" dirty="0" smtClean="0">
                <a:solidFill>
                  <a:schemeClr val="tx1"/>
                </a:solidFill>
              </a:rPr>
              <a:t>二）需檢附資料</a:t>
            </a:r>
            <a:r>
              <a:rPr lang="en-US" altLang="zh-TW" sz="2800" dirty="0" smtClean="0">
                <a:solidFill>
                  <a:schemeClr val="tx1"/>
                </a:solidFill>
              </a:rPr>
              <a:t>:</a:t>
            </a:r>
            <a:r>
              <a:rPr lang="zh-TW" altLang="zh-TW" sz="2800" dirty="0" smtClean="0">
                <a:solidFill>
                  <a:schemeClr val="tx1"/>
                </a:solidFill>
              </a:rPr>
              <a:t>視會議實際情形，依下列所述備文送本所審查</a:t>
            </a:r>
            <a:r>
              <a:rPr lang="en-US" altLang="zh-TW" sz="2800" dirty="0" smtClean="0">
                <a:solidFill>
                  <a:schemeClr val="tx1"/>
                </a:solidFill>
              </a:rPr>
              <a:t>:</a:t>
            </a:r>
            <a:endParaRPr lang="zh-TW" altLang="zh-TW" sz="2800" dirty="0" smtClean="0">
              <a:solidFill>
                <a:schemeClr val="tx1"/>
              </a:solidFill>
            </a:endParaRPr>
          </a:p>
          <a:p>
            <a:r>
              <a:rPr lang="en-US" altLang="zh-TW" sz="2800" dirty="0" smtClean="0">
                <a:solidFill>
                  <a:schemeClr val="tx1"/>
                </a:solidFill>
              </a:rPr>
              <a:t>      1.</a:t>
            </a:r>
            <a:r>
              <a:rPr lang="zh-TW" altLang="zh-TW" sz="2800" dirty="0" smtClean="0">
                <a:solidFill>
                  <a:schemeClr val="tx1"/>
                </a:solidFill>
              </a:rPr>
              <a:t>第一次區分所有權會議通過者</a:t>
            </a:r>
            <a:r>
              <a:rPr lang="en-US" altLang="zh-TW" sz="2800" dirty="0" smtClean="0">
                <a:solidFill>
                  <a:schemeClr val="tx1"/>
                </a:solidFill>
              </a:rPr>
              <a:t>:</a:t>
            </a:r>
            <a:r>
              <a:rPr lang="zh-TW" altLang="zh-TW" sz="2800" dirty="0" smtClean="0">
                <a:solidFill>
                  <a:schemeClr val="tx1"/>
                </a:solidFill>
              </a:rPr>
              <a:t>備文檢送活動計畫書、區</a:t>
            </a:r>
            <a:r>
              <a:rPr lang="en-US" altLang="zh-TW" sz="2800" dirty="0" smtClean="0">
                <a:solidFill>
                  <a:schemeClr val="tx1"/>
                </a:solidFill>
              </a:rPr>
              <a:t>  </a:t>
            </a:r>
            <a:endParaRPr lang="zh-TW" altLang="zh-TW" sz="2800" dirty="0" smtClean="0">
              <a:solidFill>
                <a:schemeClr val="tx1"/>
              </a:solidFill>
            </a:endParaRPr>
          </a:p>
          <a:p>
            <a:r>
              <a:rPr lang="en-US" altLang="zh-TW" sz="2800" dirty="0" smtClean="0">
                <a:solidFill>
                  <a:schemeClr val="tx1"/>
                </a:solidFill>
              </a:rPr>
              <a:t>        </a:t>
            </a:r>
            <a:r>
              <a:rPr lang="zh-TW" altLang="zh-TW" sz="2800" dirty="0" smtClean="0">
                <a:solidFill>
                  <a:schemeClr val="tx1"/>
                </a:solidFill>
              </a:rPr>
              <a:t>分所有權人名冊、區分所有權人會議紀錄</a:t>
            </a:r>
            <a:r>
              <a:rPr lang="en-US" altLang="zh-TW" sz="2800" dirty="0" smtClean="0">
                <a:solidFill>
                  <a:schemeClr val="tx1"/>
                </a:solidFill>
              </a:rPr>
              <a:t>(</a:t>
            </a:r>
            <a:r>
              <a:rPr lang="zh-TW" altLang="zh-TW" sz="2800" dirty="0" smtClean="0">
                <a:solidFill>
                  <a:schemeClr val="tx1"/>
                </a:solidFill>
              </a:rPr>
              <a:t>含簽到簿、委</a:t>
            </a:r>
          </a:p>
          <a:p>
            <a:r>
              <a:rPr lang="en-US" altLang="zh-TW" sz="2800" dirty="0" smtClean="0">
                <a:solidFill>
                  <a:schemeClr val="tx1"/>
                </a:solidFill>
              </a:rPr>
              <a:t>        </a:t>
            </a:r>
            <a:r>
              <a:rPr lang="zh-TW" altLang="zh-TW" sz="2800" dirty="0" smtClean="0">
                <a:solidFill>
                  <a:schemeClr val="tx1"/>
                </a:solidFill>
              </a:rPr>
              <a:t>託書</a:t>
            </a:r>
            <a:r>
              <a:rPr lang="en-US" altLang="zh-TW" sz="2800" dirty="0" smtClean="0">
                <a:solidFill>
                  <a:schemeClr val="tx1"/>
                </a:solidFill>
              </a:rPr>
              <a:t>)</a:t>
            </a:r>
            <a:r>
              <a:rPr lang="zh-TW" altLang="zh-TW" sz="2800" dirty="0" smtClean="0">
                <a:solidFill>
                  <a:schemeClr val="tx1"/>
                </a:solidFill>
              </a:rPr>
              <a:t>及經費概算表各</a:t>
            </a:r>
            <a:r>
              <a:rPr lang="en-US" altLang="zh-TW" sz="2800" dirty="0" smtClean="0">
                <a:solidFill>
                  <a:schemeClr val="tx1"/>
                </a:solidFill>
              </a:rPr>
              <a:t>3</a:t>
            </a:r>
            <a:r>
              <a:rPr lang="zh-TW" altLang="zh-TW" sz="2800" dirty="0" smtClean="0">
                <a:solidFill>
                  <a:schemeClr val="tx1"/>
                </a:solidFill>
              </a:rPr>
              <a:t>份送本所辦理。</a:t>
            </a:r>
          </a:p>
          <a:p>
            <a:r>
              <a:rPr lang="en-US" altLang="zh-TW" sz="2800" dirty="0" smtClean="0">
                <a:solidFill>
                  <a:schemeClr val="tx1"/>
                </a:solidFill>
              </a:rPr>
              <a:t>      2.</a:t>
            </a:r>
            <a:r>
              <a:rPr lang="zh-TW" altLang="zh-TW" sz="2800" dirty="0" smtClean="0">
                <a:solidFill>
                  <a:schemeClr val="tx1"/>
                </a:solidFill>
              </a:rPr>
              <a:t>第一次區分所有權會議人數不足，重新召集區分所有權人</a:t>
            </a:r>
          </a:p>
          <a:p>
            <a:r>
              <a:rPr lang="en-US" altLang="zh-TW" sz="2800" dirty="0" smtClean="0">
                <a:solidFill>
                  <a:schemeClr val="tx1"/>
                </a:solidFill>
              </a:rPr>
              <a:t>        </a:t>
            </a:r>
            <a:r>
              <a:rPr lang="zh-TW" altLang="zh-TW" sz="2800" dirty="0" smtClean="0">
                <a:solidFill>
                  <a:schemeClr val="tx1"/>
                </a:solidFill>
              </a:rPr>
              <a:t>會議</a:t>
            </a:r>
            <a:r>
              <a:rPr lang="en-US" altLang="zh-TW" sz="2800" dirty="0" smtClean="0">
                <a:solidFill>
                  <a:schemeClr val="tx1"/>
                </a:solidFill>
              </a:rPr>
              <a:t>:</a:t>
            </a:r>
            <a:r>
              <a:rPr lang="zh-TW" altLang="zh-TW" sz="2800" dirty="0" smtClean="0">
                <a:solidFill>
                  <a:schemeClr val="tx1"/>
                </a:solidFill>
              </a:rPr>
              <a:t>備文檢送活動計畫書、第一次會議簽到簿、重新召</a:t>
            </a:r>
          </a:p>
          <a:p>
            <a:r>
              <a:rPr lang="en-US" altLang="zh-TW" sz="2800" dirty="0" smtClean="0">
                <a:solidFill>
                  <a:schemeClr val="tx1"/>
                </a:solidFill>
              </a:rPr>
              <a:t>        </a:t>
            </a:r>
            <a:r>
              <a:rPr lang="zh-TW" altLang="zh-TW" sz="2800" dirty="0" smtClean="0">
                <a:solidFill>
                  <a:schemeClr val="tx1"/>
                </a:solidFill>
              </a:rPr>
              <a:t>集會議通知書、區分所有權人名冊、重新召集會議紀錄</a:t>
            </a:r>
            <a:r>
              <a:rPr lang="en-US" altLang="zh-TW" sz="2800" dirty="0" smtClean="0">
                <a:solidFill>
                  <a:schemeClr val="tx1"/>
                </a:solidFill>
              </a:rPr>
              <a:t>(</a:t>
            </a:r>
            <a:r>
              <a:rPr lang="zh-TW" altLang="zh-TW" sz="2800" dirty="0" smtClean="0">
                <a:solidFill>
                  <a:schemeClr val="tx1"/>
                </a:solidFill>
              </a:rPr>
              <a:t>含</a:t>
            </a:r>
          </a:p>
          <a:p>
            <a:r>
              <a:rPr lang="en-US" altLang="zh-TW" sz="2800" dirty="0" smtClean="0">
                <a:solidFill>
                  <a:schemeClr val="tx1"/>
                </a:solidFill>
              </a:rPr>
              <a:t>        </a:t>
            </a:r>
            <a:r>
              <a:rPr lang="zh-TW" altLang="zh-TW" sz="2800" dirty="0" smtClean="0">
                <a:solidFill>
                  <a:schemeClr val="tx1"/>
                </a:solidFill>
              </a:rPr>
              <a:t>簽到簿、委託書</a:t>
            </a:r>
            <a:r>
              <a:rPr lang="en-US" altLang="zh-TW" sz="2800" dirty="0" smtClean="0">
                <a:solidFill>
                  <a:schemeClr val="tx1"/>
                </a:solidFill>
              </a:rPr>
              <a:t>)</a:t>
            </a:r>
            <a:r>
              <a:rPr lang="zh-TW" altLang="zh-TW" sz="2800" dirty="0" smtClean="0">
                <a:solidFill>
                  <a:schemeClr val="tx1"/>
                </a:solidFill>
              </a:rPr>
              <a:t>、重新召集會議反對意見表、重新召集</a:t>
            </a:r>
          </a:p>
          <a:p>
            <a:r>
              <a:rPr lang="en-US" altLang="zh-TW" sz="2800" dirty="0" smtClean="0">
                <a:solidFill>
                  <a:schemeClr val="tx1"/>
                </a:solidFill>
              </a:rPr>
              <a:t>        </a:t>
            </a:r>
            <a:r>
              <a:rPr lang="zh-TW" altLang="zh-TW" sz="2800" dirty="0" smtClean="0">
                <a:solidFill>
                  <a:schemeClr val="tx1"/>
                </a:solidFill>
              </a:rPr>
              <a:t>會議決議成立公告及經費概算表各</a:t>
            </a:r>
            <a:r>
              <a:rPr lang="en-US" altLang="zh-TW" sz="2800" dirty="0" smtClean="0">
                <a:solidFill>
                  <a:schemeClr val="tx1"/>
                </a:solidFill>
              </a:rPr>
              <a:t>3</a:t>
            </a:r>
            <a:r>
              <a:rPr lang="zh-TW" altLang="zh-TW" sz="2800" dirty="0" smtClean="0">
                <a:solidFill>
                  <a:schemeClr val="tx1"/>
                </a:solidFill>
              </a:rPr>
              <a:t>份送本所辦理。</a:t>
            </a:r>
          </a:p>
          <a:p>
            <a:r>
              <a:rPr lang="en-US" altLang="zh-TW" sz="2800" dirty="0" smtClean="0">
                <a:solidFill>
                  <a:schemeClr val="tx1"/>
                </a:solidFill>
              </a:rPr>
              <a:t>(</a:t>
            </a:r>
            <a:r>
              <a:rPr lang="zh-TW" altLang="zh-TW" sz="2800" dirty="0" smtClean="0">
                <a:solidFill>
                  <a:schemeClr val="tx1"/>
                </a:solidFill>
              </a:rPr>
              <a:t>三）各公寓大廈每年以申請一次補助為限。</a:t>
            </a:r>
          </a:p>
          <a:p>
            <a:r>
              <a:rPr lang="en-US" altLang="zh-TW" sz="2800" dirty="0" smtClean="0">
                <a:solidFill>
                  <a:schemeClr val="tx1"/>
                </a:solidFill>
              </a:rPr>
              <a:t>(</a:t>
            </a:r>
            <a:r>
              <a:rPr lang="zh-TW" altLang="zh-TW" sz="2800" dirty="0" smtClean="0">
                <a:solidFill>
                  <a:schemeClr val="tx1"/>
                </a:solidFill>
              </a:rPr>
              <a:t>四）同一活動本所已核定補助項目，不得與苗栗縣政府或其他單</a:t>
            </a:r>
            <a:endParaRPr lang="en-US" altLang="zh-TW" sz="2800" dirty="0" smtClean="0">
              <a:solidFill>
                <a:schemeClr val="tx1"/>
              </a:solidFill>
            </a:endParaRPr>
          </a:p>
          <a:p>
            <a:r>
              <a:rPr lang="en-US" altLang="zh-TW" sz="2800" dirty="0" smtClean="0">
                <a:solidFill>
                  <a:schemeClr val="tx1"/>
                </a:solidFill>
              </a:rPr>
              <a:t>          </a:t>
            </a:r>
            <a:r>
              <a:rPr lang="zh-TW" altLang="zh-TW" sz="2800" dirty="0" smtClean="0">
                <a:solidFill>
                  <a:schemeClr val="tx1"/>
                </a:solidFill>
              </a:rPr>
              <a:t>位補助款重覆核銷。</a:t>
            </a:r>
          </a:p>
          <a:p>
            <a:endParaRPr lang="en-US" altLang="zh-TW" sz="2800" dirty="0" smtClean="0">
              <a:solidFill>
                <a:schemeClr val="tx1"/>
              </a:solidFill>
            </a:endParaRPr>
          </a:p>
        </p:txBody>
      </p:sp>
      <p:sp>
        <p:nvSpPr>
          <p:cNvPr id="5" name="投影片編號版面配置區 4"/>
          <p:cNvSpPr>
            <a:spLocks noGrp="1"/>
          </p:cNvSpPr>
          <p:nvPr>
            <p:ph type="sldNum" sz="quarter" idx="12"/>
          </p:nvPr>
        </p:nvSpPr>
        <p:spPr/>
        <p:txBody>
          <a:bodyPr/>
          <a:lstStyle/>
          <a:p>
            <a:fld id="{6EA2F72E-838C-447C-AD7C-1D1DF1839398}" type="slidenum">
              <a:rPr lang="zh-TW" altLang="en-US" smtClean="0">
                <a:solidFill>
                  <a:schemeClr val="tx1"/>
                </a:solidFill>
              </a:rPr>
              <a:pPr/>
              <a:t>5</a:t>
            </a:fld>
            <a:endParaRPr lang="zh-TW" altLang="en-US">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403648" y="260649"/>
            <a:ext cx="4003536" cy="1052878"/>
          </a:xfrm>
        </p:spPr>
        <p:txBody>
          <a:bodyPr>
            <a:normAutofit/>
          </a:bodyPr>
          <a:lstStyle/>
          <a:p>
            <a:r>
              <a:rPr lang="zh-TW" altLang="en-US" dirty="0" smtClean="0">
                <a:solidFill>
                  <a:schemeClr val="tx1"/>
                </a:solidFill>
              </a:rPr>
              <a:t>五</a:t>
            </a:r>
            <a:r>
              <a:rPr lang="zh-TW" altLang="zh-TW" dirty="0" smtClean="0">
                <a:solidFill>
                  <a:schemeClr val="tx1"/>
                </a:solidFill>
              </a:rPr>
              <a:t>、補助項目</a:t>
            </a:r>
            <a:endParaRPr lang="zh-TW" altLang="en-US" dirty="0">
              <a:solidFill>
                <a:schemeClr val="tx1"/>
              </a:solidFill>
            </a:endParaRPr>
          </a:p>
        </p:txBody>
      </p:sp>
      <p:sp>
        <p:nvSpPr>
          <p:cNvPr id="3" name="副標題 2"/>
          <p:cNvSpPr>
            <a:spLocks noGrp="1"/>
          </p:cNvSpPr>
          <p:nvPr>
            <p:ph type="subTitle" idx="1"/>
          </p:nvPr>
        </p:nvSpPr>
        <p:spPr>
          <a:xfrm>
            <a:off x="1475656" y="1484785"/>
            <a:ext cx="7406640" cy="4824536"/>
          </a:xfrm>
        </p:spPr>
        <p:txBody>
          <a:bodyPr>
            <a:normAutofit lnSpcReduction="10000"/>
          </a:bodyPr>
          <a:lstStyle/>
          <a:p>
            <a:r>
              <a:rPr lang="zh-TW" altLang="en-US" sz="2400" dirty="0" smtClean="0">
                <a:solidFill>
                  <a:schemeClr val="tx1"/>
                </a:solidFill>
              </a:rPr>
              <a:t>補助要點</a:t>
            </a:r>
            <a:r>
              <a:rPr lang="en-US" altLang="zh-TW" sz="2400" dirty="0" smtClean="0">
                <a:solidFill>
                  <a:schemeClr val="tx1"/>
                </a:solidFill>
              </a:rPr>
              <a:t>§7</a:t>
            </a:r>
          </a:p>
          <a:p>
            <a:r>
              <a:rPr lang="zh-TW" altLang="zh-TW" sz="2400" dirty="0" smtClean="0">
                <a:solidFill>
                  <a:schemeClr val="tx1"/>
                </a:solidFill>
              </a:rPr>
              <a:t>參酌「苗栗縣政府推展社會公益活動經費補助申請要</a:t>
            </a:r>
            <a:r>
              <a:rPr lang="en-US" altLang="zh-TW" sz="2400" dirty="0" smtClean="0">
                <a:solidFill>
                  <a:schemeClr val="tx1"/>
                </a:solidFill>
              </a:rPr>
              <a:t>              </a:t>
            </a:r>
            <a:r>
              <a:rPr lang="zh-TW" altLang="zh-TW" sz="2400" dirty="0" smtClean="0">
                <a:solidFill>
                  <a:schemeClr val="tx1"/>
                </a:solidFill>
              </a:rPr>
              <a:t>點」第六條相關規定訂定</a:t>
            </a:r>
            <a:r>
              <a:rPr lang="zh-TW" altLang="zh-TW" sz="2400" b="1" dirty="0" smtClean="0">
                <a:solidFill>
                  <a:schemeClr val="tx1"/>
                </a:solidFill>
              </a:rPr>
              <a:t>。</a:t>
            </a:r>
            <a:endParaRPr lang="zh-TW" altLang="zh-TW" sz="2400" dirty="0" smtClean="0">
              <a:solidFill>
                <a:schemeClr val="tx1"/>
              </a:solidFill>
            </a:endParaRPr>
          </a:p>
          <a:p>
            <a:r>
              <a:rPr lang="en-US" altLang="zh-TW" sz="2400" dirty="0" smtClean="0">
                <a:solidFill>
                  <a:schemeClr val="tx1"/>
                </a:solidFill>
              </a:rPr>
              <a:t> (</a:t>
            </a:r>
            <a:r>
              <a:rPr lang="zh-TW" altLang="zh-TW" sz="2400" dirty="0" smtClean="0">
                <a:solidFill>
                  <a:schemeClr val="tx1"/>
                </a:solidFill>
              </a:rPr>
              <a:t>一</a:t>
            </a:r>
            <a:r>
              <a:rPr lang="en-US" altLang="zh-TW" sz="2400" dirty="0" smtClean="0">
                <a:solidFill>
                  <a:schemeClr val="tx1"/>
                </a:solidFill>
              </a:rPr>
              <a:t>)</a:t>
            </a:r>
            <a:r>
              <a:rPr lang="zh-TW" altLang="zh-TW" sz="2400" dirty="0" smtClean="0">
                <a:solidFill>
                  <a:schemeClr val="tx1"/>
                </a:solidFill>
              </a:rPr>
              <a:t>補助項目</a:t>
            </a:r>
            <a:r>
              <a:rPr lang="en-US" altLang="zh-TW" sz="2400" dirty="0" smtClean="0">
                <a:solidFill>
                  <a:schemeClr val="tx1"/>
                </a:solidFill>
              </a:rPr>
              <a:t>:</a:t>
            </a:r>
            <a:r>
              <a:rPr lang="zh-TW" altLang="zh-TW" sz="2400" dirty="0" smtClean="0">
                <a:solidFill>
                  <a:schemeClr val="tx1"/>
                </a:solidFill>
              </a:rPr>
              <a:t>場地費、佈置費、器材租金、茶水費</a:t>
            </a:r>
            <a:r>
              <a:rPr lang="zh-TW" altLang="en-US" sz="2400" dirty="0" smtClean="0">
                <a:solidFill>
                  <a:schemeClr val="tx1"/>
                </a:solidFill>
              </a:rPr>
              <a:t>、</a:t>
            </a:r>
            <a:endParaRPr lang="en-US" altLang="zh-TW" sz="2400" dirty="0" smtClean="0">
              <a:solidFill>
                <a:schemeClr val="tx1"/>
              </a:solidFill>
            </a:endParaRPr>
          </a:p>
          <a:p>
            <a:r>
              <a:rPr lang="zh-TW" altLang="en-US" sz="2400" dirty="0" smtClean="0">
                <a:solidFill>
                  <a:schemeClr val="tx1"/>
                </a:solidFill>
              </a:rPr>
              <a:t>       </a:t>
            </a:r>
            <a:r>
              <a:rPr lang="zh-TW" altLang="zh-TW" sz="2400" dirty="0" smtClean="0">
                <a:solidFill>
                  <a:schemeClr val="tx1"/>
                </a:solidFill>
              </a:rPr>
              <a:t>誤餐費、文宣資料費、印刷費、撰稿費、講師鐘</a:t>
            </a:r>
            <a:endParaRPr lang="en-US" altLang="zh-TW" sz="2400" dirty="0" smtClean="0">
              <a:solidFill>
                <a:schemeClr val="tx1"/>
              </a:solidFill>
            </a:endParaRPr>
          </a:p>
          <a:p>
            <a:r>
              <a:rPr lang="zh-TW" altLang="en-US" sz="2400" dirty="0" smtClean="0">
                <a:solidFill>
                  <a:schemeClr val="tx1"/>
                </a:solidFill>
              </a:rPr>
              <a:t>       </a:t>
            </a:r>
            <a:r>
              <a:rPr lang="zh-TW" altLang="zh-TW" sz="2400" dirty="0" smtClean="0">
                <a:solidFill>
                  <a:schemeClr val="tx1"/>
                </a:solidFill>
              </a:rPr>
              <a:t>點費、獎牌、獎盃、雜支</a:t>
            </a:r>
            <a:r>
              <a:rPr lang="en-US" altLang="zh-TW" sz="2400" dirty="0" smtClean="0">
                <a:solidFill>
                  <a:schemeClr val="tx1"/>
                </a:solidFill>
              </a:rPr>
              <a:t>..</a:t>
            </a:r>
            <a:r>
              <a:rPr lang="zh-TW" altLang="zh-TW" sz="2400" dirty="0" smtClean="0">
                <a:solidFill>
                  <a:schemeClr val="tx1"/>
                </a:solidFill>
              </a:rPr>
              <a:t>等。補助項目未列舉且</a:t>
            </a:r>
            <a:endParaRPr lang="en-US" altLang="zh-TW" sz="2400" dirty="0" smtClean="0">
              <a:solidFill>
                <a:schemeClr val="tx1"/>
              </a:solidFill>
            </a:endParaRPr>
          </a:p>
          <a:p>
            <a:r>
              <a:rPr lang="zh-TW" altLang="en-US" sz="2400" dirty="0" smtClean="0">
                <a:solidFill>
                  <a:schemeClr val="tx1"/>
                </a:solidFill>
              </a:rPr>
              <a:t>       </a:t>
            </a:r>
            <a:r>
              <a:rPr lang="zh-TW" altLang="zh-TW" sz="2400" dirty="0" smtClean="0">
                <a:solidFill>
                  <a:schemeClr val="tx1"/>
                </a:solidFill>
              </a:rPr>
              <a:t>未歸屬於本要點第九點所列不予</a:t>
            </a:r>
            <a:r>
              <a:rPr lang="zh-TW" altLang="en-US" sz="2400" dirty="0" smtClean="0">
                <a:solidFill>
                  <a:schemeClr val="tx1"/>
                </a:solidFill>
              </a:rPr>
              <a:t>補</a:t>
            </a:r>
            <a:r>
              <a:rPr lang="zh-TW" altLang="zh-TW" sz="2400" dirty="0" smtClean="0">
                <a:solidFill>
                  <a:schemeClr val="tx1"/>
                </a:solidFill>
              </a:rPr>
              <a:t>助項目者，本</a:t>
            </a:r>
            <a:endParaRPr lang="en-US" altLang="zh-TW" sz="2400" dirty="0" smtClean="0">
              <a:solidFill>
                <a:schemeClr val="tx1"/>
              </a:solidFill>
            </a:endParaRPr>
          </a:p>
          <a:p>
            <a:r>
              <a:rPr lang="zh-TW" altLang="en-US" sz="2400" dirty="0" smtClean="0">
                <a:solidFill>
                  <a:schemeClr val="tx1"/>
                </a:solidFill>
              </a:rPr>
              <a:t>       </a:t>
            </a:r>
            <a:r>
              <a:rPr lang="zh-TW" altLang="zh-TW" sz="2400" dirty="0" smtClean="0">
                <a:solidFill>
                  <a:schemeClr val="tx1"/>
                </a:solidFill>
              </a:rPr>
              <a:t>所得就申請項目衡酌是否予以補助。</a:t>
            </a:r>
          </a:p>
          <a:p>
            <a:r>
              <a:rPr lang="en-US" altLang="zh-TW" sz="2400" dirty="0" smtClean="0">
                <a:solidFill>
                  <a:schemeClr val="tx1"/>
                </a:solidFill>
              </a:rPr>
              <a:t> (</a:t>
            </a:r>
            <a:r>
              <a:rPr lang="zh-TW" altLang="zh-TW" sz="2400" dirty="0" smtClean="0">
                <a:solidFill>
                  <a:schemeClr val="tx1"/>
                </a:solidFill>
              </a:rPr>
              <a:t>二</a:t>
            </a:r>
            <a:r>
              <a:rPr lang="en-US" altLang="zh-TW" sz="2400" dirty="0" smtClean="0">
                <a:solidFill>
                  <a:schemeClr val="tx1"/>
                </a:solidFill>
              </a:rPr>
              <a:t>) </a:t>
            </a:r>
            <a:r>
              <a:rPr lang="zh-TW" altLang="zh-TW" sz="2400" dirty="0" smtClean="0">
                <a:solidFill>
                  <a:schemeClr val="tx1"/>
                </a:solidFill>
              </a:rPr>
              <a:t>每案申請應由申請單位自籌百分之五以上經費</a:t>
            </a:r>
            <a:r>
              <a:rPr lang="zh-TW" altLang="en-US" sz="2400" dirty="0" smtClean="0">
                <a:solidFill>
                  <a:schemeClr val="tx1"/>
                </a:solidFill>
              </a:rPr>
              <a:t>配</a:t>
            </a:r>
            <a:endParaRPr lang="en-US" altLang="zh-TW" sz="2400" dirty="0" smtClean="0">
              <a:solidFill>
                <a:schemeClr val="tx1"/>
              </a:solidFill>
            </a:endParaRPr>
          </a:p>
          <a:p>
            <a:r>
              <a:rPr lang="zh-TW" altLang="en-US" sz="2400" dirty="0" smtClean="0">
                <a:solidFill>
                  <a:schemeClr val="tx1"/>
                </a:solidFill>
              </a:rPr>
              <a:t>        </a:t>
            </a:r>
            <a:r>
              <a:rPr lang="zh-TW" altLang="zh-TW" sz="2400" dirty="0" smtClean="0">
                <a:solidFill>
                  <a:schemeClr val="tx1"/>
                </a:solidFill>
              </a:rPr>
              <a:t>合。</a:t>
            </a:r>
            <a:endParaRPr lang="en-US" altLang="zh-TW" sz="2400" dirty="0" smtClean="0">
              <a:solidFill>
                <a:schemeClr val="tx1"/>
              </a:solidFill>
            </a:endParaRPr>
          </a:p>
          <a:p>
            <a:pPr lvl="0">
              <a:defRPr/>
            </a:pPr>
            <a:endParaRPr lang="en-US" altLang="zh-TW" sz="2400" dirty="0" smtClean="0">
              <a:solidFill>
                <a:schemeClr val="tx1"/>
              </a:solidFill>
            </a:endParaRPr>
          </a:p>
          <a:p>
            <a:pPr lvl="0">
              <a:defRPr/>
            </a:pPr>
            <a:r>
              <a:rPr lang="zh-TW" altLang="en-US" sz="2400" dirty="0" smtClean="0">
                <a:solidFill>
                  <a:schemeClr val="tx1"/>
                </a:solidFill>
              </a:rPr>
              <a:t>備註</a:t>
            </a:r>
            <a:r>
              <a:rPr lang="en-US" altLang="zh-TW" sz="2400" dirty="0" smtClean="0">
                <a:solidFill>
                  <a:schemeClr val="tx1"/>
                </a:solidFill>
              </a:rPr>
              <a:t>:</a:t>
            </a:r>
            <a:r>
              <a:rPr lang="zh-TW" altLang="en-US" sz="2400" dirty="0" smtClean="0">
                <a:solidFill>
                  <a:schemeClr val="tx1"/>
                </a:solidFill>
              </a:rPr>
              <a:t>各補助項目編列標準，請詳參活動補助要點</a:t>
            </a:r>
            <a:r>
              <a:rPr lang="en-US" altLang="zh-TW" sz="2400" dirty="0" smtClean="0">
                <a:solidFill>
                  <a:schemeClr val="tx1"/>
                </a:solidFill>
              </a:rPr>
              <a:t>§8</a:t>
            </a:r>
            <a:r>
              <a:rPr lang="zh-TW" altLang="en-US" sz="2400" dirty="0" smtClean="0">
                <a:solidFill>
                  <a:schemeClr val="tx1"/>
                </a:solidFill>
              </a:rPr>
              <a:t>。</a:t>
            </a:r>
            <a:endParaRPr lang="zh-TW" altLang="zh-TW" sz="2400" dirty="0" smtClean="0">
              <a:solidFill>
                <a:schemeClr val="tx1"/>
              </a:solidFill>
            </a:endParaRPr>
          </a:p>
          <a:p>
            <a:endParaRPr lang="en-US" altLang="zh-TW" sz="2400" dirty="0" smtClean="0">
              <a:solidFill>
                <a:schemeClr val="tx1"/>
              </a:solidFill>
            </a:endParaRPr>
          </a:p>
          <a:p>
            <a:endParaRPr lang="zh-TW" altLang="en-US" dirty="0">
              <a:solidFill>
                <a:schemeClr val="tx1"/>
              </a:solidFill>
            </a:endParaRPr>
          </a:p>
        </p:txBody>
      </p:sp>
      <p:sp>
        <p:nvSpPr>
          <p:cNvPr id="4" name="投影片編號版面配置區 3"/>
          <p:cNvSpPr>
            <a:spLocks noGrp="1"/>
          </p:cNvSpPr>
          <p:nvPr>
            <p:ph type="sldNum" sz="quarter" idx="12"/>
          </p:nvPr>
        </p:nvSpPr>
        <p:spPr/>
        <p:txBody>
          <a:bodyPr/>
          <a:lstStyle/>
          <a:p>
            <a:fld id="{6EA2F72E-838C-447C-AD7C-1D1DF1839398}" type="slidenum">
              <a:rPr lang="zh-TW" altLang="en-US" smtClean="0">
                <a:solidFill>
                  <a:schemeClr val="tx1"/>
                </a:solidFill>
              </a:rPr>
              <a:pPr/>
              <a:t>6</a:t>
            </a:fld>
            <a:endParaRPr lang="zh-TW" altLang="en-US">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403648" y="260649"/>
            <a:ext cx="5328592" cy="1052878"/>
          </a:xfrm>
        </p:spPr>
        <p:txBody>
          <a:bodyPr>
            <a:normAutofit/>
          </a:bodyPr>
          <a:lstStyle/>
          <a:p>
            <a:r>
              <a:rPr lang="zh-TW" altLang="en-US" dirty="0" smtClean="0">
                <a:solidFill>
                  <a:schemeClr val="tx1"/>
                </a:solidFill>
              </a:rPr>
              <a:t>六</a:t>
            </a:r>
            <a:r>
              <a:rPr lang="zh-TW" altLang="zh-TW" dirty="0" smtClean="0">
                <a:solidFill>
                  <a:schemeClr val="tx1"/>
                </a:solidFill>
              </a:rPr>
              <a:t>、</a:t>
            </a:r>
            <a:r>
              <a:rPr lang="zh-TW" altLang="en-US" dirty="0" smtClean="0">
                <a:solidFill>
                  <a:schemeClr val="tx1"/>
                </a:solidFill>
              </a:rPr>
              <a:t>不予</a:t>
            </a:r>
            <a:r>
              <a:rPr lang="zh-TW" altLang="zh-TW" dirty="0" smtClean="0">
                <a:solidFill>
                  <a:schemeClr val="tx1"/>
                </a:solidFill>
              </a:rPr>
              <a:t>補助項目</a:t>
            </a:r>
            <a:endParaRPr lang="zh-TW" altLang="en-US" dirty="0">
              <a:solidFill>
                <a:schemeClr val="tx1"/>
              </a:solidFill>
            </a:endParaRPr>
          </a:p>
        </p:txBody>
      </p:sp>
      <p:sp>
        <p:nvSpPr>
          <p:cNvPr id="3" name="副標題 2"/>
          <p:cNvSpPr>
            <a:spLocks noGrp="1"/>
          </p:cNvSpPr>
          <p:nvPr>
            <p:ph type="subTitle" idx="1"/>
          </p:nvPr>
        </p:nvSpPr>
        <p:spPr>
          <a:xfrm>
            <a:off x="1475656" y="1484785"/>
            <a:ext cx="7406640" cy="4824536"/>
          </a:xfrm>
        </p:spPr>
        <p:txBody>
          <a:bodyPr>
            <a:normAutofit fontScale="92500" lnSpcReduction="10000"/>
          </a:bodyPr>
          <a:lstStyle/>
          <a:p>
            <a:r>
              <a:rPr lang="zh-TW" altLang="en-US" sz="2400" dirty="0" smtClean="0">
                <a:solidFill>
                  <a:schemeClr val="tx1"/>
                </a:solidFill>
              </a:rPr>
              <a:t>補助要點</a:t>
            </a:r>
            <a:r>
              <a:rPr lang="en-US" altLang="zh-TW" sz="2400" dirty="0" smtClean="0">
                <a:solidFill>
                  <a:schemeClr val="tx1"/>
                </a:solidFill>
              </a:rPr>
              <a:t>§9</a:t>
            </a:r>
          </a:p>
          <a:p>
            <a:r>
              <a:rPr lang="zh-TW" altLang="zh-TW" sz="2400" dirty="0" smtClean="0">
                <a:solidFill>
                  <a:schemeClr val="tx1"/>
                </a:solidFill>
              </a:rPr>
              <a:t>參酌苗栗縣政府推展社會公益活動經費補助申請要點第九點辦理訂定。</a:t>
            </a:r>
            <a:endParaRPr lang="en-US" altLang="zh-TW" sz="2400" dirty="0" smtClean="0">
              <a:solidFill>
                <a:schemeClr val="tx1"/>
              </a:solidFill>
            </a:endParaRPr>
          </a:p>
          <a:p>
            <a:r>
              <a:rPr lang="en-US" altLang="zh-TW" sz="2400" dirty="0" smtClean="0">
                <a:solidFill>
                  <a:schemeClr val="tx1"/>
                </a:solidFill>
              </a:rPr>
              <a:t>(</a:t>
            </a:r>
            <a:r>
              <a:rPr lang="zh-TW" altLang="zh-TW" sz="2400" dirty="0" smtClean="0">
                <a:solidFill>
                  <a:schemeClr val="tx1"/>
                </a:solidFill>
              </a:rPr>
              <a:t>一</a:t>
            </a:r>
            <a:r>
              <a:rPr lang="en-US" altLang="zh-TW" sz="2400" dirty="0" smtClean="0">
                <a:solidFill>
                  <a:schemeClr val="tx1"/>
                </a:solidFill>
              </a:rPr>
              <a:t>)</a:t>
            </a:r>
            <a:r>
              <a:rPr lang="zh-TW" altLang="zh-TW" sz="2400" dirty="0" smtClean="0">
                <a:solidFill>
                  <a:schemeClr val="tx1"/>
                </a:solidFill>
              </a:rPr>
              <a:t>各項器材、設備之採購及維修費</a:t>
            </a:r>
            <a:r>
              <a:rPr lang="en-US" altLang="zh-TW" sz="2400" dirty="0" smtClean="0">
                <a:solidFill>
                  <a:schemeClr val="tx1"/>
                </a:solidFill>
              </a:rPr>
              <a:t>(</a:t>
            </a:r>
            <a:r>
              <a:rPr lang="zh-TW" altLang="zh-TW" sz="2400" dirty="0" smtClean="0">
                <a:solidFill>
                  <a:schemeClr val="tx1"/>
                </a:solidFill>
              </a:rPr>
              <a:t>例如</a:t>
            </a:r>
            <a:r>
              <a:rPr lang="en-US" altLang="zh-TW" sz="2400" dirty="0" smtClean="0">
                <a:solidFill>
                  <a:schemeClr val="tx1"/>
                </a:solidFill>
              </a:rPr>
              <a:t>:</a:t>
            </a:r>
            <a:r>
              <a:rPr lang="zh-TW" altLang="zh-TW" sz="2400" dirty="0" smtClean="0">
                <a:solidFill>
                  <a:schemeClr val="tx1"/>
                </a:solidFill>
              </a:rPr>
              <a:t>冷氣設備、按</a:t>
            </a:r>
            <a:endParaRPr lang="en-US" altLang="zh-TW" sz="2400" dirty="0" smtClean="0">
              <a:solidFill>
                <a:schemeClr val="tx1"/>
              </a:solidFill>
            </a:endParaRPr>
          </a:p>
          <a:p>
            <a:r>
              <a:rPr lang="en-US" altLang="zh-TW" sz="2400" dirty="0" smtClean="0">
                <a:solidFill>
                  <a:schemeClr val="tx1"/>
                </a:solidFill>
              </a:rPr>
              <a:t>       </a:t>
            </a:r>
            <a:r>
              <a:rPr lang="zh-TW" altLang="zh-TW" sz="2400" dirty="0" smtClean="0">
                <a:solidFill>
                  <a:schemeClr val="tx1"/>
                </a:solidFill>
              </a:rPr>
              <a:t>摩用品、</a:t>
            </a:r>
            <a:r>
              <a:rPr lang="en-US" altLang="zh-TW" sz="2400" dirty="0" smtClean="0">
                <a:solidFill>
                  <a:schemeClr val="tx1"/>
                </a:solidFill>
              </a:rPr>
              <a:t> </a:t>
            </a:r>
            <a:r>
              <a:rPr lang="zh-TW" altLang="zh-TW" sz="2400" dirty="0" smtClean="0">
                <a:solidFill>
                  <a:schemeClr val="tx1"/>
                </a:solidFill>
              </a:rPr>
              <a:t>攝影機、電腦、沙發、車輛</a:t>
            </a:r>
            <a:r>
              <a:rPr lang="en-US" altLang="zh-TW" sz="2400" dirty="0" smtClean="0">
                <a:solidFill>
                  <a:schemeClr val="tx1"/>
                </a:solidFill>
              </a:rPr>
              <a:t>…</a:t>
            </a:r>
            <a:r>
              <a:rPr lang="zh-TW" altLang="zh-TW" sz="2400" dirty="0" smtClean="0">
                <a:solidFill>
                  <a:schemeClr val="tx1"/>
                </a:solidFill>
              </a:rPr>
              <a:t>等</a:t>
            </a:r>
            <a:r>
              <a:rPr lang="en-US" altLang="zh-TW" sz="2400" dirty="0" smtClean="0">
                <a:solidFill>
                  <a:schemeClr val="tx1"/>
                </a:solidFill>
              </a:rPr>
              <a:t>)</a:t>
            </a:r>
            <a:r>
              <a:rPr lang="zh-TW" altLang="zh-TW" sz="2400" dirty="0" smtClean="0">
                <a:solidFill>
                  <a:schemeClr val="tx1"/>
                </a:solidFill>
              </a:rPr>
              <a:t>。 </a:t>
            </a:r>
            <a:r>
              <a:rPr lang="en-US" altLang="zh-TW" sz="2400" dirty="0" smtClean="0">
                <a:solidFill>
                  <a:schemeClr val="tx1"/>
                </a:solidFill>
              </a:rPr>
              <a:t>       </a:t>
            </a:r>
            <a:endParaRPr lang="zh-TW" altLang="zh-TW" sz="2400" dirty="0" smtClean="0">
              <a:solidFill>
                <a:schemeClr val="tx1"/>
              </a:solidFill>
            </a:endParaRPr>
          </a:p>
          <a:p>
            <a:r>
              <a:rPr lang="en-US" altLang="zh-TW" sz="2400" dirty="0" smtClean="0">
                <a:solidFill>
                  <a:schemeClr val="tx1"/>
                </a:solidFill>
              </a:rPr>
              <a:t>(</a:t>
            </a:r>
            <a:r>
              <a:rPr lang="zh-TW" altLang="zh-TW" sz="2400" dirty="0" smtClean="0">
                <a:solidFill>
                  <a:schemeClr val="tx1"/>
                </a:solidFill>
              </a:rPr>
              <a:t>二</a:t>
            </a:r>
            <a:r>
              <a:rPr lang="en-US" altLang="zh-TW" sz="2400" dirty="0" smtClean="0">
                <a:solidFill>
                  <a:schemeClr val="tx1"/>
                </a:solidFill>
              </a:rPr>
              <a:t>)</a:t>
            </a:r>
            <a:r>
              <a:rPr lang="zh-TW" altLang="zh-TW" sz="2400" dirty="0" smtClean="0">
                <a:solidFill>
                  <a:schemeClr val="tx1"/>
                </a:solidFill>
              </a:rPr>
              <a:t>各項計畫之服裝費（租用不受此限）、工資、助教鐘</a:t>
            </a:r>
            <a:endParaRPr lang="en-US" altLang="zh-TW" sz="2400" dirty="0" smtClean="0">
              <a:solidFill>
                <a:schemeClr val="tx1"/>
              </a:solidFill>
            </a:endParaRPr>
          </a:p>
          <a:p>
            <a:r>
              <a:rPr lang="en-US" altLang="zh-TW" sz="2400" dirty="0" smtClean="0">
                <a:solidFill>
                  <a:schemeClr val="tx1"/>
                </a:solidFill>
              </a:rPr>
              <a:t>       </a:t>
            </a:r>
            <a:r>
              <a:rPr lang="zh-TW" altLang="zh-TW" sz="2400" dirty="0" smtClean="0">
                <a:solidFill>
                  <a:schemeClr val="tx1"/>
                </a:solidFill>
              </a:rPr>
              <a:t>點費、工作人員津貼及其他個人福利項目。</a:t>
            </a:r>
          </a:p>
          <a:p>
            <a:r>
              <a:rPr lang="en-US" altLang="zh-TW" sz="2400" dirty="0" smtClean="0">
                <a:solidFill>
                  <a:schemeClr val="tx1"/>
                </a:solidFill>
              </a:rPr>
              <a:t>(</a:t>
            </a:r>
            <a:r>
              <a:rPr lang="zh-TW" altLang="zh-TW" sz="2400" dirty="0" smtClean="0">
                <a:solidFill>
                  <a:schemeClr val="tx1"/>
                </a:solidFill>
              </a:rPr>
              <a:t>三</a:t>
            </a:r>
            <a:r>
              <a:rPr lang="en-US" altLang="zh-TW" sz="2400" dirty="0" smtClean="0">
                <a:solidFill>
                  <a:schemeClr val="tx1"/>
                </a:solidFill>
              </a:rPr>
              <a:t>)</a:t>
            </a:r>
            <a:r>
              <a:rPr lang="zh-TW" altLang="zh-TW" sz="2400" dirty="0" smtClean="0">
                <a:solidFill>
                  <a:schemeClr val="tx1"/>
                </a:solidFill>
              </a:rPr>
              <a:t>水電費、清潔費。</a:t>
            </a:r>
          </a:p>
          <a:p>
            <a:r>
              <a:rPr lang="en-US" altLang="zh-TW" sz="2400" dirty="0" smtClean="0">
                <a:solidFill>
                  <a:schemeClr val="tx1"/>
                </a:solidFill>
              </a:rPr>
              <a:t>(</a:t>
            </a:r>
            <a:r>
              <a:rPr lang="zh-TW" altLang="zh-TW" sz="2400" dirty="0" smtClean="0">
                <a:solidFill>
                  <a:schemeClr val="tx1"/>
                </a:solidFill>
              </a:rPr>
              <a:t>四</a:t>
            </a:r>
            <a:r>
              <a:rPr lang="en-US" altLang="zh-TW" sz="2400" dirty="0" smtClean="0">
                <a:solidFill>
                  <a:schemeClr val="tx1"/>
                </a:solidFill>
              </a:rPr>
              <a:t>)</a:t>
            </a:r>
            <a:r>
              <a:rPr lang="zh-TW" altLang="zh-TW" sz="2400" dirty="0" smtClean="0">
                <a:solidFill>
                  <a:schemeClr val="tx1"/>
                </a:solidFill>
              </a:rPr>
              <a:t>各項活動紀念品、摸彩品、禮品、獎品、獎金。</a:t>
            </a:r>
            <a:endParaRPr lang="en-US" altLang="zh-TW" sz="2400" dirty="0" smtClean="0">
              <a:solidFill>
                <a:schemeClr val="tx1"/>
              </a:solidFill>
            </a:endParaRPr>
          </a:p>
          <a:p>
            <a:r>
              <a:rPr lang="en-US" altLang="zh-TW" sz="2400" dirty="0" smtClean="0">
                <a:solidFill>
                  <a:schemeClr val="tx1"/>
                </a:solidFill>
              </a:rPr>
              <a:t>(</a:t>
            </a:r>
            <a:r>
              <a:rPr lang="zh-TW" altLang="zh-TW" sz="2400" dirty="0" smtClean="0">
                <a:solidFill>
                  <a:schemeClr val="tx1"/>
                </a:solidFill>
              </a:rPr>
              <a:t>五</a:t>
            </a:r>
            <a:r>
              <a:rPr lang="en-US" altLang="zh-TW" sz="2400" dirty="0" smtClean="0">
                <a:solidFill>
                  <a:schemeClr val="tx1"/>
                </a:solidFill>
              </a:rPr>
              <a:t>)</a:t>
            </a:r>
            <a:r>
              <a:rPr lang="zh-TW" altLang="zh-TW" sz="2400" dirty="0" smtClean="0">
                <a:solidFill>
                  <a:schemeClr val="tx1"/>
                </a:solidFill>
              </a:rPr>
              <a:t>聚餐聯誼、旅遊、自強活動、各項出國考察等性質活</a:t>
            </a:r>
            <a:endParaRPr lang="en-US" altLang="zh-TW" sz="2400" dirty="0" smtClean="0">
              <a:solidFill>
                <a:schemeClr val="tx1"/>
              </a:solidFill>
            </a:endParaRPr>
          </a:p>
          <a:p>
            <a:r>
              <a:rPr lang="en-US" altLang="zh-TW" sz="2400" dirty="0" smtClean="0">
                <a:solidFill>
                  <a:schemeClr val="tx1"/>
                </a:solidFill>
              </a:rPr>
              <a:t>       </a:t>
            </a:r>
            <a:r>
              <a:rPr lang="zh-TW" altLang="zh-TW" sz="2400" dirty="0" smtClean="0">
                <a:solidFill>
                  <a:schemeClr val="tx1"/>
                </a:solidFill>
              </a:rPr>
              <a:t>動。</a:t>
            </a:r>
          </a:p>
          <a:p>
            <a:r>
              <a:rPr lang="en-US" altLang="zh-TW" sz="2400" dirty="0" smtClean="0">
                <a:solidFill>
                  <a:schemeClr val="tx1"/>
                </a:solidFill>
              </a:rPr>
              <a:t>(</a:t>
            </a:r>
            <a:r>
              <a:rPr lang="zh-TW" altLang="zh-TW" sz="2400" dirty="0" smtClean="0">
                <a:solidFill>
                  <a:schemeClr val="tx1"/>
                </a:solidFill>
              </a:rPr>
              <a:t>六</a:t>
            </a:r>
            <a:r>
              <a:rPr lang="en-US" altLang="zh-TW" sz="2400" dirty="0" smtClean="0">
                <a:solidFill>
                  <a:schemeClr val="tx1"/>
                </a:solidFill>
              </a:rPr>
              <a:t>)</a:t>
            </a:r>
            <a:r>
              <a:rPr lang="zh-TW" altLang="zh-TW" sz="2400" dirty="0" smtClean="0">
                <a:solidFill>
                  <a:schemeClr val="tx1"/>
                </a:solidFill>
              </a:rPr>
              <a:t>各公寓大廈區分所有權人會議、管理委員會會議費用。</a:t>
            </a:r>
            <a:r>
              <a:rPr lang="en-US" altLang="zh-TW" sz="2400" dirty="0" smtClean="0">
                <a:solidFill>
                  <a:schemeClr val="tx1"/>
                </a:solidFill>
              </a:rPr>
              <a:t>(</a:t>
            </a:r>
            <a:r>
              <a:rPr lang="zh-TW" altLang="zh-TW" sz="2400" dirty="0" smtClean="0">
                <a:solidFill>
                  <a:schemeClr val="tx1"/>
                </a:solidFill>
              </a:rPr>
              <a:t>七</a:t>
            </a:r>
            <a:r>
              <a:rPr lang="en-US" altLang="zh-TW" sz="2400" dirty="0" smtClean="0">
                <a:solidFill>
                  <a:schemeClr val="tx1"/>
                </a:solidFill>
              </a:rPr>
              <a:t>)</a:t>
            </a:r>
            <a:r>
              <a:rPr lang="zh-TW" altLang="zh-TW" sz="2400" dirty="0" smtClean="0">
                <a:solidFill>
                  <a:schemeClr val="tx1"/>
                </a:solidFill>
              </a:rPr>
              <a:t>已逾時效或已辦完竣之計畫案。</a:t>
            </a:r>
          </a:p>
          <a:p>
            <a:endParaRPr lang="en-US" altLang="zh-TW" sz="2400" dirty="0" smtClean="0">
              <a:solidFill>
                <a:schemeClr val="tx1"/>
              </a:solidFill>
            </a:endParaRPr>
          </a:p>
          <a:p>
            <a:endParaRPr lang="zh-TW" altLang="en-US" dirty="0">
              <a:solidFill>
                <a:schemeClr val="tx1"/>
              </a:solidFill>
            </a:endParaRPr>
          </a:p>
        </p:txBody>
      </p:sp>
      <p:sp>
        <p:nvSpPr>
          <p:cNvPr id="4" name="投影片編號版面配置區 3"/>
          <p:cNvSpPr>
            <a:spLocks noGrp="1"/>
          </p:cNvSpPr>
          <p:nvPr>
            <p:ph type="sldNum" sz="quarter" idx="12"/>
          </p:nvPr>
        </p:nvSpPr>
        <p:spPr/>
        <p:txBody>
          <a:bodyPr/>
          <a:lstStyle/>
          <a:p>
            <a:fld id="{6EA2F72E-838C-447C-AD7C-1D1DF1839398}" type="slidenum">
              <a:rPr lang="zh-TW" altLang="en-US" smtClean="0">
                <a:solidFill>
                  <a:schemeClr val="tx1"/>
                </a:solidFill>
              </a:rPr>
              <a:pPr/>
              <a:t>7</a:t>
            </a:fld>
            <a:endParaRPr lang="zh-TW" altLang="en-US">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259632" y="188640"/>
            <a:ext cx="5328592" cy="1052878"/>
          </a:xfrm>
        </p:spPr>
        <p:txBody>
          <a:bodyPr>
            <a:normAutofit/>
          </a:bodyPr>
          <a:lstStyle/>
          <a:p>
            <a:r>
              <a:rPr lang="zh-TW" altLang="en-US" dirty="0" smtClean="0">
                <a:solidFill>
                  <a:schemeClr val="tx1"/>
                </a:solidFill>
              </a:rPr>
              <a:t>七</a:t>
            </a:r>
            <a:r>
              <a:rPr lang="zh-TW" altLang="zh-TW" dirty="0" smtClean="0">
                <a:solidFill>
                  <a:schemeClr val="tx1"/>
                </a:solidFill>
              </a:rPr>
              <a:t>、</a:t>
            </a:r>
            <a:r>
              <a:rPr lang="zh-TW" altLang="en-US" dirty="0" smtClean="0">
                <a:solidFill>
                  <a:schemeClr val="tx1"/>
                </a:solidFill>
              </a:rPr>
              <a:t>補助核銷作業</a:t>
            </a:r>
            <a:endParaRPr lang="zh-TW" altLang="en-US" dirty="0">
              <a:solidFill>
                <a:schemeClr val="tx1"/>
              </a:solidFill>
            </a:endParaRPr>
          </a:p>
        </p:txBody>
      </p:sp>
      <p:sp>
        <p:nvSpPr>
          <p:cNvPr id="3" name="副標題 2"/>
          <p:cNvSpPr>
            <a:spLocks noGrp="1"/>
          </p:cNvSpPr>
          <p:nvPr>
            <p:ph type="subTitle" idx="1"/>
          </p:nvPr>
        </p:nvSpPr>
        <p:spPr>
          <a:xfrm>
            <a:off x="1475656" y="1484784"/>
            <a:ext cx="7406640" cy="2376264"/>
          </a:xfrm>
        </p:spPr>
        <p:txBody>
          <a:bodyPr>
            <a:normAutofit/>
          </a:bodyPr>
          <a:lstStyle/>
          <a:p>
            <a:r>
              <a:rPr lang="zh-TW" altLang="en-US" sz="2000" dirty="0" smtClean="0">
                <a:solidFill>
                  <a:schemeClr val="tx1"/>
                </a:solidFill>
              </a:rPr>
              <a:t>補助要點</a:t>
            </a:r>
            <a:r>
              <a:rPr lang="en-US" altLang="zh-TW" sz="2000" dirty="0" smtClean="0">
                <a:solidFill>
                  <a:schemeClr val="tx1"/>
                </a:solidFill>
              </a:rPr>
              <a:t>§10</a:t>
            </a:r>
          </a:p>
          <a:p>
            <a:r>
              <a:rPr lang="en-US" altLang="zh-TW" sz="2000" dirty="0" smtClean="0">
                <a:solidFill>
                  <a:schemeClr val="tx1"/>
                </a:solidFill>
              </a:rPr>
              <a:t>(</a:t>
            </a:r>
            <a:r>
              <a:rPr lang="zh-TW" altLang="zh-TW" sz="2000" dirty="0" smtClean="0">
                <a:solidFill>
                  <a:schemeClr val="tx1"/>
                </a:solidFill>
              </a:rPr>
              <a:t>一</a:t>
            </a:r>
            <a:r>
              <a:rPr lang="en-US" altLang="zh-TW" sz="2000" dirty="0" smtClean="0">
                <a:solidFill>
                  <a:schemeClr val="tx1"/>
                </a:solidFill>
              </a:rPr>
              <a:t>)</a:t>
            </a:r>
            <a:r>
              <a:rPr lang="zh-TW" altLang="zh-TW" sz="2000" dirty="0" smtClean="0">
                <a:solidFill>
                  <a:schemeClr val="tx1"/>
                </a:solidFill>
              </a:rPr>
              <a:t>受補助單位於活動結束後一個月內，依據「苗栗縣竹南鎮公</a:t>
            </a:r>
            <a:endParaRPr lang="en-US" altLang="zh-TW" sz="2000" dirty="0" smtClean="0">
              <a:solidFill>
                <a:schemeClr val="tx1"/>
              </a:solidFill>
            </a:endParaRPr>
          </a:p>
          <a:p>
            <a:r>
              <a:rPr lang="en-US" altLang="zh-TW" sz="2000" dirty="0" smtClean="0">
                <a:solidFill>
                  <a:schemeClr val="tx1"/>
                </a:solidFill>
              </a:rPr>
              <a:t>      </a:t>
            </a:r>
            <a:r>
              <a:rPr lang="zh-TW" altLang="zh-TW" sz="2000" dirty="0" smtClean="0">
                <a:solidFill>
                  <a:schemeClr val="tx1"/>
                </a:solidFill>
              </a:rPr>
              <a:t>所補助公寓大廈核銷應備文件說明」辦理，檢附相關資料備</a:t>
            </a:r>
          </a:p>
          <a:p>
            <a:r>
              <a:rPr lang="en-US" altLang="zh-TW" sz="2000" dirty="0" smtClean="0">
                <a:solidFill>
                  <a:schemeClr val="tx1"/>
                </a:solidFill>
              </a:rPr>
              <a:t>       </a:t>
            </a:r>
            <a:r>
              <a:rPr lang="zh-TW" altLang="zh-TW" sz="2000" dirty="0" smtClean="0">
                <a:solidFill>
                  <a:schemeClr val="tx1"/>
                </a:solidFill>
              </a:rPr>
              <a:t>文送所核銷。</a:t>
            </a:r>
          </a:p>
          <a:p>
            <a:r>
              <a:rPr lang="en-US" altLang="zh-TW" sz="2000" dirty="0" smtClean="0">
                <a:solidFill>
                  <a:schemeClr val="tx1"/>
                </a:solidFill>
              </a:rPr>
              <a:t>(</a:t>
            </a:r>
            <a:r>
              <a:rPr lang="zh-TW" altLang="zh-TW" sz="2000" dirty="0" smtClean="0">
                <a:solidFill>
                  <a:schemeClr val="tx1"/>
                </a:solidFill>
              </a:rPr>
              <a:t>二</a:t>
            </a:r>
            <a:r>
              <a:rPr lang="en-US" altLang="zh-TW" sz="2000" dirty="0" smtClean="0">
                <a:solidFill>
                  <a:schemeClr val="tx1"/>
                </a:solidFill>
              </a:rPr>
              <a:t>)</a:t>
            </a:r>
            <a:r>
              <a:rPr lang="zh-TW" altLang="zh-TW" sz="2000" dirty="0" smtClean="0">
                <a:solidFill>
                  <a:schemeClr val="tx1"/>
                </a:solidFill>
              </a:rPr>
              <a:t>接受補助單位，對於各類服務人員酬勞費及講師鐘點費等涉</a:t>
            </a:r>
          </a:p>
          <a:p>
            <a:r>
              <a:rPr lang="en-US" altLang="zh-TW" sz="2000" dirty="0" smtClean="0">
                <a:solidFill>
                  <a:schemeClr val="tx1"/>
                </a:solidFill>
              </a:rPr>
              <a:t>       </a:t>
            </a:r>
            <a:r>
              <a:rPr lang="zh-TW" altLang="zh-TW" sz="2000" dirty="0" smtClean="0">
                <a:solidFill>
                  <a:schemeClr val="tx1"/>
                </a:solidFill>
              </a:rPr>
              <a:t>及個人所得，應依所得稅法規定辦理所得扣繳。</a:t>
            </a:r>
            <a:endParaRPr lang="en-US" altLang="zh-TW" sz="2000" dirty="0" smtClean="0">
              <a:solidFill>
                <a:schemeClr val="tx1"/>
              </a:solidFill>
            </a:endParaRPr>
          </a:p>
          <a:p>
            <a:endParaRPr lang="zh-TW" altLang="en-US" dirty="0">
              <a:solidFill>
                <a:schemeClr val="tx1"/>
              </a:solidFill>
            </a:endParaRPr>
          </a:p>
        </p:txBody>
      </p:sp>
      <p:sp>
        <p:nvSpPr>
          <p:cNvPr id="4" name="投影片編號版面配置區 3"/>
          <p:cNvSpPr>
            <a:spLocks noGrp="1"/>
          </p:cNvSpPr>
          <p:nvPr>
            <p:ph type="sldNum" sz="quarter" idx="12"/>
          </p:nvPr>
        </p:nvSpPr>
        <p:spPr/>
        <p:txBody>
          <a:bodyPr/>
          <a:lstStyle/>
          <a:p>
            <a:fld id="{6EA2F72E-838C-447C-AD7C-1D1DF1839398}" type="slidenum">
              <a:rPr lang="zh-TW" altLang="en-US" smtClean="0">
                <a:solidFill>
                  <a:schemeClr val="tx1"/>
                </a:solidFill>
              </a:rPr>
              <a:pPr/>
              <a:t>8</a:t>
            </a:fld>
            <a:endParaRPr lang="zh-TW" altLang="en-US">
              <a:solidFill>
                <a:schemeClr val="tx1"/>
              </a:solidFill>
            </a:endParaRPr>
          </a:p>
        </p:txBody>
      </p:sp>
      <p:sp>
        <p:nvSpPr>
          <p:cNvPr id="5" name="標題 1"/>
          <p:cNvSpPr txBox="1">
            <a:spLocks/>
          </p:cNvSpPr>
          <p:nvPr/>
        </p:nvSpPr>
        <p:spPr>
          <a:xfrm>
            <a:off x="1187624" y="3573016"/>
            <a:ext cx="5328592" cy="908862"/>
          </a:xfrm>
          <a:prstGeom prst="rect">
            <a:avLst/>
          </a:prstGeom>
        </p:spPr>
        <p:txBody>
          <a:bodyPr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zh-TW" altLang="en-US" sz="4300" noProof="0" dirty="0">
                <a:effectLst>
                  <a:outerShdw blurRad="50000" dist="30000" dir="5400000" algn="tl" rotWithShape="0">
                    <a:srgbClr val="000000">
                      <a:alpha val="30000"/>
                    </a:srgbClr>
                  </a:outerShdw>
                </a:effectLst>
                <a:latin typeface="+mj-lt"/>
                <a:ea typeface="+mj-ea"/>
                <a:cs typeface="+mj-cs"/>
              </a:rPr>
              <a:t>八</a:t>
            </a:r>
            <a:r>
              <a:rPr kumimoji="0" lang="zh-TW" altLang="zh-TW" sz="4300" b="0" i="0" u="none" strike="noStrike" kern="1200" cap="none" spc="0" normalizeH="0" baseline="0" noProof="0" dirty="0" smtClean="0">
                <a:ln>
                  <a:noFill/>
                </a:ln>
                <a:effectLst>
                  <a:outerShdw blurRad="50000" dist="30000" dir="5400000" algn="tl" rotWithShape="0">
                    <a:srgbClr val="000000">
                      <a:alpha val="30000"/>
                    </a:srgbClr>
                  </a:outerShdw>
                </a:effectLst>
                <a:uLnTx/>
                <a:uFillTx/>
                <a:latin typeface="+mj-lt"/>
                <a:ea typeface="+mj-ea"/>
                <a:cs typeface="+mj-cs"/>
              </a:rPr>
              <a:t>、</a:t>
            </a:r>
            <a:r>
              <a:rPr kumimoji="0" lang="zh-TW" altLang="en-US" sz="4300" b="0" i="0" u="none" strike="noStrike" kern="1200" cap="none" spc="0" normalizeH="0" baseline="0" noProof="0" dirty="0" smtClean="0">
                <a:ln>
                  <a:noFill/>
                </a:ln>
                <a:effectLst>
                  <a:outerShdw blurRad="50000" dist="30000" dir="5400000" algn="tl" rotWithShape="0">
                    <a:srgbClr val="000000">
                      <a:alpha val="30000"/>
                    </a:srgbClr>
                  </a:outerShdw>
                </a:effectLst>
                <a:uLnTx/>
                <a:uFillTx/>
                <a:latin typeface="+mj-lt"/>
                <a:ea typeface="+mj-ea"/>
                <a:cs typeface="+mj-cs"/>
              </a:rPr>
              <a:t>考核與督導</a:t>
            </a:r>
            <a:endParaRPr kumimoji="0" lang="zh-TW" altLang="en-US" sz="4300" b="0" i="0" u="none" strike="noStrike" kern="1200" cap="none" spc="0" normalizeH="0" baseline="0" noProof="0" dirty="0">
              <a:ln>
                <a:noFill/>
              </a:ln>
              <a:effectLst>
                <a:outerShdw blurRad="50000" dist="30000" dir="5400000" algn="tl" rotWithShape="0">
                  <a:srgbClr val="000000">
                    <a:alpha val="30000"/>
                  </a:srgbClr>
                </a:outerShdw>
              </a:effectLst>
              <a:uLnTx/>
              <a:uFillTx/>
              <a:latin typeface="+mj-lt"/>
              <a:ea typeface="+mj-ea"/>
              <a:cs typeface="+mj-cs"/>
            </a:endParaRPr>
          </a:p>
        </p:txBody>
      </p:sp>
      <p:sp>
        <p:nvSpPr>
          <p:cNvPr id="7" name="副標題 2"/>
          <p:cNvSpPr txBox="1">
            <a:spLocks/>
          </p:cNvSpPr>
          <p:nvPr/>
        </p:nvSpPr>
        <p:spPr>
          <a:xfrm>
            <a:off x="1331640" y="4481736"/>
            <a:ext cx="7406640" cy="2376264"/>
          </a:xfrm>
          <a:prstGeom prst="rect">
            <a:avLst/>
          </a:prstGeom>
        </p:spPr>
        <p:txBody>
          <a:bodyPr tIns="0">
            <a:normAutofit lnSpcReduction="10000"/>
          </a:bodyPr>
          <a:lstStyle/>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zh-TW" altLang="en-US" sz="2000" b="0" i="0" u="none" strike="noStrike" kern="1200" cap="none" spc="0" normalizeH="0" baseline="0" noProof="0" dirty="0" smtClean="0">
                <a:ln>
                  <a:noFill/>
                </a:ln>
                <a:effectLst/>
                <a:uLnTx/>
                <a:uFillTx/>
                <a:latin typeface="+mn-lt"/>
                <a:ea typeface="+mn-ea"/>
                <a:cs typeface="+mn-cs"/>
              </a:rPr>
              <a:t>   補助要點</a:t>
            </a:r>
            <a:r>
              <a:rPr kumimoji="0" lang="en-US" altLang="zh-TW" sz="2000" b="0" i="0" u="none" strike="noStrike" kern="1200" cap="none" spc="0" normalizeH="0" baseline="0" noProof="0" dirty="0" smtClean="0">
                <a:ln>
                  <a:noFill/>
                </a:ln>
                <a:effectLst/>
                <a:uLnTx/>
                <a:uFillTx/>
                <a:latin typeface="+mn-lt"/>
                <a:ea typeface="+mn-ea"/>
                <a:cs typeface="+mn-cs"/>
              </a:rPr>
              <a:t>§11</a:t>
            </a:r>
          </a:p>
          <a:p>
            <a:r>
              <a:rPr lang="zh-TW" altLang="zh-TW" sz="2000" dirty="0"/>
              <a:t> </a:t>
            </a:r>
            <a:r>
              <a:rPr lang="zh-TW" altLang="en-US" sz="2000" dirty="0" smtClean="0"/>
              <a:t> </a:t>
            </a:r>
            <a:r>
              <a:rPr lang="en-US" altLang="zh-TW" sz="2000" dirty="0" smtClean="0"/>
              <a:t>(</a:t>
            </a:r>
            <a:r>
              <a:rPr lang="zh-TW" altLang="zh-TW" sz="2000" dirty="0" smtClean="0"/>
              <a:t>一</a:t>
            </a:r>
            <a:r>
              <a:rPr lang="en-US" altLang="zh-TW" sz="2000" dirty="0" smtClean="0"/>
              <a:t>)</a:t>
            </a:r>
            <a:r>
              <a:rPr lang="zh-TW" altLang="zh-TW" sz="2000" dirty="0" smtClean="0"/>
              <a:t>計畫</a:t>
            </a:r>
            <a:r>
              <a:rPr lang="zh-TW" altLang="zh-TW" sz="2000" dirty="0"/>
              <a:t>執行應於活動開始</a:t>
            </a:r>
            <a:r>
              <a:rPr lang="en-US" altLang="zh-TW" sz="2000" dirty="0"/>
              <a:t>7</a:t>
            </a:r>
            <a:r>
              <a:rPr lang="zh-TW" altLang="zh-TW" sz="2000" dirty="0"/>
              <a:t>天前以書面方式通知本所（</a:t>
            </a:r>
            <a:r>
              <a:rPr lang="zh-TW" altLang="zh-TW" sz="2000" dirty="0" smtClean="0"/>
              <a:t>請柬</a:t>
            </a:r>
            <a:r>
              <a:rPr lang="zh-TW" altLang="en-US" sz="2000" dirty="0" smtClean="0"/>
              <a:t>、 </a:t>
            </a:r>
            <a:endParaRPr lang="en-US" altLang="zh-TW" sz="2000" dirty="0" smtClean="0"/>
          </a:p>
          <a:p>
            <a:r>
              <a:rPr lang="zh-TW" altLang="en-US" sz="2000" dirty="0"/>
              <a:t> </a:t>
            </a:r>
            <a:r>
              <a:rPr lang="zh-TW" altLang="en-US" sz="2000" dirty="0" smtClean="0"/>
              <a:t>       </a:t>
            </a:r>
            <a:r>
              <a:rPr lang="zh-TW" altLang="zh-TW" sz="2000" dirty="0" smtClean="0"/>
              <a:t>公文</a:t>
            </a:r>
            <a:r>
              <a:rPr lang="zh-TW" altLang="zh-TW" sz="2000" dirty="0"/>
              <a:t>通知皆可）。</a:t>
            </a:r>
          </a:p>
          <a:p>
            <a:r>
              <a:rPr lang="en-US" altLang="zh-TW" sz="2000" dirty="0"/>
              <a:t>  </a:t>
            </a:r>
            <a:r>
              <a:rPr lang="en-US" altLang="zh-TW" sz="2000" dirty="0" smtClean="0"/>
              <a:t>(</a:t>
            </a:r>
            <a:r>
              <a:rPr lang="zh-TW" altLang="zh-TW" sz="2000" dirty="0" smtClean="0"/>
              <a:t>二</a:t>
            </a:r>
            <a:r>
              <a:rPr lang="en-US" altLang="zh-TW" sz="2000" dirty="0" smtClean="0"/>
              <a:t>)</a:t>
            </a:r>
            <a:r>
              <a:rPr lang="zh-TW" altLang="zh-TW" sz="2000" dirty="0" smtClean="0"/>
              <a:t>計畫</a:t>
            </a:r>
            <a:r>
              <a:rPr lang="zh-TW" altLang="zh-TW" sz="2000" dirty="0"/>
              <a:t>如需變更，每一個計畫得申請變更乙次，應檢附變更原</a:t>
            </a:r>
          </a:p>
          <a:p>
            <a:r>
              <a:rPr lang="en-US" altLang="zh-TW" sz="2000" dirty="0"/>
              <a:t>        </a:t>
            </a:r>
            <a:r>
              <a:rPr lang="zh-TW" altLang="en-US" sz="2000" dirty="0" smtClean="0"/>
              <a:t> </a:t>
            </a:r>
            <a:r>
              <a:rPr lang="zh-TW" altLang="zh-TW" sz="2000" dirty="0" smtClean="0"/>
              <a:t>因</a:t>
            </a:r>
            <a:r>
              <a:rPr lang="zh-TW" altLang="zh-TW" sz="2000" dirty="0"/>
              <a:t>及內容於原計畫執行日二週前函報本所，經審核通過後始</a:t>
            </a:r>
          </a:p>
          <a:p>
            <a:r>
              <a:rPr lang="en-US" altLang="zh-TW" sz="2000" dirty="0"/>
              <a:t>        </a:t>
            </a:r>
            <a:r>
              <a:rPr lang="zh-TW" altLang="en-US" sz="2000" dirty="0" smtClean="0"/>
              <a:t> </a:t>
            </a:r>
            <a:r>
              <a:rPr lang="zh-TW" altLang="zh-TW" sz="2000" dirty="0" smtClean="0"/>
              <a:t>得</a:t>
            </a:r>
            <a:r>
              <a:rPr lang="zh-TW" altLang="zh-TW" sz="2000" dirty="0"/>
              <a:t>變更</a:t>
            </a:r>
            <a:r>
              <a:rPr lang="zh-TW" altLang="zh-TW" sz="2000" dirty="0" smtClean="0"/>
              <a:t>。</a:t>
            </a:r>
            <a:endParaRPr lang="en-US" altLang="zh-TW" sz="2000" dirty="0" smtClean="0"/>
          </a:p>
          <a:p>
            <a:r>
              <a:rPr lang="zh-TW" altLang="en-US" sz="2000" dirty="0"/>
              <a:t>  </a:t>
            </a:r>
            <a:r>
              <a:rPr lang="en-US" altLang="zh-TW" sz="2000" dirty="0" smtClean="0"/>
              <a:t>(</a:t>
            </a:r>
            <a:r>
              <a:rPr lang="zh-TW" altLang="en-US" sz="2000" dirty="0" smtClean="0"/>
              <a:t>三</a:t>
            </a:r>
            <a:r>
              <a:rPr lang="en-US" altLang="zh-TW" sz="2000" dirty="0" smtClean="0"/>
              <a:t>)</a:t>
            </a:r>
            <a:r>
              <a:rPr lang="zh-TW" altLang="en-US" sz="2000" dirty="0" smtClean="0"/>
              <a:t>其餘事項請詳參補助活動要點說明。</a:t>
            </a:r>
            <a:endParaRPr lang="zh-TW" altLang="zh-TW" sz="2000" dirty="0"/>
          </a:p>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en-US" altLang="zh-TW" sz="2000" b="0" i="0" u="none" strike="noStrike" kern="1200" cap="none" spc="0" normalizeH="0" baseline="0" noProof="0" dirty="0" smtClean="0">
              <a:ln>
                <a:noFill/>
              </a:ln>
              <a:effectLst/>
              <a:uLnTx/>
              <a:uFillTx/>
              <a:latin typeface="+mn-lt"/>
              <a:ea typeface="+mn-ea"/>
              <a:cs typeface="+mn-cs"/>
            </a:endParaRPr>
          </a:p>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en-US" altLang="zh-TW" sz="2000" b="0" i="0" u="none" strike="noStrike" kern="1200" cap="none" spc="0" normalizeH="0" baseline="0" noProof="0" dirty="0" smtClean="0">
              <a:ln>
                <a:noFill/>
              </a:ln>
              <a:effectLst/>
              <a:uLnTx/>
              <a:uFillTx/>
              <a:latin typeface="+mn-lt"/>
              <a:ea typeface="+mn-ea"/>
              <a:cs typeface="+mn-cs"/>
            </a:endParaRPr>
          </a:p>
          <a:p>
            <a:pPr marL="27432" marR="0" lvl="0" indent="0" algn="l" defTabSz="914400" rtl="0" eaLnBrk="1" fontAlgn="auto" latinLnBrk="0" hangingPunct="1">
              <a:lnSpc>
                <a:spcPct val="100000"/>
              </a:lnSpc>
              <a:spcBef>
                <a:spcPts val="600"/>
              </a:spcBef>
              <a:spcAft>
                <a:spcPts val="0"/>
              </a:spcAft>
              <a:buClr>
                <a:schemeClr val="accent1"/>
              </a:buClr>
              <a:buSzPct val="80000"/>
              <a:buFont typeface="Wingdings 2"/>
              <a:buNone/>
              <a:tabLst/>
              <a:defRPr/>
            </a:pPr>
            <a:endParaRPr kumimoji="0" lang="zh-TW" altLang="en-US" sz="2600" b="0" i="0" u="none" strike="noStrike" kern="1200" cap="none" spc="0" normalizeH="0" baseline="0" noProof="0" dirty="0">
              <a:ln>
                <a:noFill/>
              </a:ln>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6EA2F72E-838C-447C-AD7C-1D1DF1839398}" type="slidenum">
              <a:rPr lang="zh-TW" altLang="en-US" smtClean="0"/>
              <a:pPr/>
              <a:t>9</a:t>
            </a:fld>
            <a:endParaRPr lang="zh-TW" altLang="en-US"/>
          </a:p>
        </p:txBody>
      </p:sp>
      <p:graphicFrame>
        <p:nvGraphicFramePr>
          <p:cNvPr id="7" name="表格 6"/>
          <p:cNvGraphicFramePr>
            <a:graphicFrameLocks noGrp="1"/>
          </p:cNvGraphicFramePr>
          <p:nvPr/>
        </p:nvGraphicFramePr>
        <p:xfrm>
          <a:off x="1187624" y="260648"/>
          <a:ext cx="7632848" cy="6192690"/>
        </p:xfrm>
        <a:graphic>
          <a:graphicData uri="http://schemas.openxmlformats.org/drawingml/2006/table">
            <a:tbl>
              <a:tblPr/>
              <a:tblGrid>
                <a:gridCol w="400693"/>
                <a:gridCol w="362591"/>
                <a:gridCol w="1827863"/>
                <a:gridCol w="5041701"/>
              </a:tblGrid>
              <a:tr h="185530">
                <a:tc>
                  <a:txBody>
                    <a:bodyPr/>
                    <a:lstStyle/>
                    <a:p>
                      <a:pPr algn="ctr">
                        <a:spcAft>
                          <a:spcPts val="0"/>
                        </a:spcAft>
                      </a:pPr>
                      <a:r>
                        <a:rPr lang="zh-TW" sz="1000" kern="50" dirty="0">
                          <a:latin typeface="Calibri"/>
                          <a:ea typeface="標楷體"/>
                          <a:cs typeface="新細明體"/>
                        </a:rPr>
                        <a:t>項次</a:t>
                      </a:r>
                      <a:endParaRPr lang="zh-TW" sz="1000" kern="50" dirty="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lgn="ctr">
                        <a:spcAft>
                          <a:spcPts val="0"/>
                        </a:spcAft>
                      </a:pPr>
                      <a:r>
                        <a:rPr lang="zh-TW" sz="1000" kern="50">
                          <a:latin typeface="Calibri"/>
                          <a:ea typeface="標楷體"/>
                          <a:cs typeface="新細明體"/>
                        </a:rPr>
                        <a:t>勾稽</a:t>
                      </a:r>
                      <a:endParaRPr lang="zh-TW" sz="1000" kern="5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lgn="ctr">
                        <a:spcAft>
                          <a:spcPts val="0"/>
                        </a:spcAft>
                      </a:pPr>
                      <a:r>
                        <a:rPr lang="zh-TW" sz="1000" kern="50">
                          <a:latin typeface="Calibri"/>
                          <a:ea typeface="標楷體"/>
                          <a:cs typeface="新細明體"/>
                        </a:rPr>
                        <a:t>表件名稱</a:t>
                      </a:r>
                      <a:endParaRPr lang="zh-TW" sz="1000" kern="5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lgn="ctr">
                        <a:spcAft>
                          <a:spcPts val="0"/>
                        </a:spcAft>
                      </a:pPr>
                      <a:r>
                        <a:rPr lang="zh-TW" sz="1000" kern="50">
                          <a:latin typeface="Calibri"/>
                          <a:ea typeface="標楷體"/>
                          <a:cs typeface="新細明體"/>
                        </a:rPr>
                        <a:t>備註</a:t>
                      </a:r>
                      <a:endParaRPr lang="zh-TW" sz="1000" kern="5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r>
              <a:tr h="749422">
                <a:tc>
                  <a:txBody>
                    <a:bodyPr/>
                    <a:lstStyle/>
                    <a:p>
                      <a:pPr algn="ctr">
                        <a:spcAft>
                          <a:spcPts val="0"/>
                        </a:spcAft>
                      </a:pPr>
                      <a:r>
                        <a:rPr lang="en-US" sz="1200" kern="50" dirty="0">
                          <a:latin typeface="標楷體"/>
                          <a:ea typeface="新細明體"/>
                          <a:cs typeface="標楷體"/>
                        </a:rPr>
                        <a:t>1</a:t>
                      </a:r>
                      <a:endParaRPr lang="zh-TW" sz="1200" kern="50" dirty="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r>
                        <a:rPr lang="zh-TW" sz="1200" kern="50" dirty="0">
                          <a:latin typeface="Calibri"/>
                          <a:ea typeface="標楷體"/>
                          <a:cs typeface="新細明體"/>
                        </a:rPr>
                        <a:t>　</a:t>
                      </a:r>
                      <a:endParaRPr lang="zh-TW" sz="1200" kern="50" dirty="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r>
                        <a:rPr lang="zh-TW" sz="1200" kern="50" dirty="0">
                          <a:latin typeface="Calibri"/>
                          <a:ea typeface="標楷體"/>
                          <a:cs typeface="新細明體"/>
                        </a:rPr>
                        <a:t>領據</a:t>
                      </a:r>
                      <a:endParaRPr lang="zh-TW" sz="1200" kern="50" dirty="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lnSpc>
                          <a:spcPct val="100000"/>
                        </a:lnSpc>
                        <a:spcAft>
                          <a:spcPts val="0"/>
                        </a:spcAft>
                      </a:pPr>
                      <a:r>
                        <a:rPr lang="en-US" sz="1200" kern="50" dirty="0">
                          <a:latin typeface="標楷體"/>
                          <a:ea typeface="新細明體"/>
                          <a:cs typeface="標楷體"/>
                        </a:rPr>
                        <a:t>1.</a:t>
                      </a:r>
                      <a:r>
                        <a:rPr lang="zh-TW" sz="1200" kern="50" dirty="0">
                          <a:latin typeface="Calibri"/>
                          <a:ea typeface="標楷體"/>
                          <a:cs typeface="標楷體"/>
                        </a:rPr>
                        <a:t>相關委員核章，</a:t>
                      </a:r>
                      <a:r>
                        <a:rPr lang="zh-TW" sz="1200" kern="50" dirty="0">
                          <a:latin typeface="Calibri"/>
                          <a:ea typeface="標楷體"/>
                          <a:cs typeface="新細明體"/>
                        </a:rPr>
                        <a:t>註明統編</a:t>
                      </a:r>
                      <a:r>
                        <a:rPr lang="zh-TW" sz="1200" kern="50" dirty="0">
                          <a:latin typeface="Calibri"/>
                          <a:ea typeface="新細明體"/>
                          <a:cs typeface="新細明體"/>
                        </a:rPr>
                        <a:t>、</a:t>
                      </a:r>
                      <a:r>
                        <a:rPr lang="zh-TW" sz="1200" kern="50" dirty="0">
                          <a:latin typeface="新細明體"/>
                          <a:ea typeface="標楷體"/>
                          <a:cs typeface="新細明體"/>
                        </a:rPr>
                        <a:t>建築</a:t>
                      </a:r>
                      <a:r>
                        <a:rPr lang="zh-TW" sz="1200" kern="50" dirty="0">
                          <a:latin typeface="Calibri"/>
                          <a:ea typeface="標楷體"/>
                          <a:cs typeface="新細明體"/>
                        </a:rPr>
                        <a:t>地址、電話等資料</a:t>
                      </a:r>
                      <a:r>
                        <a:rPr lang="en-US" sz="1200" kern="50" dirty="0">
                          <a:latin typeface="標楷體"/>
                          <a:ea typeface="新細明體"/>
                          <a:cs typeface="標楷體"/>
                        </a:rPr>
                        <a:t>                                                   </a:t>
                      </a:r>
                      <a:endParaRPr lang="zh-TW" sz="1200" kern="50" dirty="0">
                        <a:latin typeface="Calibri"/>
                        <a:ea typeface="新細明體"/>
                        <a:cs typeface="Tahoma"/>
                      </a:endParaRPr>
                    </a:p>
                    <a:p>
                      <a:pPr>
                        <a:lnSpc>
                          <a:spcPct val="100000"/>
                        </a:lnSpc>
                        <a:spcAft>
                          <a:spcPts val="0"/>
                        </a:spcAft>
                      </a:pPr>
                      <a:r>
                        <a:rPr lang="en-US" sz="1200" kern="50" dirty="0">
                          <a:latin typeface="標楷體"/>
                          <a:ea typeface="新細明體"/>
                          <a:cs typeface="標楷體"/>
                        </a:rPr>
                        <a:t>2.</a:t>
                      </a:r>
                      <a:r>
                        <a:rPr lang="zh-TW" sz="1200" kern="50" dirty="0">
                          <a:latin typeface="Calibri"/>
                          <a:ea typeface="標楷體"/>
                          <a:cs typeface="新細明體"/>
                        </a:rPr>
                        <a:t>記得蓋委員會大章</a:t>
                      </a:r>
                      <a:r>
                        <a:rPr lang="en-US" sz="1200" kern="50" dirty="0">
                          <a:latin typeface="標楷體"/>
                          <a:ea typeface="新細明體"/>
                          <a:cs typeface="標楷體"/>
                        </a:rPr>
                        <a:t>   </a:t>
                      </a:r>
                      <a:endParaRPr lang="zh-TW" sz="1200" kern="50" dirty="0">
                        <a:latin typeface="Calibri"/>
                        <a:ea typeface="新細明體"/>
                        <a:cs typeface="Tahoma"/>
                      </a:endParaRPr>
                    </a:p>
                    <a:p>
                      <a:pPr>
                        <a:lnSpc>
                          <a:spcPct val="100000"/>
                        </a:lnSpc>
                        <a:spcAft>
                          <a:spcPts val="0"/>
                        </a:spcAft>
                      </a:pPr>
                      <a:r>
                        <a:rPr lang="en-US" sz="1200" kern="50" dirty="0">
                          <a:latin typeface="標楷體"/>
                          <a:ea typeface="新細明體"/>
                          <a:cs typeface="標楷體"/>
                        </a:rPr>
                        <a:t>3.</a:t>
                      </a:r>
                      <a:r>
                        <a:rPr lang="zh-TW" sz="1200" kern="50" dirty="0">
                          <a:latin typeface="Calibri"/>
                          <a:ea typeface="標楷體"/>
                          <a:cs typeface="標楷體"/>
                        </a:rPr>
                        <a:t>受補助單位應列出公寓大廈全名，並與大印相符，以利付款</a:t>
                      </a:r>
                      <a:r>
                        <a:rPr lang="en-US" sz="1200" kern="50" dirty="0">
                          <a:latin typeface="Calibri"/>
                          <a:ea typeface="標楷體"/>
                          <a:cs typeface="標楷體"/>
                        </a:rPr>
                        <a:t>                                </a:t>
                      </a:r>
                      <a:endParaRPr lang="zh-TW" sz="1200" kern="50" dirty="0">
                        <a:latin typeface="Calibri"/>
                        <a:ea typeface="新細明體"/>
                        <a:cs typeface="Tahoma"/>
                      </a:endParaRPr>
                    </a:p>
                    <a:p>
                      <a:pPr>
                        <a:lnSpc>
                          <a:spcPct val="100000"/>
                        </a:lnSpc>
                        <a:spcAft>
                          <a:spcPts val="0"/>
                        </a:spcAft>
                      </a:pPr>
                      <a:r>
                        <a:rPr lang="en-US" sz="1200" kern="50" dirty="0">
                          <a:latin typeface="標楷體"/>
                          <a:ea typeface="新細明體"/>
                          <a:cs typeface="標楷體"/>
                        </a:rPr>
                        <a:t>4.</a:t>
                      </a:r>
                      <a:r>
                        <a:rPr lang="zh-TW" sz="1200" kern="50" dirty="0">
                          <a:latin typeface="Calibri"/>
                          <a:ea typeface="標楷體"/>
                          <a:cs typeface="新細明體"/>
                        </a:rPr>
                        <a:t>日期</a:t>
                      </a:r>
                      <a:r>
                        <a:rPr lang="en-US" sz="1200" kern="50" dirty="0">
                          <a:latin typeface="標楷體"/>
                          <a:ea typeface="新細明體"/>
                          <a:cs typeface="標楷體"/>
                        </a:rPr>
                        <a:t>:</a:t>
                      </a:r>
                      <a:r>
                        <a:rPr lang="zh-TW" sz="1200" kern="50" dirty="0">
                          <a:latin typeface="Calibri"/>
                          <a:ea typeface="標楷體"/>
                          <a:cs typeface="新細明體"/>
                        </a:rPr>
                        <a:t>年月日應詳列</a:t>
                      </a:r>
                      <a:r>
                        <a:rPr lang="en-US" sz="1200" kern="50" dirty="0">
                          <a:latin typeface="標楷體"/>
                          <a:ea typeface="新細明體"/>
                          <a:cs typeface="標楷體"/>
                        </a:rPr>
                        <a:t>             </a:t>
                      </a:r>
                      <a:endParaRPr lang="zh-TW" sz="1200" kern="50" dirty="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r>
              <a:tr h="936778">
                <a:tc>
                  <a:txBody>
                    <a:bodyPr/>
                    <a:lstStyle/>
                    <a:p>
                      <a:pPr algn="ctr">
                        <a:spcAft>
                          <a:spcPts val="0"/>
                        </a:spcAft>
                      </a:pPr>
                      <a:r>
                        <a:rPr lang="en-US" sz="1200" kern="50">
                          <a:latin typeface="標楷體"/>
                          <a:ea typeface="新細明體"/>
                          <a:cs typeface="標楷體"/>
                        </a:rPr>
                        <a:t>2</a:t>
                      </a:r>
                      <a:endParaRPr lang="zh-TW" sz="1200" kern="5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endParaRPr lang="en-US" sz="1200" kern="50">
                        <a:latin typeface="標楷體"/>
                        <a:ea typeface="新細明體"/>
                        <a:cs typeface="標楷體"/>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r>
                        <a:rPr lang="zh-TW" sz="1200" kern="50" dirty="0">
                          <a:latin typeface="Calibri"/>
                          <a:ea typeface="標楷體"/>
                          <a:cs typeface="新細明體"/>
                        </a:rPr>
                        <a:t>實際收支明細表</a:t>
                      </a:r>
                      <a:endParaRPr lang="zh-TW" sz="1200" kern="50" dirty="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lnSpc>
                          <a:spcPct val="100000"/>
                        </a:lnSpc>
                        <a:spcAft>
                          <a:spcPts val="0"/>
                        </a:spcAft>
                      </a:pPr>
                      <a:r>
                        <a:rPr lang="en-US" sz="1200" kern="50" dirty="0">
                          <a:latin typeface="標楷體"/>
                          <a:ea typeface="新細明體"/>
                          <a:cs typeface="標楷體"/>
                        </a:rPr>
                        <a:t>1.</a:t>
                      </a:r>
                      <a:r>
                        <a:rPr lang="zh-TW" sz="1200" kern="50" dirty="0">
                          <a:latin typeface="Calibri"/>
                          <a:ea typeface="標楷體"/>
                          <a:cs typeface="新細明體"/>
                        </a:rPr>
                        <a:t>詳列接受補助單位之補助款</a:t>
                      </a:r>
                      <a:r>
                        <a:rPr lang="en-US" sz="1200" kern="50" dirty="0">
                          <a:latin typeface="標楷體"/>
                          <a:ea typeface="新細明體"/>
                          <a:cs typeface="標楷體"/>
                        </a:rPr>
                        <a:t>(</a:t>
                      </a:r>
                      <a:r>
                        <a:rPr lang="zh-TW" sz="1200" kern="50" dirty="0">
                          <a:latin typeface="Calibri"/>
                          <a:ea typeface="標楷體"/>
                          <a:cs typeface="新細明體"/>
                        </a:rPr>
                        <a:t>如苗栗縣政府、鎮公所、台電或中油</a:t>
                      </a:r>
                      <a:r>
                        <a:rPr lang="en-US" sz="1200" kern="50" dirty="0">
                          <a:latin typeface="標楷體"/>
                          <a:ea typeface="新細明體"/>
                          <a:cs typeface="標楷體"/>
                        </a:rPr>
                        <a:t>)</a:t>
                      </a:r>
                      <a:r>
                        <a:rPr lang="zh-TW" sz="1200" kern="50" dirty="0">
                          <a:latin typeface="Calibri"/>
                          <a:ea typeface="標楷體"/>
                          <a:cs typeface="新細明體"/>
                        </a:rPr>
                        <a:t>及自籌款金額</a:t>
                      </a:r>
                      <a:r>
                        <a:rPr lang="en-US" sz="1200" kern="50" dirty="0">
                          <a:latin typeface="標楷體"/>
                          <a:ea typeface="新細明體"/>
                          <a:cs typeface="標楷體"/>
                        </a:rPr>
                        <a:t>                                    </a:t>
                      </a:r>
                      <a:endParaRPr lang="zh-TW" sz="1200" kern="50" dirty="0">
                        <a:latin typeface="Calibri"/>
                        <a:ea typeface="新細明體"/>
                        <a:cs typeface="Tahoma"/>
                      </a:endParaRPr>
                    </a:p>
                    <a:p>
                      <a:pPr>
                        <a:lnSpc>
                          <a:spcPct val="100000"/>
                        </a:lnSpc>
                        <a:spcAft>
                          <a:spcPts val="0"/>
                        </a:spcAft>
                      </a:pPr>
                      <a:r>
                        <a:rPr lang="en-US" sz="1200" kern="50" dirty="0">
                          <a:latin typeface="標楷體"/>
                          <a:ea typeface="新細明體"/>
                          <a:cs typeface="標楷體"/>
                        </a:rPr>
                        <a:t>2.</a:t>
                      </a:r>
                      <a:r>
                        <a:rPr lang="zh-TW" sz="1200" kern="50" dirty="0">
                          <a:latin typeface="Calibri"/>
                          <a:ea typeface="標楷體"/>
                          <a:cs typeface="新細明體"/>
                        </a:rPr>
                        <a:t>計畫實際支出總金額</a:t>
                      </a:r>
                      <a:r>
                        <a:rPr lang="en-US" sz="1200" kern="50" dirty="0">
                          <a:latin typeface="標楷體"/>
                          <a:ea typeface="新細明體"/>
                          <a:cs typeface="標楷體"/>
                        </a:rPr>
                        <a:t>:</a:t>
                      </a:r>
                      <a:r>
                        <a:rPr lang="zh-TW" sz="1200" kern="50" dirty="0">
                          <a:latin typeface="Calibri"/>
                          <a:ea typeface="標楷體"/>
                          <a:cs typeface="新細明體"/>
                        </a:rPr>
                        <a:t>應為各補助單位補助款及自籌款加總合計</a:t>
                      </a:r>
                      <a:r>
                        <a:rPr lang="en-US" sz="1200" kern="50" dirty="0">
                          <a:latin typeface="標楷體"/>
                          <a:ea typeface="新細明體"/>
                          <a:cs typeface="標楷體"/>
                        </a:rPr>
                        <a:t>                                  </a:t>
                      </a:r>
                      <a:endParaRPr lang="zh-TW" sz="1200" kern="50" dirty="0">
                        <a:latin typeface="Calibri"/>
                        <a:ea typeface="新細明體"/>
                        <a:cs typeface="Tahoma"/>
                      </a:endParaRPr>
                    </a:p>
                    <a:p>
                      <a:pPr>
                        <a:lnSpc>
                          <a:spcPct val="100000"/>
                        </a:lnSpc>
                        <a:spcAft>
                          <a:spcPts val="0"/>
                        </a:spcAft>
                      </a:pPr>
                      <a:r>
                        <a:rPr lang="en-US" sz="1200" kern="50" dirty="0">
                          <a:latin typeface="標楷體"/>
                          <a:ea typeface="新細明體"/>
                          <a:cs typeface="標楷體"/>
                        </a:rPr>
                        <a:t>3.</a:t>
                      </a:r>
                      <a:r>
                        <a:rPr lang="zh-TW" sz="1200" kern="50" dirty="0">
                          <a:latin typeface="Calibri"/>
                          <a:ea typeface="標楷體"/>
                          <a:cs typeface="新細明體"/>
                        </a:rPr>
                        <a:t>自籌款須列出</a:t>
                      </a:r>
                      <a:r>
                        <a:rPr lang="en-US" sz="1200" kern="50" dirty="0">
                          <a:latin typeface="標楷體"/>
                          <a:ea typeface="新細明體"/>
                          <a:cs typeface="標楷體"/>
                        </a:rPr>
                        <a:t>                                        </a:t>
                      </a:r>
                      <a:endParaRPr lang="zh-TW" sz="1200" kern="50" dirty="0">
                        <a:latin typeface="Calibri"/>
                        <a:ea typeface="新細明體"/>
                        <a:cs typeface="Tahoma"/>
                      </a:endParaRPr>
                    </a:p>
                    <a:p>
                      <a:pPr>
                        <a:lnSpc>
                          <a:spcPct val="100000"/>
                        </a:lnSpc>
                        <a:spcAft>
                          <a:spcPts val="0"/>
                        </a:spcAft>
                      </a:pPr>
                      <a:r>
                        <a:rPr lang="en-US" sz="1200" kern="50" dirty="0">
                          <a:latin typeface="標楷體"/>
                          <a:ea typeface="新細明體"/>
                          <a:cs typeface="標楷體"/>
                        </a:rPr>
                        <a:t>4.</a:t>
                      </a:r>
                      <a:r>
                        <a:rPr lang="zh-TW" sz="1200" kern="50" dirty="0">
                          <a:latin typeface="Calibri"/>
                          <a:ea typeface="標楷體"/>
                          <a:cs typeface="新細明體"/>
                        </a:rPr>
                        <a:t>記得蓋委員會大章</a:t>
                      </a:r>
                      <a:r>
                        <a:rPr lang="en-US" sz="1200" kern="50" dirty="0">
                          <a:latin typeface="標楷體"/>
                          <a:ea typeface="新細明體"/>
                          <a:cs typeface="標楷體"/>
                        </a:rPr>
                        <a:t>   </a:t>
                      </a:r>
                      <a:endParaRPr lang="zh-TW" sz="1200" kern="50" dirty="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r>
              <a:tr h="1484240">
                <a:tc>
                  <a:txBody>
                    <a:bodyPr/>
                    <a:lstStyle/>
                    <a:p>
                      <a:pPr algn="ctr">
                        <a:spcAft>
                          <a:spcPts val="0"/>
                        </a:spcAft>
                      </a:pPr>
                      <a:r>
                        <a:rPr lang="en-US" sz="1200" kern="50">
                          <a:latin typeface="標楷體"/>
                          <a:ea typeface="新細明體"/>
                          <a:cs typeface="標楷體"/>
                        </a:rPr>
                        <a:t>3</a:t>
                      </a:r>
                      <a:endParaRPr lang="zh-TW" sz="1200" kern="5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endParaRPr lang="en-US" sz="1200" kern="50">
                        <a:latin typeface="標楷體"/>
                        <a:ea typeface="新細明體"/>
                        <a:cs typeface="標楷體"/>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r>
                        <a:rPr lang="zh-TW" sz="1200" kern="50" dirty="0">
                          <a:latin typeface="Calibri"/>
                          <a:ea typeface="標楷體"/>
                          <a:cs typeface="新細明體"/>
                        </a:rPr>
                        <a:t>黏貼憑證用紙</a:t>
                      </a:r>
                      <a:endParaRPr lang="zh-TW" sz="1200" kern="50" dirty="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lnSpc>
                          <a:spcPct val="100000"/>
                        </a:lnSpc>
                        <a:spcAft>
                          <a:spcPts val="0"/>
                        </a:spcAft>
                      </a:pPr>
                      <a:r>
                        <a:rPr lang="en-US" sz="1200" kern="50" dirty="0">
                          <a:latin typeface="標楷體"/>
                          <a:ea typeface="新細明體"/>
                          <a:cs typeface="標楷體"/>
                        </a:rPr>
                        <a:t>1.</a:t>
                      </a:r>
                      <a:r>
                        <a:rPr lang="zh-TW" sz="1200" kern="50" dirty="0">
                          <a:latin typeface="Calibri"/>
                          <a:ea typeface="標楷體"/>
                          <a:cs typeface="新細明體"/>
                        </a:rPr>
                        <a:t>若有講師費請附課程表，講師費之領據應註明課程名稱、日期、時間、單價、時數、內外聘、講師姓名</a:t>
                      </a:r>
                      <a:r>
                        <a:rPr lang="en-US" sz="1200" kern="50" dirty="0">
                          <a:latin typeface="標楷體"/>
                          <a:ea typeface="新細明體"/>
                          <a:cs typeface="標楷體"/>
                        </a:rPr>
                        <a:t>(</a:t>
                      </a:r>
                      <a:r>
                        <a:rPr lang="zh-TW" sz="1200" kern="50" dirty="0">
                          <a:latin typeface="Calibri"/>
                          <a:ea typeface="標楷體"/>
                          <a:cs typeface="新細明體"/>
                        </a:rPr>
                        <a:t>簽名或核章</a:t>
                      </a:r>
                      <a:r>
                        <a:rPr lang="en-US" sz="1200" kern="50" dirty="0">
                          <a:latin typeface="標楷體"/>
                          <a:ea typeface="新細明體"/>
                          <a:cs typeface="標楷體"/>
                        </a:rPr>
                        <a:t>)</a:t>
                      </a:r>
                      <a:r>
                        <a:rPr lang="zh-TW" sz="1200" kern="50" dirty="0">
                          <a:latin typeface="Calibri"/>
                          <a:ea typeface="標楷體"/>
                          <a:cs typeface="新細明體"/>
                        </a:rPr>
                        <a:t>、身分證字號、電話、地址</a:t>
                      </a:r>
                      <a:r>
                        <a:rPr lang="en-US" sz="1200" kern="50" dirty="0">
                          <a:latin typeface="標楷體"/>
                          <a:ea typeface="新細明體"/>
                          <a:cs typeface="標楷體"/>
                        </a:rPr>
                        <a:t>                                     </a:t>
                      </a:r>
                      <a:endParaRPr lang="zh-TW" sz="1200" kern="50" dirty="0">
                        <a:latin typeface="Calibri"/>
                        <a:ea typeface="新細明體"/>
                        <a:cs typeface="Tahoma"/>
                      </a:endParaRPr>
                    </a:p>
                    <a:p>
                      <a:pPr>
                        <a:lnSpc>
                          <a:spcPct val="100000"/>
                        </a:lnSpc>
                        <a:spcAft>
                          <a:spcPts val="0"/>
                        </a:spcAft>
                      </a:pPr>
                      <a:r>
                        <a:rPr lang="en-US" sz="1200" kern="50" dirty="0">
                          <a:latin typeface="標楷體"/>
                          <a:ea typeface="新細明體"/>
                          <a:cs typeface="標楷體"/>
                        </a:rPr>
                        <a:t>2.</a:t>
                      </a:r>
                      <a:r>
                        <a:rPr lang="zh-TW" sz="1200" kern="50" dirty="0">
                          <a:latin typeface="Calibri"/>
                          <a:ea typeface="標楷體"/>
                          <a:cs typeface="新細明體"/>
                        </a:rPr>
                        <a:t>記帳金額應與正本收據</a:t>
                      </a:r>
                      <a:r>
                        <a:rPr lang="en-US" sz="1200" kern="50" dirty="0">
                          <a:latin typeface="標楷體"/>
                          <a:ea typeface="新細明體"/>
                          <a:cs typeface="標楷體"/>
                        </a:rPr>
                        <a:t>(</a:t>
                      </a:r>
                      <a:r>
                        <a:rPr lang="zh-TW" sz="1200" kern="50" dirty="0">
                          <a:latin typeface="Calibri"/>
                          <a:ea typeface="標楷體"/>
                          <a:cs typeface="新細明體"/>
                        </a:rPr>
                        <a:t>或統一發票</a:t>
                      </a:r>
                      <a:r>
                        <a:rPr lang="en-US" sz="1200" kern="50" dirty="0">
                          <a:latin typeface="標楷體"/>
                          <a:ea typeface="新細明體"/>
                          <a:cs typeface="標楷體"/>
                        </a:rPr>
                        <a:t>)</a:t>
                      </a:r>
                      <a:r>
                        <a:rPr lang="zh-TW" sz="1200" kern="50" dirty="0">
                          <a:latin typeface="Calibri"/>
                          <a:ea typeface="標楷體"/>
                          <a:cs typeface="新細明體"/>
                        </a:rPr>
                        <a:t>金額吻合</a:t>
                      </a:r>
                      <a:r>
                        <a:rPr lang="en-US" sz="1200" kern="50" dirty="0">
                          <a:latin typeface="標楷體"/>
                          <a:ea typeface="新細明體"/>
                          <a:cs typeface="標楷體"/>
                        </a:rPr>
                        <a:t>                            3.</a:t>
                      </a:r>
                      <a:r>
                        <a:rPr lang="zh-TW" sz="1200" kern="50" dirty="0">
                          <a:latin typeface="Calibri"/>
                          <a:ea typeface="標楷體"/>
                          <a:cs typeface="新細明體"/>
                        </a:rPr>
                        <a:t>收據</a:t>
                      </a:r>
                      <a:r>
                        <a:rPr lang="en-US" sz="1200" kern="50" dirty="0">
                          <a:latin typeface="標楷體"/>
                          <a:ea typeface="新細明體"/>
                          <a:cs typeface="標楷體"/>
                        </a:rPr>
                        <a:t>(</a:t>
                      </a:r>
                      <a:r>
                        <a:rPr lang="zh-TW" sz="1200" kern="50" dirty="0">
                          <a:latin typeface="Calibri"/>
                          <a:ea typeface="標楷體"/>
                          <a:cs typeface="新細明體"/>
                        </a:rPr>
                        <a:t>或統一發票</a:t>
                      </a:r>
                      <a:r>
                        <a:rPr lang="en-US" sz="1200" kern="50" dirty="0">
                          <a:latin typeface="標楷體"/>
                          <a:ea typeface="新細明體"/>
                          <a:cs typeface="標楷體"/>
                        </a:rPr>
                        <a:t>)</a:t>
                      </a:r>
                      <a:r>
                        <a:rPr lang="zh-TW" sz="1200" kern="50" dirty="0">
                          <a:latin typeface="Calibri"/>
                          <a:ea typeface="標楷體"/>
                          <a:cs typeface="新細明體"/>
                        </a:rPr>
                        <a:t>數量、單價及金額務必詳填</a:t>
                      </a:r>
                      <a:r>
                        <a:rPr lang="en-US" sz="1200" kern="50" dirty="0">
                          <a:latin typeface="標楷體"/>
                          <a:ea typeface="新細明體"/>
                          <a:cs typeface="標楷體"/>
                        </a:rPr>
                        <a:t>                                     4.</a:t>
                      </a:r>
                      <a:r>
                        <a:rPr lang="zh-TW" sz="1200" kern="50" dirty="0">
                          <a:latin typeface="Calibri"/>
                          <a:ea typeface="標楷體"/>
                          <a:cs typeface="新細明體"/>
                        </a:rPr>
                        <a:t>日期、買受人全銜應列出</a:t>
                      </a:r>
                      <a:r>
                        <a:rPr lang="en-US" sz="1200" kern="50" dirty="0">
                          <a:latin typeface="標楷體"/>
                          <a:ea typeface="新細明體"/>
                          <a:cs typeface="標楷體"/>
                        </a:rPr>
                        <a:t>                                  </a:t>
                      </a:r>
                      <a:endParaRPr lang="en-US" sz="1200" kern="50" dirty="0" smtClean="0">
                        <a:latin typeface="標楷體"/>
                        <a:ea typeface="新細明體"/>
                        <a:cs typeface="標楷體"/>
                      </a:endParaRPr>
                    </a:p>
                    <a:p>
                      <a:pPr>
                        <a:lnSpc>
                          <a:spcPct val="100000"/>
                        </a:lnSpc>
                        <a:spcAft>
                          <a:spcPts val="0"/>
                        </a:spcAft>
                      </a:pPr>
                      <a:r>
                        <a:rPr lang="en-US" sz="1200" kern="50" dirty="0" smtClean="0">
                          <a:latin typeface="標楷體"/>
                          <a:ea typeface="新細明體"/>
                          <a:cs typeface="標楷體"/>
                        </a:rPr>
                        <a:t>5</a:t>
                      </a:r>
                      <a:r>
                        <a:rPr lang="en-US" sz="1200" kern="50" dirty="0">
                          <a:latin typeface="標楷體"/>
                          <a:ea typeface="新細明體"/>
                          <a:cs typeface="標楷體"/>
                        </a:rPr>
                        <a:t>.</a:t>
                      </a:r>
                      <a:r>
                        <a:rPr lang="zh-TW" sz="1200" kern="50" dirty="0">
                          <a:latin typeface="Calibri"/>
                          <a:ea typeface="標楷體"/>
                          <a:cs typeface="新細明體"/>
                        </a:rPr>
                        <a:t>店章若無負責人姓名，應加蓋負責人私章</a:t>
                      </a:r>
                      <a:endParaRPr lang="zh-TW" sz="1200" kern="50" dirty="0">
                        <a:latin typeface="Calibri"/>
                        <a:ea typeface="新細明體"/>
                        <a:cs typeface="Tahoma"/>
                      </a:endParaRPr>
                    </a:p>
                    <a:p>
                      <a:pPr>
                        <a:lnSpc>
                          <a:spcPct val="100000"/>
                        </a:lnSpc>
                        <a:spcAft>
                          <a:spcPts val="0"/>
                        </a:spcAft>
                      </a:pPr>
                      <a:r>
                        <a:rPr lang="en-US" sz="1200" kern="50" dirty="0">
                          <a:latin typeface="標楷體"/>
                          <a:ea typeface="新細明體"/>
                          <a:cs typeface="標楷體"/>
                        </a:rPr>
                        <a:t>6.</a:t>
                      </a:r>
                      <a:r>
                        <a:rPr lang="zh-TW" sz="1200" kern="50" dirty="0">
                          <a:latin typeface="Calibri"/>
                          <a:ea typeface="標楷體"/>
                          <a:cs typeface="新細明體"/>
                        </a:rPr>
                        <a:t>礦泉水收據數量：應以「箱」為單位</a:t>
                      </a:r>
                      <a:endParaRPr lang="zh-TW" sz="1200" kern="50" dirty="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r>
              <a:tr h="749422">
                <a:tc>
                  <a:txBody>
                    <a:bodyPr/>
                    <a:lstStyle/>
                    <a:p>
                      <a:pPr algn="ctr">
                        <a:spcAft>
                          <a:spcPts val="0"/>
                        </a:spcAft>
                      </a:pPr>
                      <a:r>
                        <a:rPr lang="en-US" sz="1200" kern="50">
                          <a:latin typeface="標楷體"/>
                          <a:ea typeface="新細明體"/>
                          <a:cs typeface="標楷體"/>
                        </a:rPr>
                        <a:t>4</a:t>
                      </a:r>
                      <a:endParaRPr lang="zh-TW" sz="1200" kern="5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r>
                        <a:rPr lang="zh-TW" sz="1200" kern="50">
                          <a:latin typeface="Calibri"/>
                          <a:ea typeface="標楷體"/>
                          <a:cs typeface="新細明體"/>
                        </a:rPr>
                        <a:t>　</a:t>
                      </a:r>
                      <a:endParaRPr lang="zh-TW" sz="1200" kern="5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r>
                        <a:rPr lang="zh-TW" sz="1200" kern="50" dirty="0">
                          <a:latin typeface="Calibri"/>
                          <a:ea typeface="標楷體"/>
                          <a:cs typeface="新細明體"/>
                        </a:rPr>
                        <a:t>自主檢核表</a:t>
                      </a:r>
                      <a:endParaRPr lang="zh-TW" sz="1200" kern="50" dirty="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lnSpc>
                          <a:spcPct val="100000"/>
                        </a:lnSpc>
                        <a:spcAft>
                          <a:spcPts val="0"/>
                        </a:spcAft>
                      </a:pPr>
                      <a:r>
                        <a:rPr lang="en-US" sz="1200" kern="50" dirty="0">
                          <a:latin typeface="標楷體"/>
                          <a:ea typeface="新細明體"/>
                          <a:cs typeface="標楷體"/>
                        </a:rPr>
                        <a:t>1.</a:t>
                      </a:r>
                      <a:r>
                        <a:rPr lang="zh-TW" sz="1200" kern="50" dirty="0">
                          <a:latin typeface="Calibri"/>
                          <a:ea typeface="標楷體"/>
                          <a:cs typeface="新細明體"/>
                        </a:rPr>
                        <a:t>年度、申請單位及計畫名稱</a:t>
                      </a:r>
                      <a:r>
                        <a:rPr lang="en-US" sz="1200" kern="50" dirty="0">
                          <a:latin typeface="標楷體"/>
                          <a:ea typeface="新細明體"/>
                          <a:cs typeface="標楷體"/>
                        </a:rPr>
                        <a:t>                         </a:t>
                      </a:r>
                      <a:endParaRPr lang="zh-TW" sz="1200" kern="50" dirty="0">
                        <a:latin typeface="Calibri"/>
                        <a:ea typeface="新細明體"/>
                        <a:cs typeface="Tahoma"/>
                      </a:endParaRPr>
                    </a:p>
                    <a:p>
                      <a:pPr>
                        <a:lnSpc>
                          <a:spcPct val="100000"/>
                        </a:lnSpc>
                        <a:spcAft>
                          <a:spcPts val="0"/>
                        </a:spcAft>
                      </a:pPr>
                      <a:r>
                        <a:rPr lang="en-US" sz="1200" kern="50" dirty="0">
                          <a:latin typeface="標楷體"/>
                          <a:ea typeface="新細明體"/>
                          <a:cs typeface="標楷體"/>
                        </a:rPr>
                        <a:t>2.</a:t>
                      </a:r>
                      <a:r>
                        <a:rPr lang="zh-TW" sz="1200" kern="50" dirty="0">
                          <a:latin typeface="Calibri"/>
                          <a:ea typeface="標楷體"/>
                          <a:cs typeface="新細明體"/>
                        </a:rPr>
                        <a:t>務必勾稽同一計畫是否向公所不同課</a:t>
                      </a:r>
                      <a:r>
                        <a:rPr lang="en-US" sz="1200" kern="50" dirty="0">
                          <a:latin typeface="標楷體"/>
                          <a:ea typeface="新細明體"/>
                          <a:cs typeface="標楷體"/>
                        </a:rPr>
                        <a:t>(</a:t>
                      </a:r>
                      <a:r>
                        <a:rPr lang="zh-TW" sz="1200" kern="50" dirty="0">
                          <a:latin typeface="Calibri"/>
                          <a:ea typeface="標楷體"/>
                          <a:cs typeface="新細明體"/>
                        </a:rPr>
                        <a:t>室</a:t>
                      </a:r>
                      <a:r>
                        <a:rPr lang="en-US" sz="1200" kern="50" dirty="0">
                          <a:latin typeface="標楷體"/>
                          <a:ea typeface="新細明體"/>
                          <a:cs typeface="標楷體"/>
                        </a:rPr>
                        <a:t>)</a:t>
                      </a:r>
                      <a:r>
                        <a:rPr lang="zh-TW" sz="1200" kern="50" dirty="0">
                          <a:latin typeface="Calibri"/>
                          <a:ea typeface="標楷體"/>
                          <a:cs typeface="新細明體"/>
                        </a:rPr>
                        <a:t>申請</a:t>
                      </a:r>
                      <a:r>
                        <a:rPr lang="en-US" sz="1200" kern="50" dirty="0">
                          <a:latin typeface="標楷體"/>
                          <a:ea typeface="新細明體"/>
                          <a:cs typeface="標楷體"/>
                        </a:rPr>
                        <a:t>                            3.</a:t>
                      </a:r>
                      <a:r>
                        <a:rPr lang="zh-TW" sz="1200" kern="50" dirty="0">
                          <a:latin typeface="Calibri"/>
                          <a:ea typeface="標楷體"/>
                          <a:cs typeface="新細明體"/>
                        </a:rPr>
                        <a:t>補助計畫是否有向其他機關申請，若有務必填寫機關名稱及金額</a:t>
                      </a:r>
                      <a:r>
                        <a:rPr lang="en-US" sz="1200" kern="50" dirty="0">
                          <a:latin typeface="標楷體"/>
                          <a:ea typeface="新細明體"/>
                          <a:cs typeface="標楷體"/>
                        </a:rPr>
                        <a:t>                                       </a:t>
                      </a:r>
                      <a:endParaRPr lang="zh-TW" sz="1200" kern="50" dirty="0">
                        <a:latin typeface="Calibri"/>
                        <a:ea typeface="新細明體"/>
                        <a:cs typeface="Tahoma"/>
                      </a:endParaRPr>
                    </a:p>
                    <a:p>
                      <a:pPr>
                        <a:lnSpc>
                          <a:spcPct val="100000"/>
                        </a:lnSpc>
                        <a:spcAft>
                          <a:spcPts val="0"/>
                        </a:spcAft>
                      </a:pPr>
                      <a:r>
                        <a:rPr lang="en-US" sz="1200" kern="50" dirty="0">
                          <a:latin typeface="標楷體"/>
                          <a:ea typeface="新細明體"/>
                          <a:cs typeface="標楷體"/>
                        </a:rPr>
                        <a:t>4.</a:t>
                      </a:r>
                      <a:r>
                        <a:rPr lang="zh-TW" sz="1200" kern="50" dirty="0">
                          <a:latin typeface="Calibri"/>
                          <a:ea typeface="標楷體"/>
                          <a:cs typeface="新細明體"/>
                        </a:rPr>
                        <a:t>主任委員務必核章</a:t>
                      </a:r>
                      <a:endParaRPr lang="zh-TW" sz="1200" kern="50" dirty="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r>
              <a:tr h="799206">
                <a:tc>
                  <a:txBody>
                    <a:bodyPr/>
                    <a:lstStyle/>
                    <a:p>
                      <a:pPr algn="ctr">
                        <a:spcAft>
                          <a:spcPts val="0"/>
                        </a:spcAft>
                      </a:pPr>
                      <a:r>
                        <a:rPr lang="en-US" sz="1200" kern="50">
                          <a:latin typeface="標楷體"/>
                          <a:ea typeface="新細明體"/>
                          <a:cs typeface="標楷體"/>
                        </a:rPr>
                        <a:t>5</a:t>
                      </a:r>
                      <a:endParaRPr lang="zh-TW" sz="1200" kern="5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r>
                        <a:rPr lang="zh-TW" sz="1200" kern="50">
                          <a:latin typeface="Calibri"/>
                          <a:ea typeface="標楷體"/>
                          <a:cs typeface="新細明體"/>
                        </a:rPr>
                        <a:t>　</a:t>
                      </a:r>
                      <a:endParaRPr lang="zh-TW" sz="1200" kern="5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r>
                        <a:rPr lang="zh-TW" sz="1200" kern="50" dirty="0">
                          <a:latin typeface="Calibri"/>
                          <a:ea typeface="標楷體"/>
                          <a:cs typeface="標楷體"/>
                        </a:rPr>
                        <a:t>請款來文、本所核定計畫文</a:t>
                      </a:r>
                      <a:r>
                        <a:rPr lang="en-US" sz="1200" kern="50" dirty="0">
                          <a:latin typeface="Calibri"/>
                          <a:ea typeface="標楷體"/>
                          <a:cs typeface="標楷體"/>
                        </a:rPr>
                        <a:t>(</a:t>
                      </a:r>
                      <a:r>
                        <a:rPr lang="zh-TW" sz="1200" kern="50" dirty="0">
                          <a:latin typeface="Calibri"/>
                          <a:ea typeface="標楷體"/>
                          <a:cs typeface="標楷體"/>
                        </a:rPr>
                        <a:t>含區分所有權會議相關資料</a:t>
                      </a:r>
                      <a:r>
                        <a:rPr lang="en-US" sz="1200" kern="50" dirty="0">
                          <a:latin typeface="Calibri"/>
                          <a:ea typeface="標楷體"/>
                          <a:cs typeface="標楷體"/>
                        </a:rPr>
                        <a:t>)</a:t>
                      </a:r>
                      <a:r>
                        <a:rPr lang="zh-TW" sz="1200" kern="50" dirty="0">
                          <a:latin typeface="Calibri"/>
                          <a:ea typeface="標楷體"/>
                          <a:cs typeface="標楷體"/>
                        </a:rPr>
                        <a:t>、計畫書、經費概算表</a:t>
                      </a:r>
                      <a:r>
                        <a:rPr lang="zh-TW" sz="1200" kern="50" dirty="0">
                          <a:latin typeface="Calibri"/>
                          <a:ea typeface="標楷體"/>
                          <a:cs typeface="新細明體"/>
                        </a:rPr>
                        <a:t>。</a:t>
                      </a:r>
                      <a:endParaRPr lang="zh-TW" sz="1200" kern="50" dirty="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lnSpc>
                          <a:spcPct val="100000"/>
                        </a:lnSpc>
                        <a:spcAft>
                          <a:spcPts val="0"/>
                        </a:spcAft>
                      </a:pPr>
                      <a:r>
                        <a:rPr lang="en-US" sz="1200" kern="50" dirty="0">
                          <a:latin typeface="標楷體"/>
                          <a:ea typeface="新細明體"/>
                          <a:cs typeface="標楷體"/>
                        </a:rPr>
                        <a:t>1.</a:t>
                      </a:r>
                      <a:r>
                        <a:rPr lang="zh-TW" sz="1200" kern="50" dirty="0">
                          <a:latin typeface="Calibri"/>
                          <a:ea typeface="標楷體"/>
                          <a:cs typeface="新細明體"/>
                        </a:rPr>
                        <a:t>請依核定項目辦理核銷</a:t>
                      </a:r>
                      <a:r>
                        <a:rPr lang="en-US" sz="1200" kern="50" dirty="0">
                          <a:latin typeface="標楷體"/>
                          <a:ea typeface="新細明體"/>
                          <a:cs typeface="標楷體"/>
                        </a:rPr>
                        <a:t>                        </a:t>
                      </a:r>
                      <a:endParaRPr lang="zh-TW" sz="1200" kern="50" dirty="0">
                        <a:latin typeface="Calibri"/>
                        <a:ea typeface="新細明體"/>
                        <a:cs typeface="Tahoma"/>
                      </a:endParaRPr>
                    </a:p>
                    <a:p>
                      <a:pPr>
                        <a:lnSpc>
                          <a:spcPct val="100000"/>
                        </a:lnSpc>
                        <a:spcAft>
                          <a:spcPts val="0"/>
                        </a:spcAft>
                      </a:pPr>
                      <a:r>
                        <a:rPr lang="en-US" sz="1200" kern="50" dirty="0">
                          <a:latin typeface="標楷體"/>
                          <a:ea typeface="新細明體"/>
                          <a:cs typeface="標楷體"/>
                        </a:rPr>
                        <a:t>2.</a:t>
                      </a:r>
                      <a:r>
                        <a:rPr lang="zh-TW" sz="1200" kern="50" dirty="0">
                          <a:latin typeface="Calibri"/>
                          <a:ea typeface="標楷體"/>
                          <a:cs typeface="新細明體"/>
                        </a:rPr>
                        <a:t>有關補助文宣項目</a:t>
                      </a:r>
                      <a:r>
                        <a:rPr lang="en-US" sz="1200" kern="50" dirty="0">
                          <a:latin typeface="標楷體"/>
                          <a:ea typeface="新細明體"/>
                          <a:cs typeface="標楷體"/>
                        </a:rPr>
                        <a:t>(</a:t>
                      </a:r>
                      <a:r>
                        <a:rPr lang="zh-TW" sz="1200" kern="50" dirty="0">
                          <a:latin typeface="Calibri"/>
                          <a:ea typeface="標楷體"/>
                          <a:cs typeface="新細明體"/>
                        </a:rPr>
                        <a:t>如紅布條、旗幟、媒體廣告、夾報廣告及宣傳單</a:t>
                      </a:r>
                      <a:r>
                        <a:rPr lang="en-US" sz="1200" kern="50" dirty="0">
                          <a:latin typeface="標楷體"/>
                          <a:ea typeface="新細明體"/>
                          <a:cs typeface="標楷體"/>
                        </a:rPr>
                        <a:t>)</a:t>
                      </a:r>
                      <a:r>
                        <a:rPr lang="zh-TW" sz="1200" kern="50" dirty="0">
                          <a:latin typeface="Calibri"/>
                          <a:ea typeface="標楷體"/>
                          <a:cs typeface="新細明體"/>
                        </a:rPr>
                        <a:t>應於文宣上明確揭示「補助機關名稱」及「廣告」字樣。</a:t>
                      </a:r>
                      <a:r>
                        <a:rPr lang="en-US" sz="1200" kern="50" dirty="0">
                          <a:latin typeface="標楷體"/>
                          <a:ea typeface="新細明體"/>
                          <a:cs typeface="標楷體"/>
                        </a:rPr>
                        <a:t>                                  </a:t>
                      </a:r>
                      <a:endParaRPr lang="zh-TW" sz="1200" kern="50" dirty="0">
                        <a:latin typeface="Calibri"/>
                        <a:ea typeface="新細明體"/>
                        <a:cs typeface="Tahoma"/>
                      </a:endParaRPr>
                    </a:p>
                    <a:p>
                      <a:pPr>
                        <a:lnSpc>
                          <a:spcPct val="100000"/>
                        </a:lnSpc>
                        <a:spcAft>
                          <a:spcPts val="0"/>
                        </a:spcAft>
                      </a:pPr>
                      <a:r>
                        <a:rPr lang="en-US" sz="1200" kern="50" dirty="0">
                          <a:latin typeface="標楷體"/>
                          <a:ea typeface="新細明體"/>
                          <a:cs typeface="標楷體"/>
                        </a:rPr>
                        <a:t>3.</a:t>
                      </a:r>
                      <a:r>
                        <a:rPr lang="zh-TW" sz="1200" kern="50" dirty="0">
                          <a:latin typeface="Calibri"/>
                          <a:ea typeface="標楷體"/>
                          <a:cs typeface="新細明體"/>
                        </a:rPr>
                        <a:t>檢附之核准函、若為影本，應加「管委會大章」及「主任委員」職章。</a:t>
                      </a:r>
                      <a:endParaRPr lang="zh-TW" sz="1200" kern="50" dirty="0">
                        <a:latin typeface="Calibri"/>
                        <a:ea typeface="新細明體"/>
                        <a:cs typeface="Tahoma"/>
                      </a:endParaRPr>
                    </a:p>
                  </a:txBody>
                  <a:tcPr marL="8799" marR="8799"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r>
              <a:tr h="187356">
                <a:tc>
                  <a:txBody>
                    <a:bodyPr/>
                    <a:lstStyle/>
                    <a:p>
                      <a:pPr algn="ctr">
                        <a:spcAft>
                          <a:spcPts val="0"/>
                        </a:spcAft>
                      </a:pPr>
                      <a:r>
                        <a:rPr lang="en-US" sz="1200" kern="50">
                          <a:latin typeface="標楷體"/>
                          <a:ea typeface="新細明體"/>
                          <a:cs typeface="標楷體"/>
                        </a:rPr>
                        <a:t>6</a:t>
                      </a:r>
                      <a:endParaRPr lang="zh-TW" sz="1200" kern="5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r>
                        <a:rPr lang="zh-TW" sz="1200" kern="50">
                          <a:latin typeface="Calibri"/>
                          <a:ea typeface="標楷體"/>
                          <a:cs typeface="新細明體"/>
                        </a:rPr>
                        <a:t>　</a:t>
                      </a:r>
                      <a:endParaRPr lang="zh-TW" sz="1200" kern="5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r>
                        <a:rPr lang="zh-TW" sz="1200" kern="50">
                          <a:latin typeface="Calibri"/>
                          <a:ea typeface="標楷體"/>
                          <a:cs typeface="新細明體"/>
                        </a:rPr>
                        <a:t>成果報告</a:t>
                      </a:r>
                      <a:endParaRPr lang="zh-TW" sz="1200" kern="5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r>
                        <a:rPr lang="zh-TW" sz="1200" kern="50" dirty="0">
                          <a:latin typeface="Calibri"/>
                          <a:ea typeface="標楷體"/>
                          <a:cs typeface="新細明體"/>
                        </a:rPr>
                        <a:t>本所網站下載</a:t>
                      </a:r>
                      <a:endParaRPr lang="zh-TW" sz="1200" kern="50" dirty="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r>
              <a:tr h="228345">
                <a:tc>
                  <a:txBody>
                    <a:bodyPr/>
                    <a:lstStyle/>
                    <a:p>
                      <a:pPr algn="ctr">
                        <a:spcAft>
                          <a:spcPts val="0"/>
                        </a:spcAft>
                      </a:pPr>
                      <a:r>
                        <a:rPr lang="en-US" sz="1200" kern="50">
                          <a:latin typeface="標楷體"/>
                          <a:ea typeface="新細明體"/>
                          <a:cs typeface="標楷體"/>
                        </a:rPr>
                        <a:t>7</a:t>
                      </a:r>
                      <a:endParaRPr lang="zh-TW" sz="1200" kern="5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r>
                        <a:rPr lang="zh-TW" sz="1200" kern="50">
                          <a:latin typeface="Calibri"/>
                          <a:ea typeface="標楷體"/>
                          <a:cs typeface="新細明體"/>
                        </a:rPr>
                        <a:t>　</a:t>
                      </a:r>
                      <a:endParaRPr lang="zh-TW" sz="1200" kern="5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r>
                        <a:rPr lang="zh-TW" sz="1200" kern="50">
                          <a:latin typeface="Calibri"/>
                          <a:ea typeface="標楷體"/>
                          <a:cs typeface="新細明體"/>
                        </a:rPr>
                        <a:t>活動照片</a:t>
                      </a:r>
                      <a:endParaRPr lang="zh-TW" sz="1200" kern="5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r>
                        <a:rPr lang="zh-TW" sz="1200" kern="50" dirty="0">
                          <a:latin typeface="Calibri"/>
                          <a:ea typeface="標楷體"/>
                          <a:cs typeface="新細明體"/>
                        </a:rPr>
                        <a:t>具活動關聯性照片</a:t>
                      </a:r>
                      <a:r>
                        <a:rPr lang="en-US" sz="1200" kern="50" dirty="0">
                          <a:latin typeface="標楷體"/>
                          <a:ea typeface="新細明體"/>
                          <a:cs typeface="標楷體"/>
                        </a:rPr>
                        <a:t>5-8</a:t>
                      </a:r>
                      <a:r>
                        <a:rPr lang="zh-TW" sz="1200" kern="50" dirty="0">
                          <a:latin typeface="Calibri"/>
                          <a:ea typeface="標楷體"/>
                          <a:cs typeface="新細明體"/>
                        </a:rPr>
                        <a:t>張</a:t>
                      </a:r>
                      <a:r>
                        <a:rPr lang="en-US" sz="1200" kern="50" dirty="0">
                          <a:latin typeface="標楷體"/>
                          <a:ea typeface="新細明體"/>
                          <a:cs typeface="標楷體"/>
                        </a:rPr>
                        <a:t>(</a:t>
                      </a:r>
                      <a:r>
                        <a:rPr lang="zh-TW" sz="1200" kern="50" dirty="0">
                          <a:latin typeface="Calibri"/>
                          <a:ea typeface="標楷體"/>
                          <a:cs typeface="新細明體"/>
                        </a:rPr>
                        <a:t>必須包含紅布條、憑證請款項目及現場活動照片</a:t>
                      </a:r>
                      <a:r>
                        <a:rPr lang="en-US" sz="1200" kern="50" dirty="0">
                          <a:latin typeface="標楷體"/>
                          <a:ea typeface="新細明體"/>
                          <a:cs typeface="標楷體"/>
                        </a:rPr>
                        <a:t>)</a:t>
                      </a:r>
                      <a:endParaRPr lang="zh-TW" sz="1200" kern="50" dirty="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r>
              <a:tr h="187356">
                <a:tc>
                  <a:txBody>
                    <a:bodyPr/>
                    <a:lstStyle/>
                    <a:p>
                      <a:pPr algn="ctr">
                        <a:spcAft>
                          <a:spcPts val="0"/>
                        </a:spcAft>
                      </a:pPr>
                      <a:r>
                        <a:rPr lang="en-US" sz="1200" kern="50">
                          <a:latin typeface="標楷體"/>
                          <a:ea typeface="新細明體"/>
                          <a:cs typeface="標楷體"/>
                        </a:rPr>
                        <a:t>8</a:t>
                      </a:r>
                      <a:endParaRPr lang="zh-TW" sz="1200" kern="5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endParaRPr lang="en-US" sz="1200" kern="50">
                        <a:latin typeface="標楷體"/>
                        <a:ea typeface="新細明體"/>
                        <a:cs typeface="新細明體"/>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r>
                        <a:rPr lang="zh-TW" sz="1200" kern="50">
                          <a:latin typeface="Calibri"/>
                          <a:ea typeface="標楷體"/>
                          <a:cs typeface="新細明體"/>
                        </a:rPr>
                        <a:t>切結書</a:t>
                      </a:r>
                      <a:endParaRPr lang="zh-TW" sz="1200" kern="5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endParaRPr lang="en-US" sz="1200" kern="50" dirty="0">
                        <a:latin typeface="標楷體"/>
                        <a:ea typeface="新細明體"/>
                        <a:cs typeface="新細明體"/>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r>
              <a:tr h="228345">
                <a:tc>
                  <a:txBody>
                    <a:bodyPr/>
                    <a:lstStyle/>
                    <a:p>
                      <a:pPr algn="ctr">
                        <a:spcAft>
                          <a:spcPts val="0"/>
                        </a:spcAft>
                      </a:pPr>
                      <a:r>
                        <a:rPr lang="en-US" sz="1200" kern="50">
                          <a:latin typeface="標楷體"/>
                          <a:ea typeface="新細明體"/>
                          <a:cs typeface="標楷體"/>
                        </a:rPr>
                        <a:t>9</a:t>
                      </a:r>
                      <a:endParaRPr lang="zh-TW" sz="1200" kern="5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endParaRPr lang="en-US" sz="1200" kern="50">
                        <a:latin typeface="標楷體"/>
                        <a:ea typeface="新細明體"/>
                        <a:cs typeface="標楷體"/>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r>
                        <a:rPr lang="zh-TW" sz="1200" kern="50">
                          <a:latin typeface="Calibri"/>
                          <a:ea typeface="標楷體"/>
                          <a:cs typeface="新細明體"/>
                        </a:rPr>
                        <a:t>樣張</a:t>
                      </a:r>
                      <a:endParaRPr lang="zh-TW" sz="1200" kern="5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r>
                        <a:rPr lang="zh-TW" sz="1200" kern="50" dirty="0">
                          <a:latin typeface="Calibri"/>
                          <a:ea typeface="標楷體"/>
                          <a:cs typeface="新細明體"/>
                        </a:rPr>
                        <a:t>例如：邀請函、活動宣傳單、海報、講義等範本</a:t>
                      </a:r>
                      <a:endParaRPr lang="zh-TW" sz="1200" kern="50" dirty="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r>
              <a:tr h="228345">
                <a:tc>
                  <a:txBody>
                    <a:bodyPr/>
                    <a:lstStyle/>
                    <a:p>
                      <a:pPr algn="ctr">
                        <a:spcAft>
                          <a:spcPts val="0"/>
                        </a:spcAft>
                      </a:pPr>
                      <a:r>
                        <a:rPr lang="en-US" sz="1200" kern="50">
                          <a:latin typeface="標楷體"/>
                          <a:ea typeface="新細明體"/>
                          <a:cs typeface="標楷體"/>
                        </a:rPr>
                        <a:t>10</a:t>
                      </a:r>
                      <a:endParaRPr lang="zh-TW" sz="1200" kern="5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r>
                        <a:rPr lang="zh-TW" sz="1200" kern="50">
                          <a:latin typeface="Calibri"/>
                          <a:ea typeface="標楷體"/>
                          <a:cs typeface="新細明體"/>
                        </a:rPr>
                        <a:t>　</a:t>
                      </a:r>
                      <a:endParaRPr lang="zh-TW" sz="1200" kern="5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r>
                        <a:rPr lang="zh-TW" sz="1200" kern="50">
                          <a:latin typeface="Calibri"/>
                          <a:ea typeface="標楷體"/>
                          <a:cs typeface="新細明體"/>
                        </a:rPr>
                        <a:t>簽到簿</a:t>
                      </a:r>
                      <a:r>
                        <a:rPr lang="zh-TW" sz="1200" kern="50">
                          <a:latin typeface="Calibri"/>
                          <a:ea typeface="標楷體"/>
                          <a:cs typeface="標楷體"/>
                        </a:rPr>
                        <a:t> </a:t>
                      </a:r>
                      <a:endParaRPr lang="zh-TW" sz="1200" kern="5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spcAft>
                          <a:spcPts val="0"/>
                        </a:spcAft>
                      </a:pPr>
                      <a:r>
                        <a:rPr lang="zh-TW" sz="1200" kern="50" dirty="0">
                          <a:latin typeface="Calibri"/>
                          <a:ea typeface="標楷體"/>
                          <a:cs typeface="新細明體"/>
                        </a:rPr>
                        <a:t>檢附正本，另若為研習課程，應檢附各單元課程簽到簿</a:t>
                      </a:r>
                      <a:r>
                        <a:rPr lang="zh-TW" sz="1200" kern="50" dirty="0">
                          <a:latin typeface="Calibri"/>
                          <a:ea typeface="標楷體"/>
                          <a:cs typeface="標楷體"/>
                        </a:rPr>
                        <a:t> </a:t>
                      </a:r>
                      <a:endParaRPr lang="zh-TW" sz="1200" kern="50" dirty="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r>
              <a:tr h="228345">
                <a:tc gridSpan="4">
                  <a:txBody>
                    <a:bodyPr/>
                    <a:lstStyle/>
                    <a:p>
                      <a:pPr algn="ctr">
                        <a:spcAft>
                          <a:spcPts val="0"/>
                        </a:spcAft>
                      </a:pPr>
                      <a:r>
                        <a:rPr lang="zh-TW" sz="1200" kern="50" dirty="0">
                          <a:latin typeface="Calibri"/>
                          <a:ea typeface="標楷體"/>
                          <a:cs typeface="新細明體"/>
                        </a:rPr>
                        <a:t>相關文件可至本所網站下載</a:t>
                      </a:r>
                      <a:r>
                        <a:rPr lang="zh-TW" sz="1200" kern="50" dirty="0">
                          <a:latin typeface="Calibri"/>
                          <a:ea typeface="標楷體"/>
                          <a:cs typeface="標楷體"/>
                        </a:rPr>
                        <a:t>，</a:t>
                      </a:r>
                      <a:r>
                        <a:rPr lang="zh-TW" sz="1200" kern="50" dirty="0">
                          <a:latin typeface="Calibri"/>
                          <a:ea typeface="標楷體"/>
                          <a:cs typeface="新細明體"/>
                        </a:rPr>
                        <a:t>希望能更方便您整理核銷文件，讓我們一次就</a:t>
                      </a:r>
                      <a:r>
                        <a:rPr lang="en-US" sz="1200" kern="50" dirty="0">
                          <a:latin typeface="標楷體"/>
                          <a:ea typeface="新細明體"/>
                          <a:cs typeface="標楷體"/>
                        </a:rPr>
                        <a:t>OK!</a:t>
                      </a:r>
                      <a:endParaRPr lang="zh-TW" sz="1200" kern="50" dirty="0">
                        <a:latin typeface="Calibri"/>
                        <a:ea typeface="新細明體"/>
                        <a:cs typeface="Tahoma"/>
                      </a:endParaRPr>
                    </a:p>
                  </a:txBody>
                  <a:tcPr marL="8799" marR="8799" marT="0" marB="0" anchor="ctr">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bl>
          </a:graphicData>
        </a:graphic>
      </p:graphicFrame>
      <p:sp>
        <p:nvSpPr>
          <p:cNvPr id="3078" name="Rectangle 6"/>
          <p:cNvSpPr>
            <a:spLocks noChangeArrowheads="1"/>
          </p:cNvSpPr>
          <p:nvPr/>
        </p:nvSpPr>
        <p:spPr bwMode="auto">
          <a:xfrm>
            <a:off x="1" y="-63787"/>
            <a:ext cx="7343677"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400" b="0" i="0" u="none" strike="noStrike" cap="none" normalizeH="0" baseline="0" dirty="0" smtClean="0">
                <a:ln>
                  <a:noFill/>
                </a:ln>
                <a:solidFill>
                  <a:schemeClr val="tx1"/>
                </a:solidFill>
                <a:effectLst/>
                <a:latin typeface="Calibri" pitchFamily="34" charset="0"/>
                <a:ea typeface="新細明體" pitchFamily="18" charset="-120"/>
                <a:cs typeface="標楷體" pitchFamily="65" charset="-120"/>
              </a:rPr>
              <a:t>                                              </a:t>
            </a:r>
            <a:r>
              <a:rPr kumimoji="1" lang="zh-TW" sz="1400" b="0" i="0" u="none" strike="noStrike" cap="none" normalizeH="0" baseline="0" dirty="0" smtClean="0">
                <a:ln>
                  <a:noFill/>
                </a:ln>
                <a:solidFill>
                  <a:schemeClr val="tx1"/>
                </a:solidFill>
                <a:effectLst/>
                <a:latin typeface="Calibri" pitchFamily="34" charset="0"/>
                <a:ea typeface="新細明體" pitchFamily="18" charset="-120"/>
                <a:cs typeface="標楷體" pitchFamily="65" charset="-120"/>
              </a:rPr>
              <a:t>竹南鎮公所補助公寓大廈活動核銷應備文件</a:t>
            </a:r>
            <a:r>
              <a:rPr kumimoji="1" lang="en-US" altLang="zh-TW" sz="1400" b="0" i="0" u="none" strike="noStrike" cap="none" normalizeH="0" baseline="0" dirty="0" smtClean="0">
                <a:ln>
                  <a:noFill/>
                </a:ln>
                <a:solidFill>
                  <a:schemeClr val="tx1"/>
                </a:solidFill>
                <a:effectLst/>
                <a:latin typeface="Calibri" pitchFamily="34" charset="0"/>
                <a:ea typeface="新細明體" pitchFamily="18" charset="-120"/>
                <a:cs typeface="標楷體" pitchFamily="65" charset="-120"/>
              </a:rPr>
              <a:t>(</a:t>
            </a:r>
            <a:r>
              <a:rPr kumimoji="1" lang="zh-TW" altLang="en-US" sz="1400" b="0" i="0" u="none" strike="noStrike" cap="none" normalizeH="0" baseline="0" dirty="0" smtClean="0">
                <a:ln>
                  <a:noFill/>
                </a:ln>
                <a:solidFill>
                  <a:schemeClr val="tx1"/>
                </a:solidFill>
                <a:effectLst/>
                <a:latin typeface="Calibri" pitchFamily="34" charset="0"/>
                <a:ea typeface="新細明體" pitchFamily="18" charset="-120"/>
                <a:cs typeface="標楷體" pitchFamily="65" charset="-120"/>
              </a:rPr>
              <a:t>請依此順序檢查並排列</a:t>
            </a:r>
            <a:r>
              <a:rPr kumimoji="1" lang="en-US" altLang="zh-TW" sz="1400" b="0" i="0" u="none" strike="noStrike" cap="none" normalizeH="0" baseline="0" dirty="0" smtClean="0">
                <a:ln>
                  <a:noFill/>
                </a:ln>
                <a:solidFill>
                  <a:schemeClr val="tx1"/>
                </a:solidFill>
                <a:effectLst/>
                <a:latin typeface="Calibri" pitchFamily="34" charset="0"/>
                <a:ea typeface="新細明體" pitchFamily="18" charset="-120"/>
                <a:cs typeface="標楷體" pitchFamily="65" charset="-120"/>
              </a:rPr>
              <a:t>)</a:t>
            </a:r>
            <a:endParaRPr kumimoji="1" lang="en-US" altLang="zh-TW"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200</TotalTime>
  <Words>2836</Words>
  <Application>Microsoft Office PowerPoint</Application>
  <PresentationFormat>如螢幕大小 (4:3)</PresentationFormat>
  <Paragraphs>421</Paragraphs>
  <Slides>19</Slides>
  <Notes>1</Notes>
  <HiddenSlides>0</HiddenSlides>
  <MMClips>0</MMClips>
  <ScaleCrop>false</ScaleCrop>
  <HeadingPairs>
    <vt:vector size="4" baseType="variant">
      <vt:variant>
        <vt:lpstr>佈景主題</vt:lpstr>
      </vt:variant>
      <vt:variant>
        <vt:i4>1</vt:i4>
      </vt:variant>
      <vt:variant>
        <vt:lpstr>投影片標題</vt:lpstr>
      </vt:variant>
      <vt:variant>
        <vt:i4>19</vt:i4>
      </vt:variant>
    </vt:vector>
  </HeadingPairs>
  <TitlesOfParts>
    <vt:vector size="20" baseType="lpstr">
      <vt:lpstr>夏至</vt:lpstr>
      <vt:lpstr>竹南鎮公所補助公寓大廈活動申請暨核銷說明</vt:lpstr>
      <vt:lpstr>一、補助(申請)對象</vt:lpstr>
      <vt:lpstr>二、補助條件及審核原則</vt:lpstr>
      <vt:lpstr>三、受理申請時間</vt:lpstr>
      <vt:lpstr>四、申請補助流程 </vt:lpstr>
      <vt:lpstr>五、補助項目</vt:lpstr>
      <vt:lpstr>六、不予補助項目</vt:lpstr>
      <vt:lpstr>七、補助核銷作業</vt:lpstr>
      <vt:lpstr>投影片 9</vt:lpstr>
      <vt:lpstr>投影片 10</vt:lpstr>
      <vt:lpstr>投影片 11</vt:lpstr>
      <vt:lpstr>投影片 12</vt:lpstr>
      <vt:lpstr>投影片 13</vt:lpstr>
      <vt:lpstr>投影片 14</vt:lpstr>
      <vt:lpstr>投影片 15</vt:lpstr>
      <vt:lpstr>投影片 16</vt:lpstr>
      <vt:lpstr>投影片 17</vt:lpstr>
      <vt:lpstr>附件8                                                  切結書  對於提供不實單據、照片等資料，向本所申請經費補助者，可能涉及相關刑事責任: 「刑法-偽造文書印文罪」 第 211 條 偽造、變造公文書，足以生損害於公眾或他人者，處一年以上七年以下有期徒刑。 第 214 條 明知為不實之事項，而使公務員登載於職務上所掌之公文書，足以生損害於公眾或他人者，處三年以下有期徒刑、拘役或五百元以下罰金。 第 215條 從事業務之人，明知為不實之事項，而登載於其業務上作成之文書，足以生損害於公眾或他人者，處三年以下有期徒刑、拘役或五百元以下罰金。 「刑法-詐欺背信及重利罪」 第 339 條 意圖為自己或第三人不法之所有，以詐術使人將本人或第三人之物交付者，處五年以下有期徒刑、拘役或科或併科五十萬元以下罰金。 以前項方法得財產上不法之利益或使第三人得之者，亦同。 前二項之未遂犯罰之   有關上述法令規定已充分了解並願確實遵行，若有不實申請情形，自負相關刑事責任。                                          此致  苗栗縣竹南鎮公所                                      立書人                                          受補助單位 :                (蓋章)                                                                        主任委員:                    (蓋章)                                                                                  中華民國     年     月     日 </vt:lpstr>
      <vt:lpstr>投影片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竹南鎮公所補助公寓大廈活動申請暨核銷說明</dc:title>
  <dc:creator>user</dc:creator>
  <cp:lastModifiedBy>user</cp:lastModifiedBy>
  <cp:revision>30</cp:revision>
  <dcterms:created xsi:type="dcterms:W3CDTF">2019-12-09T23:45:05Z</dcterms:created>
  <dcterms:modified xsi:type="dcterms:W3CDTF">2020-11-10T06:37:17Z</dcterms:modified>
</cp:coreProperties>
</file>