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61" r:id="rId5"/>
    <p:sldId id="267" r:id="rId6"/>
    <p:sldId id="260" r:id="rId7"/>
    <p:sldId id="265" r:id="rId8"/>
    <p:sldId id="266" r:id="rId9"/>
    <p:sldId id="259" r:id="rId10"/>
    <p:sldId id="268" r:id="rId11"/>
    <p:sldId id="269" r:id="rId12"/>
    <p:sldId id="270" r:id="rId13"/>
    <p:sldId id="271" r:id="rId14"/>
    <p:sldId id="272" r:id="rId15"/>
    <p:sldId id="273" r:id="rId16"/>
    <p:sldId id="263" r:id="rId17"/>
    <p:sldId id="264" r:id="rId18"/>
    <p:sldId id="274" r:id="rId19"/>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210692"/>
    <a:srgbClr val="006666"/>
    <a:srgbClr val="775431"/>
    <a:srgbClr val="070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34" autoAdjust="0"/>
  </p:normalViewPr>
  <p:slideViewPr>
    <p:cSldViewPr>
      <p:cViewPr varScale="1">
        <p:scale>
          <a:sx n="78" d="100"/>
          <a:sy n="78" d="100"/>
        </p:scale>
        <p:origin x="1526" y="91"/>
      </p:cViewPr>
      <p:guideLst>
        <p:guide orient="horz" pos="2160"/>
        <p:guide pos="2880"/>
      </p:guideLst>
    </p:cSldViewPr>
  </p:slideViewPr>
  <p:outlineViewPr>
    <p:cViewPr>
      <p:scale>
        <a:sx n="33" d="100"/>
        <a:sy n="33" d="100"/>
      </p:scale>
      <p:origin x="11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D0BD46A-A74D-4B13-8381-C9B145A0957D}" type="datetimeFigureOut">
              <a:rPr lang="zh-TW" altLang="en-US" smtClean="0"/>
              <a:pPr/>
              <a:t>2019/7/26</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902486E-B923-4F84-A385-7CCBDB75360D}" type="slidenum">
              <a:rPr lang="zh-TW" altLang="en-US" smtClean="0"/>
              <a:pPr/>
              <a:t>‹#›</a:t>
            </a:fld>
            <a:endParaRPr lang="zh-TW" altLang="en-US"/>
          </a:p>
        </p:txBody>
      </p:sp>
    </p:spTree>
    <p:extLst>
      <p:ext uri="{BB962C8B-B14F-4D97-AF65-F5344CB8AC3E}">
        <p14:creationId xmlns:p14="http://schemas.microsoft.com/office/powerpoint/2010/main" val="27913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16" name="日期版面配置區 15"/>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5" name="日期版面配置區 24"/>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19" name="日期版面配置區 18"/>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29450FCE-502B-45F5-A851-D3379A59E15E}" type="slidenum">
              <a:rPr lang="zh-TW" altLang="en-US" smtClean="0"/>
              <a:pPr/>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1" name="日期版面配置區 20"/>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0" name="日期版面配置區 9"/>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29450FCE-502B-45F5-A851-D3379A59E15E}"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a:t>按一下以編輯母片標題樣式</a:t>
            </a:r>
            <a:endParaRPr kumimoji="0" lang="en-US"/>
          </a:p>
        </p:txBody>
      </p:sp>
      <p:sp>
        <p:nvSpPr>
          <p:cNvPr id="12" name="日期版面配置區 11"/>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5" name="日期版面配置區 24"/>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50FCE-502B-45F5-A851-D3379A59E15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a:t>按一下圖示以新增圖片</a:t>
            </a:r>
            <a:endParaRPr kumimoji="0" lang="en-US" dirty="0"/>
          </a:p>
        </p:txBody>
      </p:sp>
      <p:sp>
        <p:nvSpPr>
          <p:cNvPr id="7" name="日期版面配置區 6"/>
          <p:cNvSpPr>
            <a:spLocks noGrp="1"/>
          </p:cNvSpPr>
          <p:nvPr>
            <p:ph type="dt" sz="half" idx="10"/>
          </p:nvPr>
        </p:nvSpPr>
        <p:spPr/>
        <p:txBody>
          <a:bodyPr/>
          <a:lstStyle/>
          <a:p>
            <a:fld id="{779316BB-8A78-42FC-8D31-9BE99B10E928}" type="datetimeFigureOut">
              <a:rPr lang="zh-TW" altLang="en-US" smtClean="0"/>
              <a:pPr/>
              <a:t>2019/7/26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29450FCE-502B-45F5-A851-D3379A59E15E}"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79316BB-8A78-42FC-8D31-9BE99B10E928}" type="datetimeFigureOut">
              <a:rPr lang="zh-TW" altLang="en-US" smtClean="0"/>
              <a:pPr/>
              <a:t>2019/7/26</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9450FCE-502B-45F5-A851-D3379A59E15E}" type="slidenum">
              <a:rPr lang="zh-TW" altLang="en-US" smtClean="0"/>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908720"/>
            <a:ext cx="7774632" cy="1656183"/>
          </a:xfrm>
        </p:spPr>
        <p:txBody>
          <a:bodyPr>
            <a:normAutofit/>
          </a:bodyPr>
          <a:lstStyle/>
          <a:p>
            <a:r>
              <a:rPr lang="zh-TW" altLang="en-US" dirty="0"/>
              <a:t> </a:t>
            </a:r>
          </a:p>
        </p:txBody>
      </p:sp>
      <p:sp>
        <p:nvSpPr>
          <p:cNvPr id="6" name="矩形 5"/>
          <p:cNvSpPr/>
          <p:nvPr/>
        </p:nvSpPr>
        <p:spPr>
          <a:xfrm>
            <a:off x="1269974" y="1897643"/>
            <a:ext cx="6601819"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TW" altLang="en-US" sz="6000" b="1" cap="none" spc="0" dirty="0">
                <a:ln>
                  <a:prstDash val="solid"/>
                </a:ln>
                <a:solidFill>
                  <a:srgbClr val="775431"/>
                </a:solidFill>
                <a:effectLst>
                  <a:outerShdw blurRad="88000" dist="50800" dir="5040000" algn="tl">
                    <a:schemeClr val="accent4">
                      <a:tint val="80000"/>
                      <a:satMod val="250000"/>
                      <a:alpha val="45000"/>
                    </a:schemeClr>
                  </a:outerShdw>
                </a:effectLst>
                <a:latin typeface="微軟正黑體" panose="020B0604030504040204" pitchFamily="34" charset="-120"/>
                <a:ea typeface="微軟正黑體" panose="020B0604030504040204" pitchFamily="34" charset="-120"/>
              </a:rPr>
              <a:t>苗栗縣政府政風處 </a:t>
            </a:r>
            <a:br>
              <a:rPr lang="zh-TW" altLang="en-US" sz="6000" b="1" cap="none" spc="0" dirty="0">
                <a:ln>
                  <a:prstDash val="solid"/>
                </a:ln>
                <a:solidFill>
                  <a:srgbClr val="775431"/>
                </a:solidFill>
                <a:effectLst>
                  <a:outerShdw blurRad="88000" dist="50800" dir="5040000" algn="tl">
                    <a:schemeClr val="accent4">
                      <a:tint val="80000"/>
                      <a:satMod val="250000"/>
                      <a:alpha val="45000"/>
                    </a:schemeClr>
                  </a:outerShdw>
                </a:effectLst>
                <a:latin typeface="微軟正黑體" panose="020B0604030504040204" pitchFamily="34" charset="-120"/>
                <a:ea typeface="微軟正黑體" panose="020B0604030504040204" pitchFamily="34" charset="-120"/>
              </a:rPr>
            </a:br>
            <a:r>
              <a:rPr lang="zh-TW" altLang="en-US" sz="6000" b="1" cap="none" spc="0" dirty="0">
                <a:ln>
                  <a:prstDash val="solid"/>
                </a:ln>
                <a:solidFill>
                  <a:srgbClr val="775431"/>
                </a:solidFill>
                <a:effectLst>
                  <a:outerShdw blurRad="88000" dist="50800" dir="5040000" algn="tl">
                    <a:schemeClr val="accent4">
                      <a:tint val="80000"/>
                      <a:satMod val="250000"/>
                      <a:alpha val="45000"/>
                    </a:schemeClr>
                  </a:outerShdw>
                </a:effectLst>
                <a:latin typeface="微軟正黑體" panose="020B0604030504040204" pitchFamily="34" charset="-120"/>
                <a:ea typeface="微軟正黑體" panose="020B0604030504040204" pitchFamily="34" charset="-120"/>
              </a:rPr>
              <a:t>～廉政宣導～</a:t>
            </a:r>
          </a:p>
        </p:txBody>
      </p:sp>
      <p:sp>
        <p:nvSpPr>
          <p:cNvPr id="7" name="矩形 6"/>
          <p:cNvSpPr/>
          <p:nvPr/>
        </p:nvSpPr>
        <p:spPr>
          <a:xfrm>
            <a:off x="2627784" y="3956237"/>
            <a:ext cx="4248472" cy="1107996"/>
          </a:xfrm>
          <a:prstGeom prst="rect">
            <a:avLst/>
          </a:prstGeom>
        </p:spPr>
        <p:txBody>
          <a:bodyPr wrap="square">
            <a:spAutoFit/>
          </a:bodyPr>
          <a:lstStyle/>
          <a:p>
            <a:pPr lvl="0" algn="ctr"/>
            <a:r>
              <a:rPr lang="en-US" altLang="zh-TW" sz="6600" b="1" cap="all" dirty="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108</a:t>
            </a:r>
            <a:r>
              <a:rPr lang="zh-TW" altLang="en-US" sz="6600" b="1" cap="all" dirty="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年</a:t>
            </a:r>
            <a:r>
              <a:rPr lang="en-US" altLang="zh-TW" sz="6600" b="1" cap="all" dirty="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7</a:t>
            </a:r>
            <a:r>
              <a:rPr lang="zh-TW" altLang="en-US" sz="6600" b="1" cap="all" dirty="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月 </a:t>
            </a:r>
            <a:endParaRPr lang="zh-TW" altLang="en-US" sz="6600" dirty="0">
              <a:solidFill>
                <a:srgbClr val="7030A0"/>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0C4D6A0D-6522-4BB8-B95C-5289D5CE11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379" b="90000" l="690" r="98621">
                        <a14:foregroundMark x1="8966" y1="39655" x2="9310" y2="74138"/>
                        <a14:foregroundMark x1="9310" y1="74138" x2="1034" y2="59655"/>
                        <a14:foregroundMark x1="1034" y1="59655" x2="7586" y2="41379"/>
                        <a14:foregroundMark x1="83246" y1="5583" x2="83793" y2="5517"/>
                        <a14:foregroundMark x1="49310" y1="9655" x2="79294" y2="6057"/>
                        <a14:foregroundMark x1="83793" y1="5517" x2="96897" y2="15862"/>
                        <a14:foregroundMark x1="96897" y1="15862" x2="93793" y2="32414"/>
                        <a14:foregroundMark x1="93793" y1="32414" x2="90345" y2="11034"/>
                        <a14:foregroundMark x1="81186" y1="9775" x2="82414" y2="10000"/>
                        <a14:foregroundMark x1="78328" y1="9250" x2="78593" y2="9299"/>
                        <a14:foregroundMark x1="76620" y1="8936" x2="78063" y2="9201"/>
                        <a14:foregroundMark x1="65517" y1="6897" x2="75984" y2="8819"/>
                        <a14:foregroundMark x1="82414" y1="10000" x2="97586" y2="18276"/>
                        <a14:foregroundMark x1="98598" y1="28052" x2="98621" y2="28276"/>
                        <a14:foregroundMark x1="97586" y1="18276" x2="98545" y2="27543"/>
                        <a14:foregroundMark x1="81124" y1="9901" x2="95862" y2="12414"/>
                        <a14:foregroundMark x1="78264" y1="9414" x2="78512" y2="9456"/>
                        <a14:foregroundMark x1="76413" y1="9099" x2="77997" y2="9369"/>
                        <a14:foregroundMark x1="65517" y1="7241" x2="75768" y2="8989"/>
                        <a14:foregroundMark x1="68966" y1="2414" x2="70690" y2="1379"/>
                        <a14:foregroundMark x1="86207" y1="3793" x2="86552" y2="3793"/>
                        <a14:backgroundMark x1="98276" y1="28966" x2="99655" y2="27931"/>
                        <a14:backgroundMark x1="98276" y1="28276" x2="99655" y2="25172"/>
                        <a14:backgroundMark x1="78966" y1="6897" x2="79655" y2="5862"/>
                        <a14:backgroundMark x1="80000" y1="7241" x2="79655" y2="8621"/>
                        <a14:backgroundMark x1="80000" y1="6552" x2="81724" y2="5862"/>
                        <a14:backgroundMark x1="80690" y1="6552" x2="83448" y2="5172"/>
                        <a14:backgroundMark x1="79310" y1="6207" x2="79655" y2="6552"/>
                      </a14:backgroundRemoval>
                    </a14:imgEffect>
                    <a14:imgEffect>
                      <a14:artisticTexturizer/>
                    </a14:imgEffect>
                  </a14:imgLayer>
                </a14:imgProps>
              </a:ext>
            </a:extLst>
          </a:blip>
          <a:stretch>
            <a:fillRect/>
          </a:stretch>
        </p:blipFill>
        <p:spPr>
          <a:xfrm>
            <a:off x="5674356" y="4221088"/>
            <a:ext cx="3456384" cy="2911671"/>
          </a:xfrm>
          <a:prstGeom prst="rect">
            <a:avLst/>
          </a:prstGeom>
        </p:spPr>
      </p:pic>
    </p:spTree>
    <p:extLst>
      <p:ext uri="{BB962C8B-B14F-4D97-AF65-F5344CB8AC3E}">
        <p14:creationId xmlns:p14="http://schemas.microsoft.com/office/powerpoint/2010/main" val="38398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395536" y="2564904"/>
            <a:ext cx="2634392" cy="3907091"/>
          </a:xfrm>
        </p:spPr>
        <p:txBody>
          <a:bodyPr>
            <a:noAutofit/>
          </a:bodyPr>
          <a:lstStyle/>
          <a:p>
            <a:pPr marL="0" indent="0">
              <a:lnSpc>
                <a:spcPct val="120000"/>
              </a:lnSpc>
              <a:buNone/>
            </a:pPr>
            <a:r>
              <a:rPr lang="zh-TW" altLang="en-US" sz="1800" dirty="0">
                <a:latin typeface="微軟正黑體" panose="020B0604030504040204" pitchFamily="34" charset="-120"/>
                <a:ea typeface="微軟正黑體" panose="020B0604030504040204" pitchFamily="34" charset="-120"/>
              </a:rPr>
              <a:t>萬事喬議員提案興建太陽橋，表面上是件好事，但實際上，卻是為了讓自己每月能夠順利獲得住持給付的租金，顯示</a:t>
            </a:r>
            <a:r>
              <a:rPr lang="zh-TW" altLang="en-US" sz="1800" b="1" dirty="0">
                <a:solidFill>
                  <a:srgbClr val="FF0000"/>
                </a:solidFill>
                <a:latin typeface="微軟正黑體" panose="020B0604030504040204" pitchFamily="34" charset="-120"/>
                <a:ea typeface="微軟正黑體" panose="020B0604030504040204" pitchFamily="34" charset="-120"/>
              </a:rPr>
              <a:t>萬事喬與議案成功與否間有利益衝突</a:t>
            </a:r>
            <a:r>
              <a:rPr lang="zh-TW" altLang="en-US" sz="1800" dirty="0">
                <a:solidFill>
                  <a:srgbClr val="FF0000"/>
                </a:solidFill>
                <a:latin typeface="微軟正黑體" panose="020B0604030504040204" pitchFamily="34" charset="-120"/>
                <a:ea typeface="微軟正黑體" panose="020B0604030504040204" pitchFamily="34" charset="-120"/>
              </a:rPr>
              <a:t>，依照公職人員利益衝突迴避法，</a:t>
            </a:r>
            <a:r>
              <a:rPr lang="zh-TW" altLang="en-US" sz="1800" b="1" dirty="0">
                <a:solidFill>
                  <a:srgbClr val="FF0000"/>
                </a:solidFill>
                <a:latin typeface="微軟正黑體" panose="020B0604030504040204" pitchFamily="34" charset="-120"/>
                <a:ea typeface="微軟正黑體" panose="020B0604030504040204" pitchFamily="34" charset="-120"/>
              </a:rPr>
              <a:t>應予以迴避</a:t>
            </a:r>
            <a:r>
              <a:rPr lang="zh-TW" altLang="en-US" sz="1800" dirty="0">
                <a:latin typeface="微軟正黑體" panose="020B0604030504040204" pitchFamily="34" charset="-120"/>
                <a:ea typeface="微軟正黑體" panose="020B0604030504040204" pitchFamily="34" charset="-120"/>
              </a:rPr>
              <a:t>，以確保公部門的決策，沒有摻雜對私利的追逐或不當利益輸送。</a:t>
            </a:r>
          </a:p>
        </p:txBody>
      </p:sp>
      <p:sp>
        <p:nvSpPr>
          <p:cNvPr id="5" name="矩形 4"/>
          <p:cNvSpPr/>
          <p:nvPr/>
        </p:nvSpPr>
        <p:spPr>
          <a:xfrm>
            <a:off x="1403648" y="332656"/>
            <a:ext cx="3108544" cy="923330"/>
          </a:xfrm>
          <a:prstGeom prst="rect">
            <a:avLst/>
          </a:prstGeom>
          <a:noFill/>
        </p:spPr>
        <p:txBody>
          <a:bodyPr wrap="none" lIns="91440" tIns="45720" rIns="91440" bIns="45720">
            <a:spAutoFit/>
          </a:bodyPr>
          <a:lstStyle/>
          <a:p>
            <a:pPr algn="ctr"/>
            <a:r>
              <a:rPr lang="zh-TW" altLang="en-US" sz="5400" b="1" cap="none" spc="300" dirty="0">
                <a:ln w="11430" cmpd="sng">
                  <a:solidFill>
                    <a:schemeClr val="accent1">
                      <a:tint val="10000"/>
                    </a:schemeClr>
                  </a:solidFill>
                  <a:prstDash val="solid"/>
                  <a:miter lim="800000"/>
                </a:ln>
                <a:solidFill>
                  <a:srgbClr val="00B0F0"/>
                </a:solidFill>
                <a:effectLst>
                  <a:glow rad="45500">
                    <a:schemeClr val="accent1">
                      <a:satMod val="220000"/>
                      <a:alpha val="35000"/>
                    </a:schemeClr>
                  </a:glow>
                </a:effectLst>
              </a:rPr>
              <a:t>溫馨叮嚀</a:t>
            </a:r>
          </a:p>
        </p:txBody>
      </p:sp>
      <p:sp>
        <p:nvSpPr>
          <p:cNvPr id="8" name="太陽 7"/>
          <p:cNvSpPr/>
          <p:nvPr/>
        </p:nvSpPr>
        <p:spPr>
          <a:xfrm>
            <a:off x="5292080" y="116632"/>
            <a:ext cx="1680336" cy="1410543"/>
          </a:xfrm>
          <a:prstGeom prst="su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內容版面配置區 2"/>
          <p:cNvSpPr txBox="1">
            <a:spLocks/>
          </p:cNvSpPr>
          <p:nvPr/>
        </p:nvSpPr>
        <p:spPr>
          <a:xfrm>
            <a:off x="3131840" y="2564904"/>
            <a:ext cx="2304256" cy="403244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TW" altLang="en-US" sz="1900" dirty="0">
                <a:solidFill>
                  <a:srgbClr val="FF0000"/>
                </a:solidFill>
                <a:latin typeface="微軟正黑體" panose="020B0604030504040204" pitchFamily="34" charset="-120"/>
                <a:ea typeface="微軟正黑體" panose="020B0604030504040204" pitchFamily="34" charset="-120"/>
              </a:rPr>
              <a:t>公務員時常面對民意代表「</a:t>
            </a:r>
            <a:r>
              <a:rPr lang="zh-TW" altLang="en-US" sz="1900" b="1" dirty="0">
                <a:solidFill>
                  <a:srgbClr val="FF0000"/>
                </a:solidFill>
                <a:latin typeface="微軟正黑體" panose="020B0604030504040204" pitchFamily="34" charset="-120"/>
                <a:ea typeface="微軟正黑體" panose="020B0604030504040204" pitchFamily="34" charset="-120"/>
              </a:rPr>
              <a:t>關切</a:t>
            </a:r>
            <a:r>
              <a:rPr lang="zh-TW" altLang="en-US" sz="1900" dirty="0">
                <a:solidFill>
                  <a:srgbClr val="FF0000"/>
                </a:solidFill>
                <a:latin typeface="微軟正黑體" panose="020B0604030504040204" pitchFamily="34" charset="-120"/>
                <a:ea typeface="微軟正黑體" panose="020B0604030504040204" pitchFamily="34" charset="-120"/>
              </a:rPr>
              <a:t>」，須</a:t>
            </a:r>
            <a:r>
              <a:rPr lang="zh-TW" altLang="en-US" sz="1900" b="1" dirty="0">
                <a:solidFill>
                  <a:srgbClr val="FF0000"/>
                </a:solidFill>
                <a:latin typeface="微軟正黑體" panose="020B0604030504040204" pitchFamily="34" charset="-120"/>
                <a:ea typeface="微軟正黑體" panose="020B0604030504040204" pitchFamily="34" charset="-120"/>
              </a:rPr>
              <a:t>適時表達專業意見及對相關法律的認識</a:t>
            </a:r>
            <a:r>
              <a:rPr lang="zh-TW" altLang="en-US" sz="1900" dirty="0">
                <a:solidFill>
                  <a:srgbClr val="FF0000"/>
                </a:solidFill>
                <a:latin typeface="微軟正黑體" panose="020B0604030504040204" pitchFamily="34" charset="-120"/>
                <a:ea typeface="微軟正黑體" panose="020B0604030504040204" pitchFamily="34" charset="-120"/>
              </a:rPr>
              <a:t>，如遇上請託關說、違法要求情形，應</a:t>
            </a:r>
            <a:r>
              <a:rPr lang="zh-TW" altLang="en-US" sz="1900" b="1" dirty="0">
                <a:solidFill>
                  <a:srgbClr val="FF0000"/>
                </a:solidFill>
                <a:latin typeface="微軟正黑體" panose="020B0604030504040204" pitchFamily="34" charset="-120"/>
                <a:ea typeface="微軟正黑體" panose="020B0604030504040204" pitchFamily="34" charset="-120"/>
              </a:rPr>
              <a:t>依公務員廉政倫理規範向機關政風單位辦理登錄</a:t>
            </a:r>
            <a:r>
              <a:rPr lang="zh-TW" altLang="en-US" sz="1900" dirty="0">
                <a:latin typeface="微軟正黑體" panose="020B0604030504040204" pitchFamily="34" charset="-120"/>
                <a:ea typeface="微軟正黑體" panose="020B0604030504040204" pitchFamily="34" charset="-120"/>
              </a:rPr>
              <a:t>，除可維護公平性及全體民眾權益，亦是對自己權益的保護。</a:t>
            </a:r>
          </a:p>
        </p:txBody>
      </p:sp>
      <p:sp>
        <p:nvSpPr>
          <p:cNvPr id="10" name="內容版面配置區 2"/>
          <p:cNvSpPr txBox="1">
            <a:spLocks/>
          </p:cNvSpPr>
          <p:nvPr/>
        </p:nvSpPr>
        <p:spPr>
          <a:xfrm>
            <a:off x="6300192" y="2272320"/>
            <a:ext cx="2448272"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endParaRPr lang="zh-TW" altLang="en-US" dirty="0"/>
          </a:p>
        </p:txBody>
      </p:sp>
      <p:sp>
        <p:nvSpPr>
          <p:cNvPr id="16" name="矩形 15"/>
          <p:cNvSpPr/>
          <p:nvPr/>
        </p:nvSpPr>
        <p:spPr>
          <a:xfrm>
            <a:off x="6324344" y="2747829"/>
            <a:ext cx="1728192" cy="369332"/>
          </a:xfrm>
          <a:prstGeom prst="rect">
            <a:avLst/>
          </a:prstGeom>
        </p:spPr>
        <p:txBody>
          <a:bodyPr wrap="square">
            <a:spAutoFit/>
          </a:bodyPr>
          <a:lstStyle/>
          <a:p>
            <a:endParaRPr lang="zh-TW" altLang="en-US" b="1" dirty="0">
              <a:solidFill>
                <a:srgbClr val="FF0000"/>
              </a:solidFill>
            </a:endParaRPr>
          </a:p>
        </p:txBody>
      </p:sp>
      <p:sp>
        <p:nvSpPr>
          <p:cNvPr id="12" name="矩形: 圓角 8"/>
          <p:cNvSpPr/>
          <p:nvPr/>
        </p:nvSpPr>
        <p:spPr>
          <a:xfrm>
            <a:off x="5508104" y="1628800"/>
            <a:ext cx="3456384" cy="8367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sp>
        <p:nvSpPr>
          <p:cNvPr id="17" name="矩形: 圓角 8"/>
          <p:cNvSpPr/>
          <p:nvPr/>
        </p:nvSpPr>
        <p:spPr>
          <a:xfrm>
            <a:off x="3203848" y="1628800"/>
            <a:ext cx="2088232" cy="77444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dirty="0">
                <a:latin typeface="微軟正黑體" panose="020B0604030504040204" pitchFamily="34" charset="-120"/>
                <a:ea typeface="微軟正黑體" panose="020B0604030504040204" pitchFamily="34" charset="-120"/>
              </a:rPr>
              <a:t>公務員</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廉政倫理規範</a:t>
            </a:r>
            <a:endParaRPr kumimoji="0" lang="zh-TW" altLang="en-US" dirty="0">
              <a:latin typeface="微軟正黑體" panose="020B0604030504040204" pitchFamily="34" charset="-120"/>
              <a:ea typeface="微軟正黑體" panose="020B0604030504040204" pitchFamily="34" charset="-120"/>
            </a:endParaRPr>
          </a:p>
        </p:txBody>
      </p:sp>
      <p:sp>
        <p:nvSpPr>
          <p:cNvPr id="18" name="矩形: 圓角 8"/>
          <p:cNvSpPr/>
          <p:nvPr/>
        </p:nvSpPr>
        <p:spPr>
          <a:xfrm>
            <a:off x="251520" y="1628800"/>
            <a:ext cx="2736304" cy="8367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公職人員</a:t>
            </a:r>
            <a:br>
              <a:rPr kumimoji="0" lang="en-US" altLang="zh-TW" dirty="0">
                <a:latin typeface="微軟正黑體" panose="020B0604030504040204" pitchFamily="34" charset="-120"/>
                <a:ea typeface="微軟正黑體" panose="020B0604030504040204" pitchFamily="34" charset="-120"/>
              </a:rPr>
            </a:br>
            <a:r>
              <a:rPr kumimoji="0" lang="zh-TW" altLang="en-US" dirty="0">
                <a:latin typeface="微軟正黑體" panose="020B0604030504040204" pitchFamily="34" charset="-120"/>
                <a:ea typeface="微軟正黑體" panose="020B0604030504040204" pitchFamily="34" charset="-120"/>
              </a:rPr>
              <a:t>利益衝突迴避法</a:t>
            </a:r>
          </a:p>
        </p:txBody>
      </p:sp>
      <p:sp>
        <p:nvSpPr>
          <p:cNvPr id="19" name="文字方塊 18"/>
          <p:cNvSpPr txBox="1"/>
          <p:nvPr/>
        </p:nvSpPr>
        <p:spPr>
          <a:xfrm>
            <a:off x="5724128" y="2564904"/>
            <a:ext cx="3106564" cy="3170099"/>
          </a:xfrm>
          <a:prstGeom prst="rect">
            <a:avLst/>
          </a:prstGeom>
          <a:noFill/>
        </p:spPr>
        <p:txBody>
          <a:bodyPr wrap="square">
            <a:spAutoFit/>
          </a:bodyPr>
          <a:lstStyle/>
          <a:p>
            <a:pPr algn="just" fontAlgn="auto">
              <a:spcBef>
                <a:spcPts val="0"/>
              </a:spcBef>
              <a:spcAft>
                <a:spcPts val="0"/>
              </a:spcAft>
              <a:defRPr/>
            </a:pPr>
            <a:r>
              <a:rPr kumimoji="0" lang="zh-TW" altLang="en-US"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900" u="sng" spc="200" dirty="0">
                <a:solidFill>
                  <a:schemeClr val="bg1"/>
                </a:solidFill>
                <a:latin typeface="微軟正黑體" panose="020B0604030504040204" pitchFamily="34" charset="-120"/>
                <a:ea typeface="微軟正黑體" panose="020B0604030504040204" pitchFamily="34" charset="-120"/>
              </a:rPr>
              <a:t>.</a:t>
            </a:r>
            <a:r>
              <a:rPr kumimoji="0" lang="zh-TW" altLang="en-US" sz="1900" u="sng" spc="200" dirty="0">
                <a:latin typeface="微軟正黑體" panose="020B0604030504040204" pitchFamily="34" charset="-120"/>
                <a:ea typeface="微軟正黑體" panose="020B0604030504040204" pitchFamily="34" charset="-120"/>
              </a:rPr>
              <a:t> </a:t>
            </a:r>
            <a:endParaRPr kumimoji="0" lang="zh-TW" altLang="zh-TW" sz="1900" u="sng" spc="200" dirty="0">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endParaRPr kumimoji="0" lang="zh-TW" altLang="en-US" sz="19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2014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776" y="1124744"/>
            <a:ext cx="8906712" cy="224676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6350" h="6350" prst="angle"/>
              <a:contourClr>
                <a:schemeClr val="accent3">
                  <a:tint val="100000"/>
                  <a:shade val="100000"/>
                  <a:satMod val="100000"/>
                  <a:hueMod val="100000"/>
                </a:schemeClr>
              </a:contourClr>
            </a:sp3d>
          </a:bodyPr>
          <a:lstStyle/>
          <a:p>
            <a:pPr algn="ctr"/>
            <a:r>
              <a:rPr lang="en-US" altLang="zh-TW" sz="4600" dirty="0">
                <a:solidFill>
                  <a:srgbClr val="336600"/>
                </a:solidFill>
                <a:latin typeface="微軟正黑體" panose="020B0604030504040204" pitchFamily="34" charset="-120"/>
                <a:ea typeface="微軟正黑體" panose="020B0604030504040204" pitchFamily="34" charset="-120"/>
              </a:rPr>
              <a:t>【</a:t>
            </a:r>
            <a:r>
              <a:rPr lang="zh-TW" altLang="en-US" sz="4600" dirty="0">
                <a:solidFill>
                  <a:srgbClr val="336600"/>
                </a:solidFill>
                <a:latin typeface="微軟正黑體" panose="020B0604030504040204" pitchFamily="34" charset="-120"/>
                <a:ea typeface="微軟正黑體" panose="020B0604030504040204" pitchFamily="34" charset="-120"/>
              </a:rPr>
              <a:t>案例分析</a:t>
            </a:r>
            <a:r>
              <a:rPr lang="en-US" altLang="zh-TW" sz="4600" dirty="0">
                <a:solidFill>
                  <a:srgbClr val="336600"/>
                </a:solidFill>
                <a:latin typeface="微軟正黑體" panose="020B0604030504040204" pitchFamily="34" charset="-120"/>
                <a:ea typeface="微軟正黑體" panose="020B0604030504040204" pitchFamily="34" charset="-120"/>
              </a:rPr>
              <a:t>】</a:t>
            </a:r>
          </a:p>
          <a:p>
            <a:pPr algn="ctr"/>
            <a:endParaRPr lang="en-US" altLang="zh-TW" sz="4600" dirty="0">
              <a:solidFill>
                <a:srgbClr val="336600"/>
              </a:solidFill>
              <a:latin typeface="微軟正黑體" panose="020B0604030504040204" pitchFamily="34" charset="-120"/>
              <a:ea typeface="微軟正黑體" panose="020B0604030504040204" pitchFamily="34" charset="-120"/>
            </a:endParaRPr>
          </a:p>
          <a:p>
            <a:pPr algn="ctr"/>
            <a:r>
              <a:rPr lang="zh-TW" altLang="en-US" sz="4600" dirty="0">
                <a:solidFill>
                  <a:srgbClr val="336600"/>
                </a:solidFill>
                <a:latin typeface="微軟正黑體" panose="020B0604030504040204" pitchFamily="34" charset="-120"/>
                <a:ea typeface="微軟正黑體" panose="020B0604030504040204" pitchFamily="34" charset="-120"/>
              </a:rPr>
              <a:t>三、</a:t>
            </a:r>
            <a:r>
              <a:rPr lang="zh-TW" altLang="en-US" sz="4800" dirty="0">
                <a:solidFill>
                  <a:srgbClr val="336600"/>
                </a:solidFill>
                <a:latin typeface="微軟正黑體" panose="020B0604030504040204" pitchFamily="34" charset="-120"/>
                <a:ea typeface="微軟正黑體" panose="020B0604030504040204" pitchFamily="34" charset="-120"/>
              </a:rPr>
              <a:t>擅用收容人，私當傢俱工</a:t>
            </a:r>
            <a:endParaRPr lang="zh-TW" altLang="en-US" sz="4800" b="1" dirty="0">
              <a:ln/>
              <a:solidFill>
                <a:srgbClr val="3366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075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179512" y="116632"/>
            <a:ext cx="8712968" cy="4248472"/>
          </a:xfrm>
        </p:spPr>
        <p:txBody>
          <a:bodyPr>
            <a:normAutofit fontScale="47500" lnSpcReduction="20000"/>
          </a:bodyPr>
          <a:lstStyle/>
          <a:p>
            <a:pPr marL="0" indent="0" algn="ctr">
              <a:lnSpc>
                <a:spcPct val="120000"/>
              </a:lnSpc>
              <a:buNone/>
            </a:pPr>
            <a:r>
              <a:rPr lang="zh-TW" altLang="en-US" sz="5100" dirty="0">
                <a:latin typeface="微軟正黑體" panose="020B0604030504040204" pitchFamily="34" charset="-120"/>
                <a:ea typeface="微軟正黑體" panose="020B0604030504040204" pitchFamily="34" charset="-120"/>
              </a:rPr>
              <a:t>故事簡述</a:t>
            </a:r>
            <a:endParaRPr lang="en-US" altLang="zh-TW" sz="5100" dirty="0">
              <a:latin typeface="微軟正黑體" panose="020B0604030504040204" pitchFamily="34" charset="-120"/>
              <a:ea typeface="微軟正黑體" panose="020B0604030504040204" pitchFamily="34" charset="-120"/>
            </a:endParaRPr>
          </a:p>
          <a:p>
            <a:pPr marL="0" indent="0">
              <a:lnSpc>
                <a:spcPct val="120000"/>
              </a:lnSpc>
              <a:buNone/>
            </a:pPr>
            <a:r>
              <a:rPr lang="zh-TW" altLang="en-US" dirty="0">
                <a:latin typeface="微軟正黑體" panose="020B0604030504040204" pitchFamily="34" charset="-120"/>
                <a:ea typeface="微軟正黑體" panose="020B0604030504040204" pitchFamily="34" charset="-120"/>
              </a:rPr>
              <a:t>　　   </a:t>
            </a:r>
            <a:r>
              <a:rPr lang="zh-TW" altLang="en-US" sz="4200" dirty="0">
                <a:latin typeface="微軟正黑體" panose="020B0604030504040204" pitchFamily="34" charset="-120"/>
                <a:ea typeface="微軟正黑體" panose="020B0604030504040204" pitchFamily="34" charset="-120"/>
              </a:rPr>
              <a:t>小氣哥擔任矯正機關戒護科教區科員，負責所屬營繕組等單位的督導工作，小氣哥明白若因私人需求，需由收容人製作、維修產品或提供勞務，應依規定向機關作業科申請，由作業科估價後，再召開「作業評價會議」議定價金，待收容人製作或維修完成後，再通知申請人付款交貨，作業流程方屬完備。</a:t>
            </a:r>
            <a:endParaRPr lang="en-US" altLang="zh-TW" sz="4200" dirty="0">
              <a:latin typeface="微軟正黑體" panose="020B0604030504040204" pitchFamily="34" charset="-120"/>
              <a:ea typeface="微軟正黑體" panose="020B0604030504040204" pitchFamily="34" charset="-120"/>
            </a:endParaRPr>
          </a:p>
          <a:p>
            <a:pPr marL="0" indent="0">
              <a:lnSpc>
                <a:spcPct val="120000"/>
              </a:lnSpc>
              <a:buNone/>
            </a:pPr>
            <a:r>
              <a:rPr lang="zh-TW" altLang="en-US" sz="4200" dirty="0">
                <a:latin typeface="微軟正黑體" panose="020B0604030504040204" pitchFamily="34" charset="-120"/>
                <a:ea typeface="微軟正黑體" panose="020B0604030504040204" pitchFamily="34" charset="-120"/>
              </a:rPr>
              <a:t>        但是，小氣哥為貪圖方便，不想循正常程序申請修繕，就直接把家裡陳舊的籐製屏風、籐製美術燈及電話茶几架等私人物品，全部都送進矯正機關，指示營繕組管理員阿力命令收容人負責修繕。此外，小氣哥還自己備料，要求營繕組收容人幫小氣哥製作衣櫃、梳妝台等新傢俱。收容人完成修繕及製作任務，沒有獲得應有的作業金，只收到麵包跟飲料作為慰勞。（接下頁）</a:t>
            </a:r>
          </a:p>
          <a:p>
            <a:pPr>
              <a:lnSpc>
                <a:spcPct val="120000"/>
              </a:lnSpc>
            </a:pPr>
            <a:endParaRPr lang="zh-TW" altLang="en-US" sz="2900"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3880961"/>
            <a:ext cx="3888432" cy="2849870"/>
          </a:xfrm>
          <a:prstGeom prst="rect">
            <a:avLst/>
          </a:prstGeom>
        </p:spPr>
      </p:pic>
    </p:spTree>
    <p:extLst>
      <p:ext uri="{BB962C8B-B14F-4D97-AF65-F5344CB8AC3E}">
        <p14:creationId xmlns:p14="http://schemas.microsoft.com/office/powerpoint/2010/main" val="7966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sz="half" idx="1"/>
          </p:nvPr>
        </p:nvSpPr>
        <p:spPr>
          <a:xfrm>
            <a:off x="539552" y="620688"/>
            <a:ext cx="8244408" cy="2160240"/>
          </a:xfrm>
        </p:spPr>
        <p:txBody>
          <a:bodyPr>
            <a:normAutofit/>
          </a:bodyPr>
          <a:lstStyle/>
          <a:p>
            <a:pPr marL="0" indent="0">
              <a:buNone/>
            </a:pPr>
            <a:r>
              <a:rPr lang="zh-TW" altLang="en-US" dirty="0"/>
              <a:t>　</a:t>
            </a:r>
            <a:r>
              <a:rPr lang="zh-TW" altLang="en-US" sz="21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小氣哥未依規定向機關作業科申請製作及維修物品，獲得免付收容人整修及製作傢俱費用，約計新臺幣</a:t>
            </a:r>
            <a:r>
              <a:rPr lang="en-US" altLang="zh-TW" sz="2000" dirty="0">
                <a:latin typeface="微軟正黑體" panose="020B0604030504040204" pitchFamily="34" charset="-120"/>
                <a:ea typeface="微軟正黑體" panose="020B0604030504040204" pitchFamily="34" charset="-120"/>
              </a:rPr>
              <a:t>2 </a:t>
            </a:r>
            <a:r>
              <a:rPr lang="zh-TW" altLang="en-US" sz="2000" dirty="0">
                <a:latin typeface="微軟正黑體" panose="020B0604030504040204" pitchFamily="34" charset="-120"/>
                <a:ea typeface="微軟正黑體" panose="020B0604030504040204" pitchFamily="34" charset="-120"/>
              </a:rPr>
              <a:t>萬</a:t>
            </a:r>
            <a:r>
              <a:rPr lang="en-US" altLang="zh-TW" sz="2000" dirty="0">
                <a:latin typeface="微軟正黑體" panose="020B0604030504040204" pitchFamily="34" charset="-120"/>
                <a:ea typeface="微軟正黑體" panose="020B0604030504040204" pitchFamily="34" charset="-120"/>
              </a:rPr>
              <a:t>1,848 </a:t>
            </a:r>
            <a:r>
              <a:rPr lang="zh-TW" altLang="en-US" sz="2000" dirty="0">
                <a:latin typeface="微軟正黑體" panose="020B0604030504040204" pitchFamily="34" charset="-120"/>
                <a:ea typeface="微軟正黑體" panose="020B0604030504040204" pitchFamily="34" charset="-120"/>
              </a:rPr>
              <a:t>元的不法利益。</a:t>
            </a:r>
          </a:p>
          <a:p>
            <a:pPr marL="0" indent="0">
              <a:buNone/>
            </a:pPr>
            <a:r>
              <a:rPr lang="zh-TW" altLang="en-US" sz="2000" dirty="0">
                <a:latin typeface="微軟正黑體" panose="020B0604030504040204" pitchFamily="34" charset="-120"/>
                <a:ea typeface="微軟正黑體" panose="020B0604030504040204" pitchFamily="34" charset="-120"/>
              </a:rPr>
              <a:t>　　最後，小氣哥被法院依貪污治罪條例第</a:t>
            </a:r>
            <a:r>
              <a:rPr lang="en-US" altLang="zh-TW" sz="2000" dirty="0">
                <a:latin typeface="微軟正黑體" panose="020B0604030504040204" pitchFamily="34" charset="-120"/>
                <a:ea typeface="微軟正黑體" panose="020B0604030504040204" pitchFamily="34" charset="-120"/>
              </a:rPr>
              <a:t>6 </a:t>
            </a:r>
            <a:r>
              <a:rPr lang="zh-TW" altLang="en-US" sz="2000" dirty="0">
                <a:latin typeface="微軟正黑體" panose="020B0604030504040204" pitchFamily="34" charset="-120"/>
                <a:ea typeface="微軟正黑體" panose="020B0604030504040204" pitchFamily="34" charset="-120"/>
              </a:rPr>
              <a:t>條第</a:t>
            </a:r>
            <a:r>
              <a:rPr lang="en-US" altLang="zh-TW" sz="2000" dirty="0">
                <a:latin typeface="微軟正黑體" panose="020B0604030504040204" pitchFamily="34" charset="-120"/>
                <a:ea typeface="微軟正黑體" panose="020B0604030504040204" pitchFamily="34" charset="-120"/>
              </a:rPr>
              <a:t>1 </a:t>
            </a:r>
            <a:r>
              <a:rPr lang="zh-TW" altLang="en-US" sz="2000" dirty="0">
                <a:latin typeface="微軟正黑體" panose="020B0604030504040204" pitchFamily="34" charset="-120"/>
                <a:ea typeface="微軟正黑體" panose="020B0604030504040204" pitchFamily="34" charset="-120"/>
              </a:rPr>
              <a:t>項第</a:t>
            </a:r>
            <a:r>
              <a:rPr lang="en-US" altLang="zh-TW" sz="2000" dirty="0">
                <a:latin typeface="微軟正黑體" panose="020B0604030504040204" pitchFamily="34" charset="-120"/>
                <a:ea typeface="微軟正黑體" panose="020B0604030504040204" pitchFamily="34" charset="-120"/>
              </a:rPr>
              <a:t>4 </a:t>
            </a:r>
            <a:r>
              <a:rPr lang="zh-TW" altLang="en-US" sz="2000" dirty="0">
                <a:latin typeface="微軟正黑體" panose="020B0604030504040204" pitchFamily="34" charset="-120"/>
                <a:ea typeface="微軟正黑體" panose="020B0604030504040204" pitchFamily="34" charset="-120"/>
              </a:rPr>
              <a:t>款之圖利罪，判處有期徒刑</a:t>
            </a:r>
            <a:r>
              <a:rPr lang="en-US" altLang="zh-TW" sz="2000" dirty="0">
                <a:latin typeface="微軟正黑體" panose="020B0604030504040204" pitchFamily="34" charset="-120"/>
                <a:ea typeface="微軟正黑體" panose="020B0604030504040204" pitchFamily="34" charset="-120"/>
              </a:rPr>
              <a:t>2 </a:t>
            </a:r>
            <a:r>
              <a:rPr lang="zh-TW" altLang="en-US" sz="2000" dirty="0">
                <a:latin typeface="微軟正黑體" panose="020B0604030504040204" pitchFamily="34" charset="-120"/>
                <a:ea typeface="微軟正黑體" panose="020B0604030504040204" pitchFamily="34" charset="-120"/>
              </a:rPr>
              <a:t>年，褫奪公權</a:t>
            </a:r>
            <a:r>
              <a:rPr lang="en-US" altLang="zh-TW" sz="2000" dirty="0">
                <a:latin typeface="微軟正黑體" panose="020B0604030504040204" pitchFamily="34" charset="-120"/>
                <a:ea typeface="微軟正黑體" panose="020B0604030504040204" pitchFamily="34" charset="-120"/>
              </a:rPr>
              <a:t>1 </a:t>
            </a:r>
            <a:r>
              <a:rPr lang="zh-TW" altLang="en-US" sz="2000" dirty="0">
                <a:latin typeface="微軟正黑體" panose="020B0604030504040204" pitchFamily="34" charset="-120"/>
                <a:ea typeface="微軟正黑體" panose="020B0604030504040204" pitchFamily="34" charset="-120"/>
              </a:rPr>
              <a:t>年，並經服務單位追究行政責任記過</a:t>
            </a:r>
            <a:r>
              <a:rPr lang="en-US" altLang="zh-TW" sz="2000" dirty="0">
                <a:latin typeface="微軟正黑體" panose="020B0604030504040204" pitchFamily="34" charset="-120"/>
                <a:ea typeface="微軟正黑體" panose="020B0604030504040204" pitchFamily="34" charset="-120"/>
              </a:rPr>
              <a:t>2 </a:t>
            </a:r>
            <a:r>
              <a:rPr lang="zh-TW" altLang="en-US" sz="2000" dirty="0">
                <a:latin typeface="微軟正黑體" panose="020B0604030504040204" pitchFamily="34" charset="-120"/>
                <a:ea typeface="微軟正黑體" panose="020B0604030504040204" pitchFamily="34" charset="-120"/>
              </a:rPr>
              <a:t>次。</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276872"/>
            <a:ext cx="4824536" cy="4470674"/>
          </a:xfrm>
          <a:prstGeom prst="rect">
            <a:avLst/>
          </a:prstGeom>
        </p:spPr>
      </p:pic>
    </p:spTree>
    <p:extLst>
      <p:ext uri="{BB962C8B-B14F-4D97-AF65-F5344CB8AC3E}">
        <p14:creationId xmlns:p14="http://schemas.microsoft.com/office/powerpoint/2010/main" val="245647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611560" y="2708920"/>
            <a:ext cx="3888432" cy="3451832"/>
          </a:xfrm>
        </p:spPr>
        <p:txBody>
          <a:bodyPr>
            <a:normAutofit lnSpcReduction="10000"/>
          </a:bodyPr>
          <a:lstStyle/>
          <a:p>
            <a:pPr marL="0" indent="0">
              <a:buNone/>
            </a:pPr>
            <a:r>
              <a:rPr lang="zh-TW" altLang="en-US" sz="2000" dirty="0"/>
              <a:t>　　</a:t>
            </a:r>
            <a:r>
              <a:rPr lang="zh-TW" altLang="en-US" sz="1800" dirty="0">
                <a:latin typeface="微軟正黑體" panose="020B0604030504040204" pitchFamily="34" charset="-120"/>
                <a:ea typeface="微軟正黑體" panose="020B0604030504040204" pitchFamily="34" charset="-120"/>
              </a:rPr>
              <a:t>小氣哥未經過監所「作業評價會議」等法定程序，擅自私請收容人當作傢俱工，製作或修繕私人物品，所獲得的利益，經法院認定為不法利益。</a:t>
            </a:r>
            <a:endParaRPr lang="en-US" altLang="zh-TW" sz="1800" dirty="0">
              <a:latin typeface="微軟正黑體" panose="020B0604030504040204" pitchFamily="34" charset="-120"/>
              <a:ea typeface="微軟正黑體" panose="020B0604030504040204" pitchFamily="34" charset="-120"/>
            </a:endParaRPr>
          </a:p>
          <a:p>
            <a:pPr marL="0" indent="0">
              <a:buNone/>
            </a:pPr>
            <a:r>
              <a:rPr lang="zh-TW" altLang="en-US" sz="1800" spc="100" dirty="0">
                <a:latin typeface="微軟正黑體" panose="020B0604030504040204" pitchFamily="34" charset="-120"/>
                <a:ea typeface="微軟正黑體" panose="020B0604030504040204" pitchFamily="34" charset="-120"/>
              </a:rPr>
              <a:t>　　「利益」係指一切能夠足使圖利對象（本人或他人）的財產，</a:t>
            </a:r>
            <a:r>
              <a:rPr lang="zh-TW" altLang="en-US" sz="1800" spc="100" dirty="0">
                <a:solidFill>
                  <a:srgbClr val="C00000"/>
                </a:solidFill>
                <a:latin typeface="微軟正黑體" panose="020B0604030504040204" pitchFamily="34" charset="-120"/>
                <a:ea typeface="微軟正黑體" panose="020B0604030504040204" pitchFamily="34" charset="-120"/>
              </a:rPr>
              <a:t>增加經濟價值的現實財物及其他</a:t>
            </a:r>
            <a:r>
              <a:rPr lang="zh-TW" altLang="en-US" sz="1800" b="1" spc="100" dirty="0">
                <a:solidFill>
                  <a:srgbClr val="C00000"/>
                </a:solidFill>
                <a:latin typeface="微軟正黑體" panose="020B0604030504040204" pitchFamily="34" charset="-120"/>
                <a:ea typeface="微軟正黑體" panose="020B0604030504040204" pitchFamily="34" charset="-120"/>
              </a:rPr>
              <a:t>一切財產利益</a:t>
            </a:r>
            <a:r>
              <a:rPr lang="zh-TW" altLang="en-US" sz="1800" spc="100" dirty="0">
                <a:solidFill>
                  <a:srgbClr val="FF0000"/>
                </a:solidFill>
                <a:latin typeface="微軟正黑體" panose="020B0604030504040204" pitchFamily="34" charset="-120"/>
                <a:ea typeface="微軟正黑體" panose="020B0604030504040204" pitchFamily="34" charset="-120"/>
              </a:rPr>
              <a:t>，不論有形或無形、消極或積極者，均屬之。</a:t>
            </a:r>
            <a:endParaRPr lang="en-US" altLang="zh-TW" sz="1800" spc="100" dirty="0">
              <a:solidFill>
                <a:srgbClr val="FF0000"/>
              </a:solidFill>
              <a:latin typeface="微軟正黑體" panose="020B0604030504040204" pitchFamily="34" charset="-120"/>
              <a:ea typeface="微軟正黑體" panose="020B0604030504040204" pitchFamily="34" charset="-120"/>
            </a:endParaRPr>
          </a:p>
          <a:p>
            <a:pPr marL="0" indent="0" algn="just" fontAlgn="auto">
              <a:spcBef>
                <a:spcPts val="0"/>
              </a:spcBef>
              <a:spcAft>
                <a:spcPts val="0"/>
              </a:spcAft>
              <a:buNone/>
              <a:defRPr/>
            </a:pPr>
            <a:r>
              <a:rPr lang="zh-TW" altLang="zh-TW" sz="1800" dirty="0">
                <a:solidFill>
                  <a:schemeClr val="accent1">
                    <a:lumMod val="50000"/>
                  </a:schemeClr>
                </a:solidFill>
                <a:latin typeface="微軟正黑體" panose="020B0604030504040204" pitchFamily="34" charset="-120"/>
                <a:ea typeface="微軟正黑體" panose="020B0604030504040204" pitchFamily="34" charset="-120"/>
              </a:rPr>
              <a:t>例如：免除債務、提供擔保、授予權位、招待宴飲或性招待等</a:t>
            </a:r>
            <a:r>
              <a:rPr lang="zh-TW" altLang="en-US" sz="1800" dirty="0">
                <a:solidFill>
                  <a:schemeClr val="accent1">
                    <a:lumMod val="50000"/>
                  </a:schemeClr>
                </a:solidFill>
                <a:latin typeface="微軟正黑體" panose="020B0604030504040204" pitchFamily="34" charset="-120"/>
                <a:ea typeface="微軟正黑體" panose="020B0604030504040204" pitchFamily="34" charset="-120"/>
              </a:rPr>
              <a:t>。</a:t>
            </a:r>
          </a:p>
        </p:txBody>
      </p:sp>
      <p:sp>
        <p:nvSpPr>
          <p:cNvPr id="5" name="矩形 4"/>
          <p:cNvSpPr/>
          <p:nvPr/>
        </p:nvSpPr>
        <p:spPr>
          <a:xfrm>
            <a:off x="1259632" y="404664"/>
            <a:ext cx="3108544" cy="923330"/>
          </a:xfrm>
          <a:prstGeom prst="rect">
            <a:avLst/>
          </a:prstGeom>
          <a:noFill/>
        </p:spPr>
        <p:txBody>
          <a:bodyPr wrap="none" lIns="91440" tIns="45720" rIns="91440" bIns="45720">
            <a:spAutoFit/>
          </a:bodyPr>
          <a:lstStyle/>
          <a:p>
            <a:pPr algn="ctr"/>
            <a:r>
              <a:rPr lang="zh-TW" altLang="en-US" sz="5400" b="1" cap="none"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溫馨叮嚀</a:t>
            </a:r>
          </a:p>
        </p:txBody>
      </p:sp>
      <p:sp>
        <p:nvSpPr>
          <p:cNvPr id="8" name="太陽 7"/>
          <p:cNvSpPr/>
          <p:nvPr/>
        </p:nvSpPr>
        <p:spPr>
          <a:xfrm>
            <a:off x="5292080" y="260648"/>
            <a:ext cx="1656184" cy="1152128"/>
          </a:xfrm>
          <a:prstGeom prst="su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內容版面配置區 2"/>
          <p:cNvSpPr txBox="1">
            <a:spLocks/>
          </p:cNvSpPr>
          <p:nvPr/>
        </p:nvSpPr>
        <p:spPr>
          <a:xfrm>
            <a:off x="6300192" y="2272320"/>
            <a:ext cx="2448272"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endParaRPr lang="zh-TW" altLang="en-US" dirty="0"/>
          </a:p>
        </p:txBody>
      </p:sp>
      <p:sp>
        <p:nvSpPr>
          <p:cNvPr id="12" name="矩形: 圓角 8"/>
          <p:cNvSpPr/>
          <p:nvPr/>
        </p:nvSpPr>
        <p:spPr>
          <a:xfrm>
            <a:off x="4788024" y="1844824"/>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sp>
        <p:nvSpPr>
          <p:cNvPr id="14" name="矩形: 圓角 8"/>
          <p:cNvSpPr/>
          <p:nvPr/>
        </p:nvSpPr>
        <p:spPr>
          <a:xfrm>
            <a:off x="539552" y="1844824"/>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不法利益</a:t>
            </a:r>
            <a:endParaRPr kumimoji="0" lang="en-US" altLang="zh-TW"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4932040" y="2708920"/>
            <a:ext cx="3600400" cy="2708434"/>
          </a:xfrm>
          <a:prstGeom prst="rect">
            <a:avLst/>
          </a:prstGeom>
          <a:noFill/>
        </p:spPr>
        <p:txBody>
          <a:bodyPr wrap="square">
            <a:spAutoFit/>
          </a:bodyPr>
          <a:lstStyle/>
          <a:p>
            <a:pPr algn="just" fontAlgn="auto">
              <a:spcBef>
                <a:spcPts val="0"/>
              </a:spcBef>
              <a:spcAft>
                <a:spcPts val="0"/>
              </a:spcAft>
              <a:defRPr/>
            </a:pPr>
            <a:r>
              <a:rPr kumimoji="0" lang="zh-TW" altLang="zh-TW" spc="200" dirty="0">
                <a:latin typeface="微軟正黑體" panose="020B0604030504040204" pitchFamily="34" charset="-120"/>
                <a:ea typeface="微軟正黑體" panose="020B0604030504040204" pitchFamily="34" charset="-120"/>
              </a:rPr>
              <a:t>對於主管或監督之事務，明知違背法律、法律授權之法規</a:t>
            </a:r>
            <a:r>
              <a:rPr lang="zh-TW" altLang="zh-TW" dirty="0">
                <a:latin typeface="微軟正黑體" panose="020B0604030504040204" pitchFamily="34" charset="-120"/>
                <a:ea typeface="微軟正黑體" panose="020B0604030504040204" pitchFamily="34" charset="-120"/>
              </a:rPr>
              <a:t>命令</a:t>
            </a:r>
            <a:r>
              <a:rPr kumimoji="0" lang="zh-TW" altLang="zh-TW" spc="200" dirty="0">
                <a:latin typeface="微軟正黑體" panose="020B0604030504040204" pitchFamily="34" charset="-120"/>
                <a:ea typeface="微軟正黑體" panose="020B0604030504040204" pitchFamily="34" charset="-120"/>
              </a:rPr>
              <a:t>、職權命令、自治條例、自治規則、委辦規則或其他對多數不特定人民就一般事項所作對外發生法律效果之規定，直接或間接圖自己或其他私人不法利益，因而獲得利益者</a:t>
            </a:r>
            <a:r>
              <a:rPr kumimoji="0" lang="zh-TW" altLang="zh-TW" sz="1900" spc="200" dirty="0">
                <a:latin typeface="微軟正黑體" panose="020B0604030504040204" pitchFamily="34" charset="-120"/>
                <a:ea typeface="微軟正黑體" panose="020B0604030504040204" pitchFamily="34" charset="-120"/>
              </a:rPr>
              <a:t>。</a:t>
            </a:r>
            <a:r>
              <a:rPr kumimoji="0" lang="zh-TW" altLang="en-US" sz="1900" spc="200" dirty="0">
                <a:latin typeface="微軟正黑體" panose="020B0604030504040204" pitchFamily="34" charset="-120"/>
                <a:ea typeface="微軟正黑體" panose="020B0604030504040204" pitchFamily="34" charset="-120"/>
              </a:rPr>
              <a:t>　</a:t>
            </a:r>
            <a:r>
              <a:rPr kumimoji="0" lang="en-US" altLang="zh-TW" sz="1900" u="sng" spc="200" dirty="0">
                <a:solidFill>
                  <a:schemeClr val="bg1"/>
                </a:solidFill>
                <a:latin typeface="微軟正黑體" panose="020B0604030504040204" pitchFamily="34" charset="-120"/>
                <a:ea typeface="微軟正黑體" panose="020B0604030504040204" pitchFamily="34" charset="-120"/>
              </a:rPr>
              <a:t>.</a:t>
            </a:r>
            <a:r>
              <a:rPr kumimoji="0" lang="zh-TW" altLang="en-US" sz="1900" u="sng" spc="200" dirty="0">
                <a:latin typeface="微軟正黑體" panose="020B0604030504040204" pitchFamily="34" charset="-120"/>
                <a:ea typeface="微軟正黑體" panose="020B0604030504040204" pitchFamily="34" charset="-120"/>
              </a:rPr>
              <a:t> </a:t>
            </a:r>
            <a:endParaRPr kumimoji="0" lang="zh-TW" altLang="zh-TW" sz="1900" u="sng" spc="2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endParaRPr kumimoji="0" lang="zh-TW" altLang="en-US" sz="1900" dirty="0"/>
          </a:p>
        </p:txBody>
      </p:sp>
      <p:grpSp>
        <p:nvGrpSpPr>
          <p:cNvPr id="11" name="群組 2"/>
          <p:cNvGrpSpPr>
            <a:grpSpLocks/>
          </p:cNvGrpSpPr>
          <p:nvPr/>
        </p:nvGrpSpPr>
        <p:grpSpPr bwMode="auto">
          <a:xfrm>
            <a:off x="5724128" y="5013176"/>
            <a:ext cx="2159632" cy="1862070"/>
            <a:chOff x="6357224" y="4401486"/>
            <a:chExt cx="2406741" cy="2147572"/>
          </a:xfrm>
        </p:grpSpPr>
        <p:pic>
          <p:nvPicPr>
            <p:cNvPr id="13" name="Picture 2" descr="http://icons.iconarchive.com/icons/bad-blood/yolks/128/we-all-gonna-die-icon.png"/>
            <p:cNvPicPr>
              <a:picLocks noChangeAspect="1" noChangeArrowheads="1"/>
            </p:cNvPicPr>
            <p:nvPr/>
          </p:nvPicPr>
          <p:blipFill>
            <a:blip r:embed="rId2" cstate="print"/>
            <a:srcRect/>
            <a:stretch>
              <a:fillRect/>
            </a:stretch>
          </p:blipFill>
          <p:spPr bwMode="auto">
            <a:xfrm>
              <a:off x="6752700" y="5329858"/>
              <a:ext cx="1219200" cy="1219200"/>
            </a:xfrm>
            <a:prstGeom prst="rect">
              <a:avLst/>
            </a:prstGeom>
            <a:noFill/>
            <a:ln w="9525">
              <a:noFill/>
              <a:miter lim="800000"/>
              <a:headEnd/>
              <a:tailEnd/>
            </a:ln>
          </p:spPr>
        </p:pic>
        <p:sp>
          <p:nvSpPr>
            <p:cNvPr id="15" name="語音泡泡: 橢圓形 11"/>
            <p:cNvSpPr/>
            <p:nvPr/>
          </p:nvSpPr>
          <p:spPr>
            <a:xfrm>
              <a:off x="7903356" y="5205195"/>
              <a:ext cx="860609" cy="803709"/>
            </a:xfrm>
            <a:prstGeom prst="wedgeEllipseCallout">
              <a:avLst>
                <a:gd name="adj1" fmla="val -40021"/>
                <a:gd name="adj2" fmla="val 5618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8" name="Picture 4" descr="http://icons.iconarchive.com/icons/designcontest/ecommerce-business/64/money-icon.png"/>
            <p:cNvPicPr>
              <a:picLocks noChangeAspect="1" noChangeArrowheads="1"/>
            </p:cNvPicPr>
            <p:nvPr/>
          </p:nvPicPr>
          <p:blipFill>
            <a:blip r:embed="rId3" cstate="print"/>
            <a:srcRect/>
            <a:stretch>
              <a:fillRect/>
            </a:stretch>
          </p:blipFill>
          <p:spPr bwMode="auto">
            <a:xfrm>
              <a:off x="8040276" y="5336477"/>
              <a:ext cx="609600" cy="609600"/>
            </a:xfrm>
            <a:prstGeom prst="rect">
              <a:avLst/>
            </a:prstGeom>
            <a:noFill/>
            <a:ln w="9525">
              <a:noFill/>
              <a:miter lim="800000"/>
              <a:headEnd/>
              <a:tailEnd/>
            </a:ln>
          </p:spPr>
        </p:pic>
        <p:sp>
          <p:nvSpPr>
            <p:cNvPr id="19" name="語音泡泡: 橢圓形 12"/>
            <p:cNvSpPr/>
            <p:nvPr/>
          </p:nvSpPr>
          <p:spPr>
            <a:xfrm>
              <a:off x="7317496" y="4401486"/>
              <a:ext cx="860608" cy="803709"/>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20" name="Picture 6" descr="http://icons.iconarchive.com/icons/aha-soft/free-large-love/128/Kiss-icon.png"/>
            <p:cNvPicPr>
              <a:picLocks noChangeAspect="1" noChangeArrowheads="1"/>
            </p:cNvPicPr>
            <p:nvPr/>
          </p:nvPicPr>
          <p:blipFill>
            <a:blip r:embed="rId4" cstate="print"/>
            <a:srcRect/>
            <a:stretch>
              <a:fillRect/>
            </a:stretch>
          </p:blipFill>
          <p:spPr bwMode="auto">
            <a:xfrm>
              <a:off x="7485899" y="4525947"/>
              <a:ext cx="609600" cy="609600"/>
            </a:xfrm>
            <a:prstGeom prst="rect">
              <a:avLst/>
            </a:prstGeom>
            <a:noFill/>
            <a:ln w="9525">
              <a:noFill/>
              <a:miter lim="800000"/>
              <a:headEnd/>
              <a:tailEnd/>
            </a:ln>
          </p:spPr>
        </p:pic>
        <p:sp>
          <p:nvSpPr>
            <p:cNvPr id="21" name="語音泡泡: 橢圓形 14"/>
            <p:cNvSpPr/>
            <p:nvPr/>
          </p:nvSpPr>
          <p:spPr>
            <a:xfrm>
              <a:off x="6357224" y="4401486"/>
              <a:ext cx="860609" cy="803709"/>
            </a:xfrm>
            <a:prstGeom prst="wedgeEllipseCallout">
              <a:avLst>
                <a:gd name="adj1" fmla="val 24923"/>
                <a:gd name="adj2" fmla="val 6881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22" name="Picture 8" descr="http://icons.iconarchive.com/icons/awicons/vista-artistic/48/coin-delete-icon.png"/>
            <p:cNvPicPr>
              <a:picLocks noChangeAspect="1" noChangeArrowheads="1"/>
            </p:cNvPicPr>
            <p:nvPr/>
          </p:nvPicPr>
          <p:blipFill>
            <a:blip r:embed="rId5" cstate="print"/>
            <a:srcRect/>
            <a:stretch>
              <a:fillRect/>
            </a:stretch>
          </p:blipFill>
          <p:spPr bwMode="auto">
            <a:xfrm>
              <a:off x="6569839" y="4569565"/>
              <a:ext cx="457200" cy="457200"/>
            </a:xfrm>
            <a:prstGeom prst="rect">
              <a:avLst/>
            </a:prstGeom>
            <a:noFill/>
            <a:ln w="9525">
              <a:noFill/>
              <a:miter lim="800000"/>
              <a:headEnd/>
              <a:tailEnd/>
            </a:ln>
          </p:spPr>
        </p:pic>
      </p:grpSp>
    </p:spTree>
    <p:extLst>
      <p:ext uri="{BB962C8B-B14F-4D97-AF65-F5344CB8AC3E}">
        <p14:creationId xmlns:p14="http://schemas.microsoft.com/office/powerpoint/2010/main" val="232570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7467600" cy="576064"/>
          </a:xfrm>
        </p:spPr>
        <p:txBody>
          <a:bodyPr>
            <a:noAutofit/>
          </a:bodyPr>
          <a:lstStyle/>
          <a:p>
            <a:pPr algn="ctr"/>
            <a:r>
              <a:rPr lang="zh-TW" altLang="en-US" sz="3600" b="1" dirty="0">
                <a:solidFill>
                  <a:srgbClr val="0070C0"/>
                </a:solidFill>
                <a:latin typeface="標楷體" pitchFamily="65" charset="-120"/>
                <a:ea typeface="標楷體" pitchFamily="65" charset="-120"/>
              </a:rPr>
              <a:t>公職人員利益衝突迴避法</a:t>
            </a:r>
            <a:endParaRPr lang="zh-TW" altLang="en-US" sz="3600" b="1" dirty="0">
              <a:solidFill>
                <a:srgbClr val="0070C0"/>
              </a:solidFill>
            </a:endParaRPr>
          </a:p>
        </p:txBody>
      </p:sp>
      <p:sp>
        <p:nvSpPr>
          <p:cNvPr id="3" name="內容版面配置區 2"/>
          <p:cNvSpPr>
            <a:spLocks noGrp="1"/>
          </p:cNvSpPr>
          <p:nvPr>
            <p:ph sz="quarter" idx="1"/>
          </p:nvPr>
        </p:nvSpPr>
        <p:spPr>
          <a:xfrm>
            <a:off x="714400" y="2016741"/>
            <a:ext cx="7715200" cy="4557120"/>
          </a:xfrm>
        </p:spPr>
        <p:txBody>
          <a:bodyPr>
            <a:normAutofit fontScale="85000" lnSpcReduction="10000"/>
          </a:bodyPr>
          <a:lstStyle/>
          <a:p>
            <a:pPr marL="623888" indent="-514350">
              <a:buFont typeface="Wingdings" panose="05000000000000000000" pitchFamily="2" charset="2"/>
              <a:buChar char="l"/>
            </a:pPr>
            <a:r>
              <a:rPr lang="zh-TW" altLang="en-US" dirty="0">
                <a:latin typeface="標楷體" pitchFamily="65" charset="-120"/>
                <a:ea typeface="標楷體" pitchFamily="65" charset="-120"/>
              </a:rPr>
              <a:t>修正公職人員範圍</a:t>
            </a:r>
            <a:endParaRPr lang="en-US" altLang="zh-TW" dirty="0">
              <a:latin typeface="標楷體" pitchFamily="65" charset="-120"/>
              <a:ea typeface="標楷體" pitchFamily="65" charset="-120"/>
            </a:endParaRPr>
          </a:p>
          <a:p>
            <a:pPr marL="623888" indent="-514350">
              <a:buFont typeface="Wingdings" panose="05000000000000000000" pitchFamily="2" charset="2"/>
              <a:buChar char="l"/>
            </a:pPr>
            <a:r>
              <a:rPr lang="zh-TW" altLang="en-US" dirty="0">
                <a:latin typeface="標楷體" pitchFamily="65" charset="-120"/>
                <a:ea typeface="標楷體" pitchFamily="65" charset="-120"/>
              </a:rPr>
              <a:t>擴大公職人員關係人範圍</a:t>
            </a:r>
            <a:endParaRPr lang="en-US" altLang="zh-TW" dirty="0">
              <a:latin typeface="標楷體" pitchFamily="65" charset="-120"/>
              <a:ea typeface="標楷體" pitchFamily="65" charset="-120"/>
            </a:endParaRPr>
          </a:p>
          <a:p>
            <a:pPr marL="623888" indent="-514350">
              <a:buFont typeface="Wingdings" panose="05000000000000000000" pitchFamily="2" charset="2"/>
              <a:buChar char="l"/>
            </a:pPr>
            <a:r>
              <a:rPr lang="zh-TW" altLang="en-US" dirty="0">
                <a:latin typeface="標楷體" pitchFamily="65" charset="-120"/>
                <a:ea typeface="標楷體" pitchFamily="65" charset="-120"/>
              </a:rPr>
              <a:t>明訂非財產上利益的定義</a:t>
            </a:r>
            <a:endParaRPr lang="en-US" altLang="zh-TW" dirty="0">
              <a:latin typeface="標楷體" pitchFamily="65" charset="-120"/>
              <a:ea typeface="標楷體" pitchFamily="65" charset="-120"/>
            </a:endParaRPr>
          </a:p>
          <a:p>
            <a:pPr marL="623888" indent="-514350">
              <a:buFont typeface="Wingdings" panose="05000000000000000000" pitchFamily="2" charset="2"/>
              <a:buChar char="l"/>
            </a:pPr>
            <a:r>
              <a:rPr lang="zh-TW" altLang="en-US" dirty="0">
                <a:latin typeface="標楷體" pitchFamily="65" charset="-120"/>
                <a:ea typeface="標楷體" pitchFamily="65" charset="-120"/>
              </a:rPr>
              <a:t>修正迴避之規定，增列應將迴避情形定期彙報</a:t>
            </a:r>
          </a:p>
          <a:p>
            <a:pPr marL="623888" indent="-514350">
              <a:buFont typeface="Wingdings" panose="05000000000000000000" pitchFamily="2" charset="2"/>
              <a:buChar char="l"/>
            </a:pPr>
            <a:r>
              <a:rPr lang="zh-TW" altLang="en-US" dirty="0">
                <a:latin typeface="標楷體" pitchFamily="65" charset="-120"/>
                <a:ea typeface="標楷體" pitchFamily="65" charset="-120"/>
              </a:rPr>
              <a:t>明確公職人員之關係人請託、關說的禁止規範</a:t>
            </a:r>
            <a:endParaRPr lang="en-US" altLang="zh-TW" dirty="0">
              <a:latin typeface="標楷體" pitchFamily="65" charset="-120"/>
              <a:ea typeface="標楷體" pitchFamily="65" charset="-120"/>
            </a:endParaRPr>
          </a:p>
          <a:p>
            <a:pPr marL="623888" indent="-514350">
              <a:buFont typeface="Wingdings" panose="05000000000000000000" pitchFamily="2" charset="2"/>
              <a:buChar char="l"/>
            </a:pPr>
            <a:r>
              <a:rPr lang="zh-TW" altLang="en-US" dirty="0">
                <a:latin typeface="標楷體" pitchFamily="65" charset="-120"/>
                <a:ea typeface="標楷體" pitchFamily="65" charset="-120"/>
              </a:rPr>
              <a:t>增訂公職人員或其關係人與公職人員服務之機關，或受其監督機關為補助或交易行為禁止之例外規定</a:t>
            </a:r>
            <a:endParaRPr lang="en-US" altLang="zh-TW" dirty="0">
              <a:latin typeface="標楷體" pitchFamily="65" charset="-120"/>
              <a:ea typeface="標楷體" pitchFamily="65" charset="-120"/>
            </a:endParaRPr>
          </a:p>
          <a:p>
            <a:pPr marL="623888" indent="-514350">
              <a:buFont typeface="Wingdings" panose="05000000000000000000" pitchFamily="2" charset="2"/>
              <a:buChar char="l"/>
            </a:pPr>
            <a:r>
              <a:rPr lang="zh-TW" altLang="en-US" dirty="0">
                <a:latin typeface="標楷體" pitchFamily="65" charset="-120"/>
                <a:ea typeface="標楷體" pitchFamily="65" charset="-120"/>
              </a:rPr>
              <a:t>增訂受調查機關之配合義務及違反義務者的裁罰</a:t>
            </a:r>
            <a:endParaRPr lang="zh-TW" altLang="en-US" dirty="0"/>
          </a:p>
        </p:txBody>
      </p:sp>
      <p:sp>
        <p:nvSpPr>
          <p:cNvPr id="4" name="標題 1"/>
          <p:cNvSpPr txBox="1">
            <a:spLocks/>
          </p:cNvSpPr>
          <p:nvPr/>
        </p:nvSpPr>
        <p:spPr>
          <a:xfrm>
            <a:off x="618742" y="1305503"/>
            <a:ext cx="7467600" cy="580926"/>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107</a:t>
            </a:r>
            <a:r>
              <a:rPr kumimoji="0" lang="zh-TW" altLang="en-US"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年</a:t>
            </a:r>
            <a:r>
              <a:rPr kumimoji="0" lang="en-US" altLang="zh-TW"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6</a:t>
            </a:r>
            <a:r>
              <a:rPr kumimoji="0" lang="zh-TW" altLang="en-US"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月</a:t>
            </a:r>
            <a:r>
              <a:rPr kumimoji="0" lang="en-US" altLang="zh-TW"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13</a:t>
            </a:r>
            <a:r>
              <a:rPr kumimoji="0" lang="zh-TW" altLang="en-US"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日修法</a:t>
            </a:r>
            <a:r>
              <a:rPr kumimoji="0" lang="en-US" altLang="zh-TW"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7</a:t>
            </a:r>
            <a:r>
              <a:rPr kumimoji="0" lang="zh-TW" altLang="en-US" sz="2800" b="0" i="0" u="none" strike="noStrike" kern="1200" cap="small" spc="0" normalizeH="0" baseline="0" noProof="0" dirty="0">
                <a:ln>
                  <a:noFill/>
                </a:ln>
                <a:solidFill>
                  <a:srgbClr val="0070C0"/>
                </a:solidFill>
                <a:effectLst/>
                <a:uLnTx/>
                <a:uFillTx/>
                <a:latin typeface="標楷體" pitchFamily="65" charset="-120"/>
                <a:ea typeface="標楷體" pitchFamily="65" charset="-120"/>
                <a:cs typeface="+mj-cs"/>
              </a:rPr>
              <a:t>大重點：</a:t>
            </a:r>
            <a:endParaRPr kumimoji="0" lang="zh-TW" altLang="en-US" sz="2800" b="0" i="0" u="none" strike="noStrike" kern="1200" cap="small" spc="0" normalizeH="0" baseline="0" noProof="0" dirty="0">
              <a:ln>
                <a:noFill/>
              </a:ln>
              <a:solidFill>
                <a:srgbClr val="0070C0"/>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rot="731457">
            <a:off x="6082558" y="1423959"/>
            <a:ext cx="1874418" cy="1357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p:cNvSpPr>
            <a:spLocks noGrp="1"/>
          </p:cNvSpPr>
          <p:nvPr>
            <p:ph type="body" orient="vert" idx="4294967295"/>
          </p:nvPr>
        </p:nvSpPr>
        <p:spPr>
          <a:xfrm>
            <a:off x="0" y="1600200"/>
            <a:ext cx="7467600" cy="4873625"/>
          </a:xfrm>
        </p:spPr>
        <p:txBody>
          <a:bodyPr/>
          <a:lstStyle/>
          <a:p>
            <a:pPr marL="0" indent="0">
              <a:buNone/>
            </a:pPr>
            <a:r>
              <a:rPr lang="zh-TW" altLang="en-US" dirty="0"/>
              <a:t>　　　　</a:t>
            </a:r>
          </a:p>
        </p:txBody>
      </p:sp>
      <p:sp>
        <p:nvSpPr>
          <p:cNvPr id="5" name="書卷 (水平) 4"/>
          <p:cNvSpPr/>
          <p:nvPr/>
        </p:nvSpPr>
        <p:spPr>
          <a:xfrm>
            <a:off x="1187624" y="1628800"/>
            <a:ext cx="5544616" cy="648072"/>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r>
              <a:rPr lang="zh-TW" altLang="en-US" b="1" dirty="0"/>
              <a:t>原則禁止</a:t>
            </a:r>
            <a:r>
              <a:rPr lang="zh-TW" altLang="en-US" dirty="0"/>
              <a:t>，</a:t>
            </a:r>
            <a:r>
              <a:rPr lang="zh-TW" altLang="en-US" b="1" dirty="0"/>
              <a:t>但下列</a:t>
            </a:r>
            <a:r>
              <a:rPr lang="en-US" altLang="zh-TW" b="1" dirty="0"/>
              <a:t>6</a:t>
            </a:r>
            <a:r>
              <a:rPr lang="zh-TW" altLang="en-US" b="1" dirty="0"/>
              <a:t>種情形之一者，不受禁止規範 </a:t>
            </a:r>
            <a:endParaRPr lang="zh-TW" altLang="en-US" dirty="0"/>
          </a:p>
        </p:txBody>
      </p:sp>
      <p:graphicFrame>
        <p:nvGraphicFramePr>
          <p:cNvPr id="7" name="表格 6"/>
          <p:cNvGraphicFramePr>
            <a:graphicFrameLocks noGrp="1"/>
          </p:cNvGraphicFramePr>
          <p:nvPr/>
        </p:nvGraphicFramePr>
        <p:xfrm>
          <a:off x="1115616" y="2420888"/>
          <a:ext cx="5688632" cy="3240359"/>
        </p:xfrm>
        <a:graphic>
          <a:graphicData uri="http://schemas.openxmlformats.org/drawingml/2006/table">
            <a:tbl>
              <a:tblPr firstRow="1" bandRow="1">
                <a:tableStyleId>{69CF1AB2-1976-4502-BF36-3FF5EA218861}</a:tableStyleId>
              </a:tblPr>
              <a:tblGrid>
                <a:gridCol w="425259">
                  <a:extLst>
                    <a:ext uri="{9D8B030D-6E8A-4147-A177-3AD203B41FA5}">
                      <a16:colId xmlns:a16="http://schemas.microsoft.com/office/drawing/2014/main" val="20000"/>
                    </a:ext>
                  </a:extLst>
                </a:gridCol>
                <a:gridCol w="5263373">
                  <a:extLst>
                    <a:ext uri="{9D8B030D-6E8A-4147-A177-3AD203B41FA5}">
                      <a16:colId xmlns:a16="http://schemas.microsoft.com/office/drawing/2014/main" val="20001"/>
                    </a:ext>
                  </a:extLst>
                </a:gridCol>
              </a:tblGrid>
              <a:tr h="396890">
                <a:tc>
                  <a:txBody>
                    <a:bodyPr/>
                    <a:lstStyle/>
                    <a:p>
                      <a:r>
                        <a:rPr lang="zh-TW" altLang="en-US" sz="1400" b="0" dirty="0"/>
                        <a:t>１</a:t>
                      </a:r>
                    </a:p>
                  </a:txBody>
                  <a:tcPr/>
                </a:tc>
                <a:tc>
                  <a:txBody>
                    <a:bodyPr/>
                    <a:lstStyle/>
                    <a:p>
                      <a:r>
                        <a:rPr lang="zh-TW" altLang="en-US" sz="1400" b="0" u="sng" dirty="0"/>
                        <a:t>依政府採購法以公告程序或同法第１０５條辦理之採購</a:t>
                      </a:r>
                    </a:p>
                  </a:txBody>
                  <a:tcPr/>
                </a:tc>
                <a:extLst>
                  <a:ext uri="{0D108BD9-81ED-4DB2-BD59-A6C34878D82A}">
                    <a16:rowId xmlns:a16="http://schemas.microsoft.com/office/drawing/2014/main" val="10000"/>
                  </a:ext>
                </a:extLst>
              </a:tr>
              <a:tr h="554558">
                <a:tc>
                  <a:txBody>
                    <a:bodyPr/>
                    <a:lstStyle/>
                    <a:p>
                      <a:r>
                        <a:rPr lang="zh-TW" altLang="en-US" sz="1400" b="0" dirty="0"/>
                        <a:t>２</a:t>
                      </a:r>
                    </a:p>
                  </a:txBody>
                  <a:tcPr/>
                </a:tc>
                <a:tc>
                  <a:txBody>
                    <a:bodyPr/>
                    <a:lstStyle/>
                    <a:p>
                      <a:r>
                        <a:rPr lang="zh-TW" altLang="en-US" sz="1400" b="0" u="sng" dirty="0"/>
                        <a:t>依法令規定經由公平競爭方式，以公告程序辦理之採購、標售、標租或招標設定用益物權</a:t>
                      </a:r>
                    </a:p>
                  </a:txBody>
                  <a:tcPr/>
                </a:tc>
                <a:extLst>
                  <a:ext uri="{0D108BD9-81ED-4DB2-BD59-A6C34878D82A}">
                    <a16:rowId xmlns:a16="http://schemas.microsoft.com/office/drawing/2014/main" val="10001"/>
                  </a:ext>
                </a:extLst>
              </a:tr>
              <a:tr h="782905">
                <a:tc>
                  <a:txBody>
                    <a:bodyPr/>
                    <a:lstStyle/>
                    <a:p>
                      <a:r>
                        <a:rPr lang="zh-TW" altLang="en-US" sz="1400" b="0" dirty="0"/>
                        <a:t>３</a:t>
                      </a:r>
                    </a:p>
                  </a:txBody>
                  <a:tcPr/>
                </a:tc>
                <a:tc>
                  <a:txBody>
                    <a:bodyPr/>
                    <a:lstStyle/>
                    <a:p>
                      <a:r>
                        <a:rPr lang="zh-TW" altLang="en-US" sz="1400" b="0" u="none" dirty="0"/>
                        <a:t>基於法定身分依法令規定申請之補助；</a:t>
                      </a:r>
                      <a:r>
                        <a:rPr lang="zh-TW" altLang="en-US" sz="1400" b="0" u="sng" dirty="0"/>
                        <a:t>或對公職人員之關係人依法令規定以公開公平方式辦理之補助，或禁止補助反不利於公共利益且經補助法令主管機關核定同意之補助</a:t>
                      </a:r>
                    </a:p>
                  </a:txBody>
                  <a:tcPr/>
                </a:tc>
                <a:extLst>
                  <a:ext uri="{0D108BD9-81ED-4DB2-BD59-A6C34878D82A}">
                    <a16:rowId xmlns:a16="http://schemas.microsoft.com/office/drawing/2014/main" val="10002"/>
                  </a:ext>
                </a:extLst>
              </a:tr>
              <a:tr h="554558">
                <a:tc>
                  <a:txBody>
                    <a:bodyPr/>
                    <a:lstStyle/>
                    <a:p>
                      <a:r>
                        <a:rPr lang="zh-TW" altLang="en-US" sz="1400" b="0" dirty="0"/>
                        <a:t>４</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dirty="0"/>
                        <a:t>交易標的為公職人員服務之機關或受其監督之機關所提供，並以公定價格交易者</a:t>
                      </a:r>
                    </a:p>
                  </a:txBody>
                  <a:tcPr/>
                </a:tc>
                <a:extLst>
                  <a:ext uri="{0D108BD9-81ED-4DB2-BD59-A6C34878D82A}">
                    <a16:rowId xmlns:a16="http://schemas.microsoft.com/office/drawing/2014/main" val="10003"/>
                  </a:ext>
                </a:extLst>
              </a:tr>
              <a:tr h="554558">
                <a:tc>
                  <a:txBody>
                    <a:bodyPr/>
                    <a:lstStyle/>
                    <a:p>
                      <a:r>
                        <a:rPr lang="zh-TW" altLang="en-US" sz="1400" b="0" dirty="0"/>
                        <a:t>５</a:t>
                      </a:r>
                    </a:p>
                  </a:txBody>
                  <a:tcPr/>
                </a:tc>
                <a:tc>
                  <a:txBody>
                    <a:bodyPr/>
                    <a:lstStyle/>
                    <a:p>
                      <a:r>
                        <a:rPr lang="zh-TW" altLang="en-US" sz="1400" b="0" dirty="0"/>
                        <a:t>公營事業機構執行國家建設、公共政策或為公益用途申請承租、承購、委託經營、改良利用國有非公用不動產</a:t>
                      </a:r>
                    </a:p>
                  </a:txBody>
                  <a:tcPr/>
                </a:tc>
                <a:extLst>
                  <a:ext uri="{0D108BD9-81ED-4DB2-BD59-A6C34878D82A}">
                    <a16:rowId xmlns:a16="http://schemas.microsoft.com/office/drawing/2014/main" val="10004"/>
                  </a:ext>
                </a:extLst>
              </a:tr>
              <a:tr h="396890">
                <a:tc>
                  <a:txBody>
                    <a:bodyPr/>
                    <a:lstStyle/>
                    <a:p>
                      <a:r>
                        <a:rPr lang="zh-TW" altLang="en-US" sz="1400" b="0" dirty="0"/>
                        <a:t>６</a:t>
                      </a:r>
                    </a:p>
                  </a:txBody>
                  <a:tcPr/>
                </a:tc>
                <a:tc>
                  <a:txBody>
                    <a:bodyPr/>
                    <a:lstStyle/>
                    <a:p>
                      <a:r>
                        <a:rPr lang="zh-TW" altLang="en-US" sz="1400" b="0" dirty="0"/>
                        <a:t>一定金額以下補助及交易</a:t>
                      </a:r>
                    </a:p>
                  </a:txBody>
                  <a:tcPr/>
                </a:tc>
                <a:extLst>
                  <a:ext uri="{0D108BD9-81ED-4DB2-BD59-A6C34878D82A}">
                    <a16:rowId xmlns:a16="http://schemas.microsoft.com/office/drawing/2014/main" val="10005"/>
                  </a:ext>
                </a:extLst>
              </a:tr>
            </a:tbl>
          </a:graphicData>
        </a:graphic>
      </p:graphicFrame>
      <p:sp>
        <p:nvSpPr>
          <p:cNvPr id="8" name="右大括弧 7"/>
          <p:cNvSpPr/>
          <p:nvPr/>
        </p:nvSpPr>
        <p:spPr>
          <a:xfrm>
            <a:off x="6804248" y="2708920"/>
            <a:ext cx="648072"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文字方塊 8"/>
          <p:cNvSpPr txBox="1"/>
          <p:nvPr/>
        </p:nvSpPr>
        <p:spPr>
          <a:xfrm>
            <a:off x="7452320" y="2348880"/>
            <a:ext cx="738664" cy="2520280"/>
          </a:xfrm>
          <a:prstGeom prst="rect">
            <a:avLst/>
          </a:prstGeom>
          <a:noFill/>
        </p:spPr>
        <p:txBody>
          <a:bodyPr vert="eaVert" wrap="square" rtlCol="0">
            <a:spAutoFit/>
          </a:bodyPr>
          <a:lstStyle/>
          <a:p>
            <a:r>
              <a:rPr lang="zh-TW" altLang="en-US" dirty="0">
                <a:latin typeface="標楷體" pitchFamily="65" charset="-120"/>
                <a:ea typeface="標楷體" pitchFamily="65" charset="-120"/>
              </a:rPr>
              <a:t>底線文字另有</a:t>
            </a:r>
            <a:r>
              <a:rPr lang="zh-TW" altLang="en-US" dirty="0">
                <a:solidFill>
                  <a:srgbClr val="FF0000"/>
                </a:solidFill>
                <a:latin typeface="標楷體" pitchFamily="65" charset="-120"/>
                <a:ea typeface="標楷體" pitchFamily="65" charset="-120"/>
              </a:rPr>
              <a:t>身分揭露、主動公開義務</a:t>
            </a:r>
          </a:p>
        </p:txBody>
      </p:sp>
      <p:sp>
        <p:nvSpPr>
          <p:cNvPr id="16" name="左-右雙向箭號 15"/>
          <p:cNvSpPr/>
          <p:nvPr/>
        </p:nvSpPr>
        <p:spPr>
          <a:xfrm flipV="1">
            <a:off x="3419872" y="6093296"/>
            <a:ext cx="1656184" cy="2160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827584" y="5877272"/>
            <a:ext cx="2448272" cy="738664"/>
          </a:xfrm>
          <a:prstGeom prst="rect">
            <a:avLst/>
          </a:prstGeom>
          <a:noFill/>
        </p:spPr>
        <p:txBody>
          <a:bodyPr wrap="square" rtlCol="0">
            <a:spAutoFit/>
          </a:bodyPr>
          <a:lstStyle/>
          <a:p>
            <a:r>
              <a:rPr lang="zh-TW" altLang="en-US" sz="1400" b="1" dirty="0"/>
              <a:t>前：應主動於申請或投標文件內據實表明其身分關係補助</a:t>
            </a:r>
            <a:endParaRPr lang="zh-TW" altLang="en-US" sz="1400" dirty="0"/>
          </a:p>
        </p:txBody>
      </p:sp>
      <p:sp>
        <p:nvSpPr>
          <p:cNvPr id="19" name="文字方塊 18"/>
          <p:cNvSpPr txBox="1"/>
          <p:nvPr/>
        </p:nvSpPr>
        <p:spPr>
          <a:xfrm>
            <a:off x="5220072" y="5877272"/>
            <a:ext cx="2016224" cy="523220"/>
          </a:xfrm>
          <a:prstGeom prst="rect">
            <a:avLst/>
          </a:prstGeom>
          <a:noFill/>
        </p:spPr>
        <p:txBody>
          <a:bodyPr wrap="square" rtlCol="0">
            <a:spAutoFit/>
          </a:bodyPr>
          <a:lstStyle/>
          <a:p>
            <a:r>
              <a:rPr lang="zh-TW" altLang="en-US" sz="1400" b="1" dirty="0"/>
              <a:t>後：該機關團體應連同其身分關係主動公開 </a:t>
            </a:r>
            <a:endParaRPr lang="zh-TW" altLang="en-US" sz="1400" dirty="0"/>
          </a:p>
        </p:txBody>
      </p:sp>
      <p:sp>
        <p:nvSpPr>
          <p:cNvPr id="20" name="文字方塊 19"/>
          <p:cNvSpPr txBox="1"/>
          <p:nvPr/>
        </p:nvSpPr>
        <p:spPr>
          <a:xfrm>
            <a:off x="3419872" y="5733256"/>
            <a:ext cx="1728192" cy="307777"/>
          </a:xfrm>
          <a:prstGeom prst="rect">
            <a:avLst/>
          </a:prstGeom>
          <a:noFill/>
        </p:spPr>
        <p:txBody>
          <a:bodyPr wrap="square" rtlCol="0">
            <a:spAutoFit/>
          </a:bodyPr>
          <a:lstStyle/>
          <a:p>
            <a:r>
              <a:rPr lang="zh-TW" altLang="en-US" sz="1400" dirty="0">
                <a:latin typeface="標楷體" pitchFamily="65" charset="-120"/>
                <a:ea typeface="標楷體" pitchFamily="65" charset="-120"/>
              </a:rPr>
              <a:t>為補助或交易行為</a:t>
            </a:r>
          </a:p>
        </p:txBody>
      </p:sp>
      <p:sp>
        <p:nvSpPr>
          <p:cNvPr id="6" name="標題 5">
            <a:extLst>
              <a:ext uri="{FF2B5EF4-FFF2-40B4-BE49-F238E27FC236}">
                <a16:creationId xmlns:a16="http://schemas.microsoft.com/office/drawing/2014/main" id="{39F031B1-B7DC-4AE2-B3A1-7D78F541311C}"/>
              </a:ext>
            </a:extLst>
          </p:cNvPr>
          <p:cNvSpPr>
            <a:spLocks noGrp="1"/>
          </p:cNvSpPr>
          <p:nvPr>
            <p:ph type="title"/>
          </p:nvPr>
        </p:nvSpPr>
        <p:spPr>
          <a:xfrm>
            <a:off x="323528" y="332656"/>
            <a:ext cx="8686800" cy="1080119"/>
          </a:xfrm>
        </p:spPr>
        <p:txBody>
          <a:bodyPr>
            <a:noAutofit/>
          </a:bodyPr>
          <a:lstStyle/>
          <a:p>
            <a:r>
              <a:rPr lang="zh-TW" altLang="en-US" sz="2800" b="1" cap="small" dirty="0">
                <a:solidFill>
                  <a:srgbClr val="0070C0"/>
                </a:solidFill>
                <a:effectLst/>
                <a:latin typeface="標楷體" pitchFamily="65" charset="-120"/>
                <a:ea typeface="標楷體" pitchFamily="65" charset="-120"/>
              </a:rPr>
              <a:t>利衝法新修法重點</a:t>
            </a:r>
            <a:br>
              <a:rPr lang="en-US" altLang="zh-TW" sz="2800" b="1" cap="small" dirty="0">
                <a:solidFill>
                  <a:srgbClr val="0070C0"/>
                </a:solidFill>
                <a:effectLst/>
                <a:latin typeface="標楷體" pitchFamily="65" charset="-120"/>
                <a:ea typeface="標楷體" pitchFamily="65" charset="-120"/>
              </a:rPr>
            </a:br>
            <a:r>
              <a:rPr lang="en-US" altLang="zh-TW" sz="2800" b="1" cap="small" dirty="0">
                <a:solidFill>
                  <a:srgbClr val="0070C0"/>
                </a:solidFill>
                <a:effectLst/>
                <a:latin typeface="標楷體" pitchFamily="65" charset="-120"/>
                <a:ea typeface="標楷體" pitchFamily="65" charset="-120"/>
              </a:rPr>
              <a:t>—</a:t>
            </a:r>
            <a:r>
              <a:rPr lang="zh-TW" altLang="en-US" sz="2800" b="1" cap="small" dirty="0">
                <a:solidFill>
                  <a:srgbClr val="0070C0"/>
                </a:solidFill>
                <a:effectLst/>
                <a:latin typeface="標楷體" pitchFamily="65" charset="-120"/>
                <a:ea typeface="標楷體" pitchFamily="65" charset="-120"/>
              </a:rPr>
              <a:t>增訂公職人員或其關係人與公職人員服務之機關或受其監督機關為補助或交易行為禁止的例外規定</a:t>
            </a:r>
            <a:endParaRPr lang="zh-TW"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524328" y="268022"/>
            <a:ext cx="1584176" cy="1869483"/>
          </a:xfrm>
          <a:prstGeom prst="rect">
            <a:avLst/>
          </a:prstGeom>
          <a:noFill/>
          <a:ln w="9525">
            <a:noFill/>
            <a:miter lim="800000"/>
            <a:headEnd/>
            <a:tailEnd/>
          </a:ln>
        </p:spPr>
      </p:pic>
      <p:sp>
        <p:nvSpPr>
          <p:cNvPr id="2" name="標題 1"/>
          <p:cNvSpPr>
            <a:spLocks noGrp="1"/>
          </p:cNvSpPr>
          <p:nvPr>
            <p:ph type="title"/>
          </p:nvPr>
        </p:nvSpPr>
        <p:spPr>
          <a:xfrm>
            <a:off x="457200" y="397767"/>
            <a:ext cx="8115672" cy="576064"/>
          </a:xfrm>
        </p:spPr>
        <p:txBody>
          <a:bodyPr>
            <a:normAutofit fontScale="90000"/>
          </a:bodyPr>
          <a:lstStyle/>
          <a:p>
            <a:pPr algn="ctr"/>
            <a:r>
              <a:rPr lang="zh-TW" altLang="en-US" b="1" dirty="0">
                <a:solidFill>
                  <a:srgbClr val="0070C0"/>
                </a:solidFill>
                <a:latin typeface="標楷體" pitchFamily="65" charset="-120"/>
                <a:ea typeface="標楷體" pitchFamily="65" charset="-120"/>
              </a:rPr>
              <a:t>利衝法新修法重點</a:t>
            </a:r>
            <a:r>
              <a:rPr lang="en-US" altLang="zh-TW" b="1" dirty="0">
                <a:solidFill>
                  <a:srgbClr val="0070C0"/>
                </a:solidFill>
                <a:latin typeface="標楷體" pitchFamily="65" charset="-120"/>
                <a:ea typeface="標楷體" pitchFamily="65" charset="-120"/>
              </a:rPr>
              <a:t>—</a:t>
            </a:r>
            <a:r>
              <a:rPr lang="zh-TW" altLang="en-US" b="1" dirty="0">
                <a:solidFill>
                  <a:srgbClr val="0070C0"/>
                </a:solidFill>
                <a:latin typeface="標楷體" pitchFamily="65" charset="-120"/>
                <a:ea typeface="標楷體" pitchFamily="65" charset="-120"/>
              </a:rPr>
              <a:t>增訂違反義務者的裁罰</a:t>
            </a:r>
            <a:endParaRPr lang="zh-TW" altLang="en-US" b="1" dirty="0">
              <a:solidFill>
                <a:srgbClr val="0070C0"/>
              </a:solidFill>
            </a:endParaRPr>
          </a:p>
        </p:txBody>
      </p:sp>
      <p:sp>
        <p:nvSpPr>
          <p:cNvPr id="3" name="內容版面配置區 2"/>
          <p:cNvSpPr>
            <a:spLocks noGrp="1"/>
          </p:cNvSpPr>
          <p:nvPr>
            <p:ph sz="quarter" idx="1"/>
          </p:nvPr>
        </p:nvSpPr>
        <p:spPr>
          <a:xfrm>
            <a:off x="457200" y="1412776"/>
            <a:ext cx="7859216" cy="5184576"/>
          </a:xfrm>
        </p:spPr>
        <p:txBody>
          <a:bodyPr/>
          <a:lstStyle/>
          <a:p>
            <a:pPr>
              <a:buFont typeface="Wingdings" pitchFamily="2" charset="2"/>
              <a:buChar char="u"/>
            </a:pPr>
            <a:r>
              <a:rPr lang="zh-TW" altLang="en-US" b="1" dirty="0">
                <a:latin typeface="標楷體" pitchFamily="65" charset="-120"/>
                <a:ea typeface="標楷體" pitchFamily="65" charset="-120"/>
              </a:rPr>
              <a:t>違反義務者之裁罰：</a:t>
            </a:r>
            <a:endParaRPr lang="en-US" altLang="zh-TW" b="1" dirty="0">
              <a:latin typeface="標楷體" pitchFamily="65" charset="-120"/>
              <a:ea typeface="標楷體" pitchFamily="65" charset="-120"/>
            </a:endParaRPr>
          </a:p>
          <a:p>
            <a:pPr>
              <a:buNone/>
            </a:pPr>
            <a:endParaRPr lang="en-US" altLang="zh-TW" dirty="0"/>
          </a:p>
          <a:p>
            <a:endParaRPr lang="zh-TW" altLang="en-US" dirty="0"/>
          </a:p>
        </p:txBody>
      </p:sp>
      <p:graphicFrame>
        <p:nvGraphicFramePr>
          <p:cNvPr id="4" name="表格 3"/>
          <p:cNvGraphicFramePr>
            <a:graphicFrameLocks noGrp="1"/>
          </p:cNvGraphicFramePr>
          <p:nvPr/>
        </p:nvGraphicFramePr>
        <p:xfrm>
          <a:off x="899592" y="2276874"/>
          <a:ext cx="7344816" cy="3928470"/>
        </p:xfrm>
        <a:graphic>
          <a:graphicData uri="http://schemas.openxmlformats.org/drawingml/2006/table">
            <a:tbl>
              <a:tblPr firstRow="1" bandRow="1">
                <a:tableStyleId>{C4B1156A-380E-4F78-BDF5-A606A8083BF9}</a:tableStyleId>
              </a:tblPr>
              <a:tblGrid>
                <a:gridCol w="2108908">
                  <a:extLst>
                    <a:ext uri="{9D8B030D-6E8A-4147-A177-3AD203B41FA5}">
                      <a16:colId xmlns:a16="http://schemas.microsoft.com/office/drawing/2014/main" val="20000"/>
                    </a:ext>
                  </a:extLst>
                </a:gridCol>
                <a:gridCol w="5235908">
                  <a:extLst>
                    <a:ext uri="{9D8B030D-6E8A-4147-A177-3AD203B41FA5}">
                      <a16:colId xmlns:a16="http://schemas.microsoft.com/office/drawing/2014/main" val="20001"/>
                    </a:ext>
                  </a:extLst>
                </a:gridCol>
              </a:tblGrid>
              <a:tr h="561210">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自行迴避 </a:t>
                      </a:r>
                    </a:p>
                  </a:txBody>
                  <a:tcPr/>
                </a:tc>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處</a:t>
                      </a:r>
                      <a:r>
                        <a:rPr kumimoji="0" lang="en-US" altLang="zh-TW" sz="1800" b="0" kern="1200" baseline="0" dirty="0">
                          <a:solidFill>
                            <a:schemeClr val="dk1"/>
                          </a:solidFill>
                          <a:latin typeface="標楷體" pitchFamily="65" charset="-120"/>
                          <a:ea typeface="標楷體" pitchFamily="65" charset="-120"/>
                          <a:cs typeface="+mn-cs"/>
                        </a:rPr>
                        <a:t>10</a:t>
                      </a:r>
                      <a:r>
                        <a:rPr kumimoji="0" lang="zh-TW" altLang="en-US" sz="1800" b="0" kern="1200" baseline="0" dirty="0">
                          <a:solidFill>
                            <a:schemeClr val="dk1"/>
                          </a:solidFill>
                          <a:latin typeface="標楷體" pitchFamily="65" charset="-120"/>
                          <a:ea typeface="標楷體" pitchFamily="65" charset="-120"/>
                          <a:cs typeface="+mn-cs"/>
                        </a:rPr>
                        <a:t>萬元以上</a:t>
                      </a:r>
                      <a:r>
                        <a:rPr kumimoji="0" lang="en-US" altLang="zh-TW" sz="1800" b="0" kern="1200" baseline="0" dirty="0">
                          <a:solidFill>
                            <a:schemeClr val="dk1"/>
                          </a:solidFill>
                          <a:latin typeface="標楷體" pitchFamily="65" charset="-120"/>
                          <a:ea typeface="標楷體" pitchFamily="65" charset="-120"/>
                          <a:cs typeface="+mn-cs"/>
                        </a:rPr>
                        <a:t>200</a:t>
                      </a:r>
                      <a:r>
                        <a:rPr kumimoji="0" lang="zh-TW" altLang="en-US" sz="1800" b="0" kern="1200" baseline="0" dirty="0">
                          <a:solidFill>
                            <a:schemeClr val="dk1"/>
                          </a:solidFill>
                          <a:latin typeface="標楷體" pitchFamily="65" charset="-120"/>
                          <a:ea typeface="標楷體" pitchFamily="65" charset="-120"/>
                          <a:cs typeface="+mn-cs"/>
                        </a:rPr>
                        <a:t>萬元以下罰鍰 </a:t>
                      </a:r>
                      <a:endParaRPr lang="zh-TW" altLang="en-US" b="0"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561210">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職權迴避 </a:t>
                      </a:r>
                    </a:p>
                  </a:txBody>
                  <a:tcPr/>
                </a:tc>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處</a:t>
                      </a:r>
                      <a:r>
                        <a:rPr kumimoji="0" lang="en-US" altLang="zh-TW" sz="1800" b="0" kern="1200" baseline="0" dirty="0">
                          <a:solidFill>
                            <a:schemeClr val="dk1"/>
                          </a:solidFill>
                          <a:latin typeface="標楷體" pitchFamily="65" charset="-120"/>
                          <a:ea typeface="標楷體" pitchFamily="65" charset="-120"/>
                          <a:cs typeface="+mn-cs"/>
                        </a:rPr>
                        <a:t>15</a:t>
                      </a:r>
                      <a:r>
                        <a:rPr kumimoji="0" lang="zh-TW" altLang="en-US" sz="1800" b="0" kern="1200" baseline="0" dirty="0">
                          <a:solidFill>
                            <a:schemeClr val="dk1"/>
                          </a:solidFill>
                          <a:latin typeface="標楷體" pitchFamily="65" charset="-120"/>
                          <a:ea typeface="標楷體" pitchFamily="65" charset="-120"/>
                          <a:cs typeface="+mn-cs"/>
                        </a:rPr>
                        <a:t>萬元以上</a:t>
                      </a:r>
                      <a:r>
                        <a:rPr kumimoji="0" lang="en-US" altLang="zh-TW" sz="1800" b="0" kern="1200" baseline="0" dirty="0">
                          <a:solidFill>
                            <a:schemeClr val="dk1"/>
                          </a:solidFill>
                          <a:latin typeface="標楷體" pitchFamily="65" charset="-120"/>
                          <a:ea typeface="標楷體" pitchFamily="65" charset="-120"/>
                          <a:cs typeface="+mn-cs"/>
                        </a:rPr>
                        <a:t>300</a:t>
                      </a:r>
                      <a:r>
                        <a:rPr kumimoji="0" lang="zh-TW" altLang="en-US" sz="1800" b="0" kern="1200" baseline="0" dirty="0">
                          <a:solidFill>
                            <a:schemeClr val="dk1"/>
                          </a:solidFill>
                          <a:latin typeface="標楷體" pitchFamily="65" charset="-120"/>
                          <a:ea typeface="標楷體" pitchFamily="65" charset="-120"/>
                          <a:cs typeface="+mn-cs"/>
                        </a:rPr>
                        <a:t>萬元以下罰鍰，並得按次處罰 </a:t>
                      </a:r>
                      <a:endParaRPr lang="zh-TW" altLang="en-US" b="0"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561210">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假借職權圖利 </a:t>
                      </a:r>
                      <a:endParaRPr lang="zh-TW" altLang="en-US" b="0" dirty="0">
                        <a:latin typeface="標楷體" pitchFamily="65" charset="-120"/>
                        <a:ea typeface="標楷體" pitchFamily="65" charset="-120"/>
                      </a:endParaRPr>
                    </a:p>
                  </a:txBody>
                  <a:tcPr/>
                </a:tc>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處</a:t>
                      </a:r>
                      <a:r>
                        <a:rPr kumimoji="0" lang="en-US" altLang="zh-TW" sz="1800" b="0" kern="1200" baseline="0" dirty="0">
                          <a:solidFill>
                            <a:schemeClr val="dk1"/>
                          </a:solidFill>
                          <a:latin typeface="標楷體" pitchFamily="65" charset="-120"/>
                          <a:ea typeface="標楷體" pitchFamily="65" charset="-120"/>
                          <a:cs typeface="+mn-cs"/>
                        </a:rPr>
                        <a:t>30</a:t>
                      </a:r>
                      <a:r>
                        <a:rPr kumimoji="0" lang="zh-TW" altLang="en-US" sz="1800" b="0" kern="1200" baseline="0" dirty="0">
                          <a:solidFill>
                            <a:schemeClr val="dk1"/>
                          </a:solidFill>
                          <a:latin typeface="標楷體" pitchFamily="65" charset="-120"/>
                          <a:ea typeface="標楷體" pitchFamily="65" charset="-120"/>
                          <a:cs typeface="+mn-cs"/>
                        </a:rPr>
                        <a:t>萬元以上</a:t>
                      </a:r>
                      <a:r>
                        <a:rPr kumimoji="0" lang="en-US" altLang="zh-TW" sz="1800" b="0" kern="1200" baseline="0" dirty="0">
                          <a:solidFill>
                            <a:schemeClr val="dk1"/>
                          </a:solidFill>
                          <a:latin typeface="標楷體" pitchFamily="65" charset="-120"/>
                          <a:ea typeface="標楷體" pitchFamily="65" charset="-120"/>
                          <a:cs typeface="+mn-cs"/>
                        </a:rPr>
                        <a:t>600</a:t>
                      </a:r>
                      <a:r>
                        <a:rPr kumimoji="0" lang="zh-TW" altLang="en-US" sz="1800" b="0" kern="1200" baseline="0" dirty="0">
                          <a:solidFill>
                            <a:schemeClr val="dk1"/>
                          </a:solidFill>
                          <a:latin typeface="標楷體" pitchFamily="65" charset="-120"/>
                          <a:ea typeface="標楷體" pitchFamily="65" charset="-120"/>
                          <a:cs typeface="+mn-cs"/>
                        </a:rPr>
                        <a:t>萬元以下罰鍰 </a:t>
                      </a:r>
                      <a:endParaRPr lang="zh-TW" altLang="en-US" b="0" dirty="0">
                        <a:latin typeface="標楷體" pitchFamily="65" charset="-120"/>
                        <a:ea typeface="標楷體" pitchFamily="65" charset="-120"/>
                      </a:endParaRPr>
                    </a:p>
                  </a:txBody>
                  <a:tcPr/>
                </a:tc>
                <a:extLst>
                  <a:ext uri="{0D108BD9-81ED-4DB2-BD59-A6C34878D82A}">
                    <a16:rowId xmlns:a16="http://schemas.microsoft.com/office/drawing/2014/main" val="10002"/>
                  </a:ext>
                </a:extLst>
              </a:tr>
              <a:tr h="561210">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請託關說 </a:t>
                      </a:r>
                      <a:endParaRPr lang="zh-TW" altLang="en-US" b="0" dirty="0">
                        <a:latin typeface="標楷體" pitchFamily="65" charset="-120"/>
                        <a:ea typeface="標楷體" pitchFamily="65" charset="-120"/>
                      </a:endParaRPr>
                    </a:p>
                  </a:txBody>
                  <a:tcPr/>
                </a:tc>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處</a:t>
                      </a:r>
                      <a:r>
                        <a:rPr kumimoji="0" lang="en-US" altLang="zh-TW" sz="1800" b="0" kern="1200" baseline="0" dirty="0">
                          <a:solidFill>
                            <a:schemeClr val="dk1"/>
                          </a:solidFill>
                          <a:latin typeface="標楷體" pitchFamily="65" charset="-120"/>
                          <a:ea typeface="標楷體" pitchFamily="65" charset="-120"/>
                          <a:cs typeface="+mn-cs"/>
                        </a:rPr>
                        <a:t>30</a:t>
                      </a:r>
                      <a:r>
                        <a:rPr kumimoji="0" lang="zh-TW" altLang="en-US" sz="1800" b="0" kern="1200" baseline="0" dirty="0">
                          <a:solidFill>
                            <a:schemeClr val="dk1"/>
                          </a:solidFill>
                          <a:latin typeface="標楷體" pitchFamily="65" charset="-120"/>
                          <a:ea typeface="標楷體" pitchFamily="65" charset="-120"/>
                          <a:cs typeface="+mn-cs"/>
                        </a:rPr>
                        <a:t>萬元以上</a:t>
                      </a:r>
                      <a:r>
                        <a:rPr kumimoji="0" lang="en-US" altLang="zh-TW" sz="1800" b="0" kern="1200" baseline="0" dirty="0">
                          <a:solidFill>
                            <a:schemeClr val="dk1"/>
                          </a:solidFill>
                          <a:latin typeface="標楷體" pitchFamily="65" charset="-120"/>
                          <a:ea typeface="標楷體" pitchFamily="65" charset="-120"/>
                          <a:cs typeface="+mn-cs"/>
                        </a:rPr>
                        <a:t>600</a:t>
                      </a:r>
                      <a:r>
                        <a:rPr kumimoji="0" lang="zh-TW" altLang="en-US" sz="1800" b="0" kern="1200" baseline="0" dirty="0">
                          <a:solidFill>
                            <a:schemeClr val="dk1"/>
                          </a:solidFill>
                          <a:latin typeface="標楷體" pitchFamily="65" charset="-120"/>
                          <a:ea typeface="標楷體" pitchFamily="65" charset="-120"/>
                          <a:cs typeface="+mn-cs"/>
                        </a:rPr>
                        <a:t>萬元以下罰鍰 </a:t>
                      </a:r>
                      <a:endParaRPr lang="zh-TW" altLang="en-US" b="0" dirty="0">
                        <a:latin typeface="標楷體" pitchFamily="65" charset="-120"/>
                        <a:ea typeface="標楷體" pitchFamily="65" charset="-120"/>
                      </a:endParaRPr>
                    </a:p>
                  </a:txBody>
                  <a:tcPr/>
                </a:tc>
                <a:extLst>
                  <a:ext uri="{0D108BD9-81ED-4DB2-BD59-A6C34878D82A}">
                    <a16:rowId xmlns:a16="http://schemas.microsoft.com/office/drawing/2014/main" val="10003"/>
                  </a:ext>
                </a:extLst>
              </a:tr>
              <a:tr h="561210">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補助或交易行為 </a:t>
                      </a:r>
                      <a:endParaRPr lang="zh-TW" altLang="en-US" b="0" dirty="0">
                        <a:latin typeface="標楷體" pitchFamily="65" charset="-120"/>
                        <a:ea typeface="標楷體" pitchFamily="65" charset="-120"/>
                      </a:endParaRPr>
                    </a:p>
                  </a:txBody>
                  <a:tcPr/>
                </a:tc>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依其補助或交易金額級距處罰 </a:t>
                      </a:r>
                      <a:endParaRPr lang="zh-TW" altLang="en-US" b="0" dirty="0">
                        <a:latin typeface="標楷體" pitchFamily="65" charset="-120"/>
                        <a:ea typeface="標楷體" pitchFamily="65" charset="-120"/>
                      </a:endParaRPr>
                    </a:p>
                  </a:txBody>
                  <a:tcPr/>
                </a:tc>
                <a:extLst>
                  <a:ext uri="{0D108BD9-81ED-4DB2-BD59-A6C34878D82A}">
                    <a16:rowId xmlns:a16="http://schemas.microsoft.com/office/drawing/2014/main" val="10004"/>
                  </a:ext>
                </a:extLst>
              </a:tr>
              <a:tr h="561210">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揭露及公開義務 </a:t>
                      </a:r>
                      <a:endParaRPr lang="zh-TW" altLang="en-US" b="0" dirty="0">
                        <a:latin typeface="標楷體" pitchFamily="65" charset="-120"/>
                        <a:ea typeface="標楷體" pitchFamily="65" charset="-120"/>
                      </a:endParaRPr>
                    </a:p>
                  </a:txBody>
                  <a:tcPr/>
                </a:tc>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處</a:t>
                      </a:r>
                      <a:r>
                        <a:rPr kumimoji="0" lang="en-US" altLang="zh-TW" sz="1800" b="0" kern="1200" baseline="0" dirty="0">
                          <a:solidFill>
                            <a:schemeClr val="dk1"/>
                          </a:solidFill>
                          <a:latin typeface="標楷體" pitchFamily="65" charset="-120"/>
                          <a:ea typeface="標楷體" pitchFamily="65" charset="-120"/>
                          <a:cs typeface="+mn-cs"/>
                        </a:rPr>
                        <a:t>5</a:t>
                      </a:r>
                      <a:r>
                        <a:rPr kumimoji="0" lang="zh-TW" altLang="en-US" sz="1800" b="0" kern="1200" baseline="0" dirty="0">
                          <a:solidFill>
                            <a:schemeClr val="dk1"/>
                          </a:solidFill>
                          <a:latin typeface="標楷體" pitchFamily="65" charset="-120"/>
                          <a:ea typeface="標楷體" pitchFamily="65" charset="-120"/>
                          <a:cs typeface="+mn-cs"/>
                        </a:rPr>
                        <a:t>萬元以上</a:t>
                      </a:r>
                      <a:r>
                        <a:rPr kumimoji="0" lang="en-US" altLang="zh-TW" sz="1800" b="0" kern="1200" baseline="0" dirty="0">
                          <a:solidFill>
                            <a:schemeClr val="dk1"/>
                          </a:solidFill>
                          <a:latin typeface="標楷體" pitchFamily="65" charset="-120"/>
                          <a:ea typeface="標楷體" pitchFamily="65" charset="-120"/>
                          <a:cs typeface="+mn-cs"/>
                        </a:rPr>
                        <a:t>50</a:t>
                      </a:r>
                      <a:r>
                        <a:rPr kumimoji="0" lang="zh-TW" altLang="en-US" sz="1800" b="0" kern="1200" baseline="0" dirty="0">
                          <a:solidFill>
                            <a:schemeClr val="dk1"/>
                          </a:solidFill>
                          <a:latin typeface="標楷體" pitchFamily="65" charset="-120"/>
                          <a:ea typeface="標楷體" pitchFamily="65" charset="-120"/>
                          <a:cs typeface="+mn-cs"/>
                        </a:rPr>
                        <a:t>萬元以下罰鍰，並得按次處罰 </a:t>
                      </a:r>
                      <a:endParaRPr lang="zh-TW" altLang="en-US" b="0" dirty="0">
                        <a:latin typeface="標楷體" pitchFamily="65" charset="-120"/>
                        <a:ea typeface="標楷體" pitchFamily="65" charset="-120"/>
                      </a:endParaRPr>
                    </a:p>
                  </a:txBody>
                  <a:tcPr/>
                </a:tc>
                <a:extLst>
                  <a:ext uri="{0D108BD9-81ED-4DB2-BD59-A6C34878D82A}">
                    <a16:rowId xmlns:a16="http://schemas.microsoft.com/office/drawing/2014/main" val="10005"/>
                  </a:ext>
                </a:extLst>
              </a:tr>
              <a:tr h="561210">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受調查義務 </a:t>
                      </a:r>
                      <a:endParaRPr lang="zh-TW" altLang="en-US" b="0" dirty="0">
                        <a:latin typeface="標楷體" pitchFamily="65" charset="-120"/>
                        <a:ea typeface="標楷體" pitchFamily="65" charset="-120"/>
                      </a:endParaRPr>
                    </a:p>
                  </a:txBody>
                  <a:tcPr/>
                </a:tc>
                <a:tc>
                  <a:txBody>
                    <a:bodyPr/>
                    <a:lstStyle/>
                    <a:p>
                      <a:pPr algn="l"/>
                      <a:r>
                        <a:rPr kumimoji="0" lang="zh-TW" altLang="en-US" sz="1800" b="0" kern="1200" baseline="0" dirty="0">
                          <a:solidFill>
                            <a:schemeClr val="dk1"/>
                          </a:solidFill>
                          <a:latin typeface="標楷體" pitchFamily="65" charset="-120"/>
                          <a:ea typeface="標楷體" pitchFamily="65" charset="-120"/>
                          <a:cs typeface="+mn-cs"/>
                        </a:rPr>
                        <a:t>處</a:t>
                      </a:r>
                      <a:r>
                        <a:rPr kumimoji="0" lang="en-US" altLang="zh-TW" sz="1800" b="0" kern="1200" baseline="0" dirty="0">
                          <a:solidFill>
                            <a:schemeClr val="dk1"/>
                          </a:solidFill>
                          <a:latin typeface="標楷體" pitchFamily="65" charset="-120"/>
                          <a:ea typeface="標楷體" pitchFamily="65" charset="-120"/>
                          <a:cs typeface="+mn-cs"/>
                        </a:rPr>
                        <a:t>2</a:t>
                      </a:r>
                      <a:r>
                        <a:rPr kumimoji="0" lang="zh-TW" altLang="en-US" sz="1800" b="0" kern="1200" baseline="0" dirty="0">
                          <a:solidFill>
                            <a:schemeClr val="dk1"/>
                          </a:solidFill>
                          <a:latin typeface="標楷體" pitchFamily="65" charset="-120"/>
                          <a:ea typeface="標楷體" pitchFamily="65" charset="-120"/>
                          <a:cs typeface="+mn-cs"/>
                        </a:rPr>
                        <a:t>萬元以上</a:t>
                      </a:r>
                      <a:r>
                        <a:rPr kumimoji="0" lang="en-US" altLang="zh-TW" sz="1800" b="0" kern="1200" baseline="0" dirty="0">
                          <a:solidFill>
                            <a:schemeClr val="dk1"/>
                          </a:solidFill>
                          <a:latin typeface="標楷體" pitchFamily="65" charset="-120"/>
                          <a:ea typeface="標楷體" pitchFamily="65" charset="-120"/>
                          <a:cs typeface="+mn-cs"/>
                        </a:rPr>
                        <a:t>20</a:t>
                      </a:r>
                      <a:r>
                        <a:rPr kumimoji="0" lang="zh-TW" altLang="en-US" sz="1800" b="0" kern="1200" baseline="0" dirty="0">
                          <a:solidFill>
                            <a:schemeClr val="dk1"/>
                          </a:solidFill>
                          <a:latin typeface="標楷體" pitchFamily="65" charset="-120"/>
                          <a:ea typeface="標楷體" pitchFamily="65" charset="-120"/>
                          <a:cs typeface="+mn-cs"/>
                        </a:rPr>
                        <a:t>萬元以下罰鍰，並得按次處罰 </a:t>
                      </a:r>
                      <a:endParaRPr lang="zh-TW" altLang="en-US" b="0" dirty="0">
                        <a:latin typeface="標楷體" pitchFamily="65" charset="-120"/>
                        <a:ea typeface="標楷體" pitchFamily="65" charset="-120"/>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內容版面配置區 2"/>
          <p:cNvSpPr>
            <a:spLocks noGrp="1"/>
          </p:cNvSpPr>
          <p:nvPr>
            <p:ph idx="1"/>
          </p:nvPr>
        </p:nvSpPr>
        <p:spPr>
          <a:xfrm>
            <a:off x="1259632" y="4653136"/>
            <a:ext cx="7056784" cy="936104"/>
          </a:xfrm>
        </p:spPr>
        <p:txBody>
          <a:bodyPr>
            <a:normAutofit fontScale="77500" lnSpcReduction="20000"/>
          </a:bodyPr>
          <a:lstStyle/>
          <a:p>
            <a:pPr eaLnBrk="1" hangingPunct="1"/>
            <a:r>
              <a:rPr lang="zh-TW" altLang="en-US" dirty="0"/>
              <a:t>法務部廉政署檢舉服務專線：</a:t>
            </a:r>
            <a:r>
              <a:rPr lang="en-US" altLang="zh-TW" dirty="0"/>
              <a:t>0800-286-586</a:t>
            </a:r>
          </a:p>
          <a:p>
            <a:pPr eaLnBrk="1" hangingPunct="1"/>
            <a:r>
              <a:rPr lang="zh-TW" altLang="en-US" dirty="0"/>
              <a:t>苗栗縣政府政風處廉政專線：</a:t>
            </a:r>
            <a:r>
              <a:rPr lang="en-US" altLang="zh-TW" dirty="0"/>
              <a:t>037-356639</a:t>
            </a:r>
          </a:p>
          <a:p>
            <a:pPr eaLnBrk="1" hangingPunct="1"/>
            <a:endParaRPr lang="zh-TW" altLang="en-US" dirty="0"/>
          </a:p>
        </p:txBody>
      </p:sp>
      <p:sp>
        <p:nvSpPr>
          <p:cNvPr id="19459" name="矩形 3"/>
          <p:cNvSpPr>
            <a:spLocks noChangeArrowheads="1"/>
          </p:cNvSpPr>
          <p:nvPr/>
        </p:nvSpPr>
        <p:spPr bwMode="auto">
          <a:xfrm>
            <a:off x="1475656" y="5661248"/>
            <a:ext cx="6135687" cy="723900"/>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zh-TW" altLang="en-US" sz="4100" b="1" dirty="0">
                <a:solidFill>
                  <a:srgbClr val="0070C0"/>
                </a:solidFill>
                <a:effectLst>
                  <a:outerShdw blurRad="31750" dist="25400" dir="5400000" algn="tl" rotWithShape="0">
                    <a:srgbClr val="000000">
                      <a:alpha val="25000"/>
                    </a:srgbClr>
                  </a:outerShdw>
                </a:effectLst>
                <a:latin typeface="+mj-lt"/>
                <a:ea typeface="+mj-ea"/>
                <a:cs typeface="+mj-cs"/>
              </a:rPr>
              <a:t>苗栗縣政府政風處 關心您</a:t>
            </a:r>
          </a:p>
        </p:txBody>
      </p:sp>
      <p:sp>
        <p:nvSpPr>
          <p:cNvPr id="25603" name="AutoShape 2" descr="「苗栗縣徽」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a typeface="微軟正黑體" pitchFamily="34" charset="-120"/>
            </a:endParaRPr>
          </a:p>
        </p:txBody>
      </p:sp>
      <p:sp>
        <p:nvSpPr>
          <p:cNvPr id="25604" name="AutoShape 4" descr="「苗栗縣徽」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a typeface="微軟正黑體" pitchFamily="34" charset="-120"/>
            </a:endParaRPr>
          </a:p>
        </p:txBody>
      </p:sp>
      <p:sp>
        <p:nvSpPr>
          <p:cNvPr id="25605" name="AutoShape 6" descr="「苗栗縣徽」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a typeface="微軟正黑體" pitchFamily="34" charset="-120"/>
            </a:endParaRPr>
          </a:p>
        </p:txBody>
      </p:sp>
      <p:sp>
        <p:nvSpPr>
          <p:cNvPr id="25606" name="AutoShape 8" descr="「苗栗縣政府」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a typeface="微軟正黑體" pitchFamily="34" charset="-120"/>
            </a:endParaRPr>
          </a:p>
        </p:txBody>
      </p:sp>
      <p:sp>
        <p:nvSpPr>
          <p:cNvPr id="25607" name="AutoShape 10" descr="「苗栗縣政府」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a typeface="微軟正黑體" pitchFamily="34" charset="-120"/>
            </a:endParaRPr>
          </a:p>
        </p:txBody>
      </p:sp>
      <p:pic>
        <p:nvPicPr>
          <p:cNvPr id="25608" name="Picture 11"/>
          <p:cNvPicPr>
            <a:picLocks noChangeAspect="1" noChangeArrowheads="1"/>
          </p:cNvPicPr>
          <p:nvPr/>
        </p:nvPicPr>
        <p:blipFill>
          <a:blip r:embed="rId2" cstate="print"/>
          <a:srcRect/>
          <a:stretch>
            <a:fillRect/>
          </a:stretch>
        </p:blipFill>
        <p:spPr bwMode="auto">
          <a:xfrm>
            <a:off x="3635896" y="2492896"/>
            <a:ext cx="1873250" cy="1874838"/>
          </a:xfrm>
          <a:prstGeom prst="rect">
            <a:avLst/>
          </a:prstGeom>
          <a:noFill/>
          <a:ln w="9525">
            <a:noFill/>
            <a:miter lim="800000"/>
            <a:headEnd/>
            <a:tailEnd/>
          </a:ln>
        </p:spPr>
      </p:pic>
      <p:sp>
        <p:nvSpPr>
          <p:cNvPr id="10" name="文字方塊 9"/>
          <p:cNvSpPr txBox="1"/>
          <p:nvPr/>
        </p:nvSpPr>
        <p:spPr>
          <a:xfrm>
            <a:off x="719572" y="515765"/>
            <a:ext cx="7704856" cy="1505990"/>
          </a:xfrm>
          <a:prstGeom prst="rect">
            <a:avLst/>
          </a:prstGeom>
          <a:noFill/>
        </p:spPr>
        <p:txBody>
          <a:bodyPr wrap="square">
            <a:spAutoFit/>
          </a:bodyPr>
          <a:lstStyle/>
          <a:p>
            <a:pPr algn="just">
              <a:lnSpc>
                <a:spcPts val="3800"/>
              </a:lnSpc>
              <a:defRPr/>
            </a:pPr>
            <a:r>
              <a:rPr lang="zh-TW" altLang="en-US" sz="2800" b="1" dirty="0">
                <a:solidFill>
                  <a:srgbClr val="0070C0"/>
                </a:solidFill>
                <a:latin typeface="+mn-ea"/>
                <a:ea typeface="+mn-ea"/>
              </a:rPr>
              <a:t>公務員行使公權力應依法行政，維護公平合理及公共利益，提升人民福祉，並增益本縣清廉施政、廉能服務形象，促進國家廉能與進步。</a:t>
            </a:r>
          </a:p>
        </p:txBody>
      </p:sp>
      <p:sp>
        <p:nvSpPr>
          <p:cNvPr id="2" name="文字方塊 1">
            <a:extLst>
              <a:ext uri="{FF2B5EF4-FFF2-40B4-BE49-F238E27FC236}">
                <a16:creationId xmlns:a16="http://schemas.microsoft.com/office/drawing/2014/main" id="{20C2D2C0-F2FF-4902-81A5-987AC969E3FC}"/>
              </a:ext>
            </a:extLst>
          </p:cNvPr>
          <p:cNvSpPr txBox="1"/>
          <p:nvPr/>
        </p:nvSpPr>
        <p:spPr>
          <a:xfrm>
            <a:off x="2627784" y="6385148"/>
            <a:ext cx="3888432" cy="369332"/>
          </a:xfrm>
          <a:prstGeom prst="rect">
            <a:avLst/>
          </a:prstGeom>
          <a:noFill/>
        </p:spPr>
        <p:txBody>
          <a:bodyPr wrap="square" rtlCol="0">
            <a:spAutoFit/>
          </a:bodyPr>
          <a:lstStyle/>
          <a:p>
            <a:r>
              <a:rPr lang="zh-TW" altLang="en-US" b="1" dirty="0"/>
              <a:t>案例資料來源取自法務部廉政署文宣</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7504" y="1772816"/>
            <a:ext cx="9144000" cy="923330"/>
          </a:xfrm>
          <a:prstGeom prst="rect">
            <a:avLst/>
          </a:prstGeom>
        </p:spPr>
        <p:txBody>
          <a:bodyPr wrap="square">
            <a:spAutoFit/>
          </a:bodyPr>
          <a:lstStyle/>
          <a:p>
            <a:pPr lvl="0" algn="ctr"/>
            <a:r>
              <a:rPr lang="zh-TW" altLang="en-US" sz="5400" b="1" spc="50" dirty="0">
                <a:ln w="11430">
                  <a:solidFill>
                    <a:schemeClr val="tx1">
                      <a:lumMod val="95000"/>
                      <a:lumOff val="5000"/>
                    </a:schemeClr>
                  </a:solidFill>
                </a:ln>
                <a:solidFill>
                  <a:schemeClr val="accent5">
                    <a:lumMod val="75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貪污瀆職圖利篇 </a:t>
            </a:r>
          </a:p>
        </p:txBody>
      </p:sp>
      <p:pic>
        <p:nvPicPr>
          <p:cNvPr id="8" name="圖片 7"/>
          <p:cNvPicPr>
            <a:picLocks noChangeAspect="1"/>
          </p:cNvPicPr>
          <p:nvPr/>
        </p:nvPicPr>
        <p:blipFill>
          <a:blip r:embed="rId2" cstate="print">
            <a:extLst>
              <a:ext uri="{BEBA8EAE-BF5A-486C-A8C5-ECC9F3942E4B}">
                <a14:imgProps xmlns:a14="http://schemas.microsoft.com/office/drawing/2010/main">
                  <a14:imgLayer r:embed="rId3">
                    <a14:imgEffect>
                      <a14:backgroundRemoval t="9428" b="93603" l="7595" r="92405">
                        <a14:foregroundMark x1="10127" y1="70370" x2="17932" y2="76431"/>
                        <a14:foregroundMark x1="7595" y1="75421" x2="15401" y2="80471"/>
                        <a14:foregroundMark x1="78692" y1="90236" x2="89662" y2="87205"/>
                        <a14:foregroundMark x1="89662" y1="87205" x2="88819" y2="89899"/>
                        <a14:foregroundMark x1="92616" y1="88889" x2="92616" y2="91919"/>
                        <a14:foregroundMark x1="29958" y1="43098" x2="35654" y2="43771"/>
                        <a14:foregroundMark x1="12658" y1="84175" x2="23629" y2="91246"/>
                        <a14:foregroundMark x1="23629" y1="91246" x2="34810" y2="91582"/>
                        <a14:foregroundMark x1="34810" y1="91582" x2="46835" y2="90236"/>
                        <a14:foregroundMark x1="46835" y1="90236" x2="36709" y2="98990"/>
                        <a14:foregroundMark x1="36709" y1="98990" x2="13713" y2="93603"/>
                        <a14:foregroundMark x1="13713" y1="93603" x2="12447" y2="85859"/>
                      </a14:backgroundRemoval>
                    </a14:imgEffect>
                  </a14:imgLayer>
                </a14:imgProps>
              </a:ext>
              <a:ext uri="{28A0092B-C50C-407E-A947-70E740481C1C}">
                <a14:useLocalDpi xmlns:a14="http://schemas.microsoft.com/office/drawing/2010/main" val="0"/>
              </a:ext>
            </a:extLst>
          </a:blip>
          <a:stretch>
            <a:fillRect/>
          </a:stretch>
        </p:blipFill>
        <p:spPr>
          <a:xfrm>
            <a:off x="2627784" y="1629860"/>
            <a:ext cx="5413356" cy="3598280"/>
          </a:xfrm>
          <a:prstGeom prst="rect">
            <a:avLst/>
          </a:prstGeom>
        </p:spPr>
      </p:pic>
    </p:spTree>
    <p:extLst>
      <p:ext uri="{BB962C8B-B14F-4D97-AF65-F5344CB8AC3E}">
        <p14:creationId xmlns:p14="http://schemas.microsoft.com/office/powerpoint/2010/main" val="415216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776" y="800245"/>
            <a:ext cx="8906712" cy="350865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altLang="zh-TW" sz="4600" b="1" dirty="0">
                <a:solidFill>
                  <a:srgbClr val="210692"/>
                </a:solidFill>
                <a:latin typeface="文鼎粗隸" panose="03000809000000000000" pitchFamily="65" charset="-120"/>
                <a:ea typeface="文鼎粗隸" panose="03000809000000000000" pitchFamily="65" charset="-120"/>
              </a:rPr>
              <a:t>【</a:t>
            </a:r>
            <a:r>
              <a:rPr lang="zh-TW" altLang="en-US" sz="4600" b="1" dirty="0">
                <a:solidFill>
                  <a:srgbClr val="210692"/>
                </a:solidFill>
                <a:latin typeface="文鼎粗隸" panose="03000809000000000000" pitchFamily="65" charset="-120"/>
                <a:ea typeface="文鼎粗隸" panose="03000809000000000000" pitchFamily="65" charset="-120"/>
              </a:rPr>
              <a:t>案例分析</a:t>
            </a:r>
            <a:r>
              <a:rPr lang="en-US" altLang="zh-TW" sz="4600" b="1" dirty="0">
                <a:solidFill>
                  <a:srgbClr val="210692"/>
                </a:solidFill>
                <a:latin typeface="文鼎粗隸" panose="03000809000000000000" pitchFamily="65" charset="-120"/>
                <a:ea typeface="文鼎粗隸" panose="03000809000000000000" pitchFamily="65" charset="-120"/>
              </a:rPr>
              <a:t>】</a:t>
            </a:r>
          </a:p>
          <a:p>
            <a:pPr algn="ctr"/>
            <a:endParaRPr lang="en-US" altLang="zh-TW" sz="4600" b="1" dirty="0">
              <a:solidFill>
                <a:srgbClr val="210692"/>
              </a:solidFill>
              <a:latin typeface="文鼎粗隸" panose="03000809000000000000" pitchFamily="65" charset="-120"/>
              <a:ea typeface="文鼎粗隸" panose="03000809000000000000" pitchFamily="65" charset="-120"/>
            </a:endParaRPr>
          </a:p>
          <a:p>
            <a:pPr algn="ctr"/>
            <a:r>
              <a:rPr lang="zh-TW" altLang="en-US" sz="4600" b="1" dirty="0">
                <a:solidFill>
                  <a:srgbClr val="210692"/>
                </a:solidFill>
                <a:latin typeface="文鼎粗隸" panose="03000809000000000000" pitchFamily="65" charset="-120"/>
                <a:ea typeface="文鼎粗隸" panose="03000809000000000000" pitchFamily="65" charset="-120"/>
              </a:rPr>
              <a:t>一、</a:t>
            </a:r>
            <a:r>
              <a:rPr lang="zh-TW" altLang="en-US" sz="4600" b="1" dirty="0">
                <a:solidFill>
                  <a:srgbClr val="FF0000"/>
                </a:solidFill>
                <a:latin typeface="文鼎粗隸" panose="03000809000000000000" pitchFamily="65" charset="-120"/>
                <a:ea typeface="文鼎粗隸" panose="03000809000000000000" pitchFamily="65" charset="-120"/>
              </a:rPr>
              <a:t>採購篇</a:t>
            </a:r>
            <a:endParaRPr lang="en-US" altLang="zh-TW" sz="4600" b="1" dirty="0">
              <a:solidFill>
                <a:srgbClr val="FF0000"/>
              </a:solidFill>
              <a:latin typeface="文鼎粗隸" panose="03000809000000000000" pitchFamily="65" charset="-120"/>
              <a:ea typeface="文鼎粗隸" panose="03000809000000000000" pitchFamily="65" charset="-120"/>
            </a:endParaRPr>
          </a:p>
          <a:p>
            <a:pPr algn="ctr"/>
            <a:r>
              <a:rPr lang="zh-TW" altLang="en-US" sz="4200" b="1" dirty="0">
                <a:solidFill>
                  <a:srgbClr val="210692"/>
                </a:solidFill>
                <a:latin typeface="文鼎粗隸" panose="03000809000000000000" pitchFamily="65" charset="-120"/>
                <a:ea typeface="文鼎粗隸" panose="03000809000000000000" pitchFamily="65" charset="-120"/>
              </a:rPr>
              <a:t>    </a:t>
            </a:r>
            <a:endParaRPr lang="en-US" altLang="zh-TW" sz="4200" b="1" dirty="0">
              <a:solidFill>
                <a:srgbClr val="210692"/>
              </a:solidFill>
              <a:latin typeface="文鼎粗隸" panose="03000809000000000000" pitchFamily="65" charset="-120"/>
              <a:ea typeface="文鼎粗隸" panose="03000809000000000000" pitchFamily="65" charset="-120"/>
            </a:endParaRPr>
          </a:p>
          <a:p>
            <a:pPr algn="ctr"/>
            <a:r>
              <a:rPr lang="en-US" altLang="zh-TW" sz="4200" b="1" dirty="0">
                <a:solidFill>
                  <a:srgbClr val="210692"/>
                </a:solidFill>
                <a:latin typeface="文鼎粗隸" panose="03000809000000000000" pitchFamily="65" charset="-120"/>
                <a:ea typeface="文鼎粗隸" panose="03000809000000000000" pitchFamily="65" charset="-120"/>
              </a:rPr>
              <a:t>      </a:t>
            </a:r>
            <a:r>
              <a:rPr lang="zh-TW" altLang="en-US" sz="4200" b="1" dirty="0">
                <a:solidFill>
                  <a:srgbClr val="210692"/>
                </a:solidFill>
                <a:latin typeface="文鼎粗隸" panose="03000809000000000000" pitchFamily="65" charset="-120"/>
                <a:ea typeface="文鼎粗隸" panose="03000809000000000000" pitchFamily="65" charset="-120"/>
              </a:rPr>
              <a:t>手機洩底價，綁標更不該。</a:t>
            </a:r>
            <a:endParaRPr lang="zh-TW" altLang="en-US" sz="4200" b="1" cap="none" spc="0" dirty="0">
              <a:ln/>
              <a:solidFill>
                <a:srgbClr val="210692"/>
              </a:solidFill>
              <a:effectLst/>
              <a:latin typeface="文鼎粗隸" panose="03000809000000000000" pitchFamily="65" charset="-120"/>
              <a:ea typeface="文鼎粗隸" panose="03000809000000000000" pitchFamily="65" charset="-120"/>
            </a:endParaRPr>
          </a:p>
        </p:txBody>
      </p:sp>
      <p:sp>
        <p:nvSpPr>
          <p:cNvPr id="2" name="箭號: 向右 1">
            <a:extLst>
              <a:ext uri="{FF2B5EF4-FFF2-40B4-BE49-F238E27FC236}">
                <a16:creationId xmlns:a16="http://schemas.microsoft.com/office/drawing/2014/main" id="{D9BF4337-E71F-4A87-99DA-F4112ECFC22A}"/>
              </a:ext>
            </a:extLst>
          </p:cNvPr>
          <p:cNvSpPr/>
          <p:nvPr/>
        </p:nvSpPr>
        <p:spPr>
          <a:xfrm>
            <a:off x="755576" y="3717032"/>
            <a:ext cx="1224136" cy="519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6132C2D0-2442-4D23-AF86-E5197F17CC0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920" b="98309" l="846" r="96406">
                        <a14:foregroundMark x1="846" y1="34038" x2="12896" y2="31078"/>
                        <a14:foregroundMark x1="12896" y1="31078" x2="48626" y2="2748"/>
                        <a14:foregroundMark x1="48626" y1="2748" x2="58562" y2="6131"/>
                        <a14:foregroundMark x1="58562" y1="6131" x2="60042" y2="7188"/>
                        <a14:foregroundMark x1="6131" y1="73150" x2="27484" y2="75476"/>
                        <a14:foregroundMark x1="27484" y1="75476" x2="33404" y2="84355"/>
                        <a14:foregroundMark x1="33404" y1="84355" x2="57294" y2="86892"/>
                        <a14:foregroundMark x1="57294" y1="86892" x2="54757" y2="96829"/>
                        <a14:foregroundMark x1="54757" y1="96829" x2="42918" y2="94503"/>
                        <a14:foregroundMark x1="42918" y1="94503" x2="7822" y2="72727"/>
                        <a14:foregroundMark x1="4228" y1="32981" x2="1268" y2="42495"/>
                        <a14:foregroundMark x1="1268" y1="42495" x2="11628" y2="84567"/>
                        <a14:foregroundMark x1="11628" y1="84567" x2="27907" y2="83510"/>
                        <a14:foregroundMark x1="90063" y1="28330" x2="98097" y2="34672"/>
                        <a14:foregroundMark x1="97378" y1="44733" x2="97326" y2="45468"/>
                        <a14:foregroundMark x1="98097" y1="34672" x2="97411" y2="44277"/>
                        <a14:foregroundMark x1="92082" y1="72496" x2="89218" y2="83298"/>
                        <a14:foregroundMark x1="92474" y1="71017" x2="92389" y2="71337"/>
                        <a14:foregroundMark x1="96336" y1="56450" x2="95319" y2="60287"/>
                        <a14:foregroundMark x1="81818" y1="59619" x2="92812" y2="57505"/>
                        <a14:foregroundMark x1="89138" y1="61490" x2="80338" y2="71036"/>
                        <a14:foregroundMark x1="92812" y1="57505" x2="90338" y2="60189"/>
                        <a14:foregroundMark x1="53911" y1="97886" x2="49260" y2="98309"/>
                        <a14:backgroundMark x1="97463" y1="45455" x2="98520" y2="56237"/>
                        <a14:backgroundMark x1="98520" y1="56237" x2="96829" y2="45877"/>
                        <a14:backgroundMark x1="96829" y1="45877" x2="97886" y2="43340"/>
                        <a14:backgroundMark x1="93658" y1="60254" x2="93446" y2="71036"/>
                        <a14:backgroundMark x1="93446" y1="71036" x2="93658" y2="61734"/>
                        <a14:backgroundMark x1="90698" y1="71670" x2="90909" y2="72727"/>
                      </a14:backgroundRemoval>
                    </a14:imgEffect>
                  </a14:imgLayer>
                </a14:imgProps>
              </a:ext>
            </a:extLst>
          </a:blip>
          <a:stretch>
            <a:fillRect/>
          </a:stretch>
        </p:blipFill>
        <p:spPr>
          <a:xfrm>
            <a:off x="3707904" y="4308898"/>
            <a:ext cx="2358389" cy="2384059"/>
          </a:xfrm>
          <a:prstGeom prst="rect">
            <a:avLst/>
          </a:prstGeom>
        </p:spPr>
      </p:pic>
    </p:spTree>
    <p:extLst>
      <p:ext uri="{BB962C8B-B14F-4D97-AF65-F5344CB8AC3E}">
        <p14:creationId xmlns:p14="http://schemas.microsoft.com/office/powerpoint/2010/main" val="360503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67544" y="188640"/>
            <a:ext cx="8280920" cy="3672408"/>
          </a:xfrm>
        </p:spPr>
        <p:txBody>
          <a:bodyPr>
            <a:normAutofit fontScale="55000" lnSpcReduction="20000"/>
          </a:bodyPr>
          <a:lstStyle/>
          <a:p>
            <a:pPr marL="0" indent="0" algn="ctr">
              <a:lnSpc>
                <a:spcPct val="170000"/>
              </a:lnSpc>
              <a:buNone/>
            </a:pPr>
            <a:r>
              <a:rPr lang="zh-TW" altLang="en-US" sz="4500" dirty="0">
                <a:latin typeface="微軟正黑體" panose="020B0604030504040204" pitchFamily="34" charset="-120"/>
                <a:ea typeface="微軟正黑體" panose="020B0604030504040204" pitchFamily="34" charset="-120"/>
              </a:rPr>
              <a:t>故事簡述</a:t>
            </a:r>
            <a:endParaRPr lang="en-US" altLang="zh-TW" sz="4500" dirty="0">
              <a:latin typeface="微軟正黑體" panose="020B0604030504040204" pitchFamily="34" charset="-120"/>
              <a:ea typeface="微軟正黑體" panose="020B0604030504040204" pitchFamily="34" charset="-120"/>
            </a:endParaRPr>
          </a:p>
          <a:p>
            <a:pPr marL="0" indent="0">
              <a:lnSpc>
                <a:spcPct val="170000"/>
              </a:lnSpc>
              <a:spcAft>
                <a:spcPts val="1200"/>
              </a:spcAft>
              <a:buNone/>
            </a:pPr>
            <a:r>
              <a:rPr lang="zh-TW" altLang="en-US" dirty="0">
                <a:latin typeface="微軟正黑體" panose="020B0604030504040204" pitchFamily="34" charset="-120"/>
                <a:ea typeface="微軟正黑體" panose="020B0604030504040204" pitchFamily="34" charset="-120"/>
              </a:rPr>
              <a:t>　　小島市的橋樑受水災影響，河道砂石阻塞且河堤護岸受損嚴重，極需疏濬，市公所即向河川單位申請自辦疏濬工程，獲得同意後，由財建課承辦人放水弟負責辦理「上下游河川疏濬工程併辦土石標售案」的設計監造及工程發包採購案。</a:t>
            </a:r>
          </a:p>
          <a:p>
            <a:pPr marL="0" indent="0">
              <a:lnSpc>
                <a:spcPct val="170000"/>
              </a:lnSpc>
              <a:buNone/>
            </a:pPr>
            <a:r>
              <a:rPr lang="zh-TW" altLang="en-US" dirty="0">
                <a:latin typeface="微軟正黑體" panose="020B0604030504040204" pitchFamily="34" charset="-120"/>
                <a:ea typeface="微軟正黑體" panose="020B0604030504040204" pitchFamily="34" charset="-120"/>
              </a:rPr>
              <a:t>　　歐北座公司對這個案子很有興趣，負責人曾貪心與小島市的市長熟識，邀請市長、秘書、課長賈仙及承辦人放水弟等人，一起前往曾貪心的住處聚會。企圖讓歐北座公司比較有優勝的機會得標。（接下頁）</a:t>
            </a:r>
          </a:p>
          <a:p>
            <a:pPr>
              <a:lnSpc>
                <a:spcPct val="170000"/>
              </a:lnSpc>
            </a:pPr>
            <a:endParaRPr lang="zh-TW" altLang="en-US" dirty="0"/>
          </a:p>
        </p:txBody>
      </p:sp>
      <p:pic>
        <p:nvPicPr>
          <p:cNvPr id="12" name="圖片 11">
            <a:extLst>
              <a:ext uri="{FF2B5EF4-FFF2-40B4-BE49-F238E27FC236}">
                <a16:creationId xmlns:a16="http://schemas.microsoft.com/office/drawing/2014/main" id="{B818D574-9EB2-45AD-A3E3-811D681BAFE7}"/>
              </a:ext>
            </a:extLst>
          </p:cNvPr>
          <p:cNvPicPr>
            <a:picLocks noChangeAspect="1"/>
          </p:cNvPicPr>
          <p:nvPr/>
        </p:nvPicPr>
        <p:blipFill>
          <a:blip r:embed="rId2"/>
          <a:stretch>
            <a:fillRect/>
          </a:stretch>
        </p:blipFill>
        <p:spPr>
          <a:xfrm>
            <a:off x="1202925" y="3861048"/>
            <a:ext cx="6810158" cy="2808312"/>
          </a:xfrm>
          <a:prstGeom prst="rect">
            <a:avLst/>
          </a:prstGeom>
        </p:spPr>
      </p:pic>
    </p:spTree>
    <p:extLst>
      <p:ext uri="{BB962C8B-B14F-4D97-AF65-F5344CB8AC3E}">
        <p14:creationId xmlns:p14="http://schemas.microsoft.com/office/powerpoint/2010/main" val="159652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sz="half" idx="1"/>
          </p:nvPr>
        </p:nvSpPr>
        <p:spPr>
          <a:xfrm>
            <a:off x="467544" y="548680"/>
            <a:ext cx="8280920" cy="2592288"/>
          </a:xfrm>
        </p:spPr>
        <p:txBody>
          <a:bodyPr>
            <a:normAutofit fontScale="62500" lnSpcReduction="20000"/>
          </a:bodyPr>
          <a:lstStyle/>
          <a:p>
            <a:pPr marL="0" indent="0" algn="just">
              <a:lnSpc>
                <a:spcPct val="120000"/>
              </a:lnSpc>
              <a:spcAft>
                <a:spcPts val="1200"/>
              </a:spcAft>
              <a:buNone/>
            </a:pPr>
            <a:r>
              <a:rPr lang="zh-TW" altLang="en-US" dirty="0"/>
              <a:t>　　</a:t>
            </a:r>
            <a:r>
              <a:rPr lang="zh-TW" altLang="en-US" dirty="0">
                <a:latin typeface="微軟正黑體" panose="020B0604030504040204" pitchFamily="34" charset="-120"/>
                <a:ea typeface="微軟正黑體" panose="020B0604030504040204" pitchFamily="34" charset="-120"/>
              </a:rPr>
              <a:t>招標程序期間，</a:t>
            </a:r>
            <a:r>
              <a:rPr lang="zh-TW" altLang="en-US" b="1" dirty="0">
                <a:solidFill>
                  <a:srgbClr val="FF0000"/>
                </a:solidFill>
                <a:latin typeface="微軟正黑體" panose="020B0604030504040204" pitchFamily="34" charset="-120"/>
                <a:ea typeface="微軟正黑體" panose="020B0604030504040204" pitchFamily="34" charset="-120"/>
              </a:rPr>
              <a:t>賈仙負有督導職責，應該避免與廠商有程序外的不當接觸，卻私下打電話將標案底價洩漏給歐北座公司，讓歐北座公司順利得標，獲取不法利益新臺幣</a:t>
            </a:r>
            <a:r>
              <a:rPr lang="en-US" altLang="zh-TW" b="1" dirty="0">
                <a:solidFill>
                  <a:srgbClr val="FF0000"/>
                </a:solidFill>
                <a:latin typeface="微軟正黑體" panose="020B0604030504040204" pitchFamily="34" charset="-120"/>
                <a:ea typeface="微軟正黑體" panose="020B0604030504040204" pitchFamily="34" charset="-120"/>
              </a:rPr>
              <a:t>59 </a:t>
            </a:r>
            <a:r>
              <a:rPr lang="zh-TW" altLang="en-US" b="1" dirty="0">
                <a:solidFill>
                  <a:srgbClr val="FF0000"/>
                </a:solidFill>
                <a:latin typeface="微軟正黑體" panose="020B0604030504040204" pitchFamily="34" charset="-120"/>
                <a:ea typeface="微軟正黑體" panose="020B0604030504040204" pitchFamily="34" charset="-120"/>
              </a:rPr>
              <a:t>萬</a:t>
            </a:r>
            <a:r>
              <a:rPr lang="en-US" altLang="zh-TW" b="1" dirty="0">
                <a:solidFill>
                  <a:srgbClr val="FF0000"/>
                </a:solidFill>
                <a:latin typeface="微軟正黑體" panose="020B0604030504040204" pitchFamily="34" charset="-120"/>
                <a:ea typeface="微軟正黑體" panose="020B0604030504040204" pitchFamily="34" charset="-120"/>
              </a:rPr>
              <a:t>5,162 </a:t>
            </a:r>
            <a:r>
              <a:rPr lang="zh-TW" altLang="en-US" b="1" dirty="0">
                <a:solidFill>
                  <a:srgbClr val="FF0000"/>
                </a:solidFill>
                <a:latin typeface="微軟正黑體" panose="020B0604030504040204" pitchFamily="34" charset="-120"/>
                <a:ea typeface="微軟正黑體" panose="020B0604030504040204" pitchFamily="34" charset="-120"/>
              </a:rPr>
              <a:t>元</a:t>
            </a:r>
            <a:r>
              <a:rPr lang="zh-TW" altLang="en-US" dirty="0">
                <a:latin typeface="微軟正黑體" panose="020B0604030504040204" pitchFamily="34" charset="-120"/>
                <a:ea typeface="微軟正黑體" panose="020B0604030504040204" pitchFamily="34" charset="-120"/>
              </a:rPr>
              <a:t>。</a:t>
            </a:r>
          </a:p>
          <a:p>
            <a:pPr marL="0" indent="0" algn="just">
              <a:lnSpc>
                <a:spcPct val="120000"/>
              </a:lnSpc>
              <a:buNone/>
            </a:pPr>
            <a:r>
              <a:rPr lang="zh-TW" altLang="en-US" dirty="0">
                <a:latin typeface="微軟正黑體" panose="020B0604030504040204" pitchFamily="34" charset="-120"/>
                <a:ea typeface="微軟正黑體" panose="020B0604030504040204" pitchFamily="34" charset="-120"/>
              </a:rPr>
              <a:t>　　賈仙明知依政府採購法規定，底價在未決標前，仍應保密，卻在決標前，故意將機關的工程標案底價，洩漏給歐北座公司。最後，</a:t>
            </a:r>
            <a:r>
              <a:rPr lang="zh-TW" altLang="en-US" b="1" dirty="0">
                <a:solidFill>
                  <a:srgbClr val="FF0000"/>
                </a:solidFill>
                <a:latin typeface="微軟正黑體" panose="020B0604030504040204" pitchFamily="34" charset="-120"/>
                <a:ea typeface="微軟正黑體" panose="020B0604030504040204" pitchFamily="34" charset="-120"/>
              </a:rPr>
              <a:t>賈仙被法院依貪污治罪條例第</a:t>
            </a:r>
            <a:r>
              <a:rPr lang="en-US" altLang="zh-TW" b="1" dirty="0">
                <a:solidFill>
                  <a:srgbClr val="FF0000"/>
                </a:solidFill>
                <a:latin typeface="微軟正黑體" panose="020B0604030504040204" pitchFamily="34" charset="-120"/>
                <a:ea typeface="微軟正黑體" panose="020B0604030504040204" pitchFamily="34" charset="-120"/>
              </a:rPr>
              <a:t>6 </a:t>
            </a:r>
            <a:r>
              <a:rPr lang="zh-TW" altLang="en-US" b="1" dirty="0">
                <a:solidFill>
                  <a:srgbClr val="FF0000"/>
                </a:solidFill>
                <a:latin typeface="微軟正黑體" panose="020B0604030504040204" pitchFamily="34" charset="-120"/>
                <a:ea typeface="微軟正黑體" panose="020B0604030504040204" pitchFamily="34" charset="-120"/>
              </a:rPr>
              <a:t>條第</a:t>
            </a:r>
            <a:r>
              <a:rPr lang="en-US" altLang="zh-TW" b="1" dirty="0">
                <a:solidFill>
                  <a:srgbClr val="FF0000"/>
                </a:solidFill>
                <a:latin typeface="微軟正黑體" panose="020B0604030504040204" pitchFamily="34" charset="-120"/>
                <a:ea typeface="微軟正黑體" panose="020B0604030504040204" pitchFamily="34" charset="-120"/>
              </a:rPr>
              <a:t>1 </a:t>
            </a:r>
            <a:r>
              <a:rPr lang="zh-TW" altLang="en-US" b="1" dirty="0">
                <a:solidFill>
                  <a:srgbClr val="FF0000"/>
                </a:solidFill>
                <a:latin typeface="微軟正黑體" panose="020B0604030504040204" pitchFamily="34" charset="-120"/>
                <a:ea typeface="微軟正黑體" panose="020B0604030504040204" pitchFamily="34" charset="-120"/>
              </a:rPr>
              <a:t>項第</a:t>
            </a:r>
            <a:r>
              <a:rPr lang="en-US" altLang="zh-TW" b="1" dirty="0">
                <a:solidFill>
                  <a:srgbClr val="FF0000"/>
                </a:solidFill>
                <a:latin typeface="微軟正黑體" panose="020B0604030504040204" pitchFamily="34" charset="-120"/>
                <a:ea typeface="微軟正黑體" panose="020B0604030504040204" pitchFamily="34" charset="-120"/>
              </a:rPr>
              <a:t>4 </a:t>
            </a:r>
            <a:r>
              <a:rPr lang="zh-TW" altLang="en-US" b="1" dirty="0">
                <a:solidFill>
                  <a:srgbClr val="FF0000"/>
                </a:solidFill>
                <a:latin typeface="微軟正黑體" panose="020B0604030504040204" pitchFamily="34" charset="-120"/>
                <a:ea typeface="微軟正黑體" panose="020B0604030504040204" pitchFamily="34" charset="-120"/>
              </a:rPr>
              <a:t>款之圖利罪，判處有期徒刑</a:t>
            </a:r>
            <a:r>
              <a:rPr lang="en-US" altLang="zh-TW" b="1" dirty="0">
                <a:solidFill>
                  <a:srgbClr val="FF0000"/>
                </a:solidFill>
                <a:latin typeface="微軟正黑體" panose="020B0604030504040204" pitchFamily="34" charset="-120"/>
                <a:ea typeface="微軟正黑體" panose="020B0604030504040204" pitchFamily="34" charset="-120"/>
              </a:rPr>
              <a:t>3 </a:t>
            </a:r>
            <a:r>
              <a:rPr lang="zh-TW" altLang="en-US" b="1" dirty="0">
                <a:solidFill>
                  <a:srgbClr val="FF0000"/>
                </a:solidFill>
                <a:latin typeface="微軟正黑體" panose="020B0604030504040204" pitchFamily="34" charset="-120"/>
                <a:ea typeface="微軟正黑體" panose="020B0604030504040204" pitchFamily="34" charset="-120"/>
              </a:rPr>
              <a:t>年，褫奪公權</a:t>
            </a:r>
            <a:r>
              <a:rPr lang="en-US" altLang="zh-TW" b="1" dirty="0">
                <a:solidFill>
                  <a:srgbClr val="FF0000"/>
                </a:solidFill>
                <a:latin typeface="微軟正黑體" panose="020B0604030504040204" pitchFamily="34" charset="-120"/>
                <a:ea typeface="微軟正黑體" panose="020B0604030504040204" pitchFamily="34" charset="-120"/>
              </a:rPr>
              <a:t>3 </a:t>
            </a:r>
            <a:r>
              <a:rPr lang="zh-TW" altLang="en-US" b="1" dirty="0">
                <a:solidFill>
                  <a:srgbClr val="FF0000"/>
                </a:solidFill>
                <a:latin typeface="微軟正黑體" panose="020B0604030504040204" pitchFamily="34" charset="-120"/>
                <a:ea typeface="微軟正黑體" panose="020B0604030504040204" pitchFamily="34" charset="-120"/>
              </a:rPr>
              <a:t>年。</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996952"/>
            <a:ext cx="6480720" cy="3566566"/>
          </a:xfrm>
          <a:prstGeom prst="rect">
            <a:avLst/>
          </a:prstGeom>
        </p:spPr>
      </p:pic>
    </p:spTree>
    <p:extLst>
      <p:ext uri="{BB962C8B-B14F-4D97-AF65-F5344CB8AC3E}">
        <p14:creationId xmlns:p14="http://schemas.microsoft.com/office/powerpoint/2010/main" val="313209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827584" y="2708920"/>
            <a:ext cx="3600400" cy="3168352"/>
          </a:xfrm>
        </p:spPr>
        <p:txBody>
          <a:bodyPr>
            <a:normAutofit fontScale="92500" lnSpcReduction="10000"/>
          </a:bodyPr>
          <a:lstStyle/>
          <a:p>
            <a:pPr marL="0" indent="0">
              <a:lnSpc>
                <a:spcPct val="140000"/>
              </a:lnSpc>
              <a:spcBef>
                <a:spcPts val="600"/>
              </a:spcBef>
              <a:buNone/>
            </a:pPr>
            <a:r>
              <a:rPr lang="en-US" altLang="zh-TW" sz="1900" dirty="0">
                <a:latin typeface="微軟正黑體" panose="020B0604030504040204" pitchFamily="34" charset="-120"/>
                <a:ea typeface="微軟正黑體" panose="020B0604030504040204" pitchFamily="34" charset="-120"/>
              </a:rPr>
              <a:t>Ⅱ</a:t>
            </a:r>
            <a:r>
              <a:rPr lang="zh-TW" altLang="en-US" sz="1900" dirty="0">
                <a:latin typeface="微軟正黑體" panose="020B0604030504040204" pitchFamily="34" charset="-120"/>
                <a:ea typeface="微軟正黑體" panose="020B0604030504040204" pitchFamily="34" charset="-120"/>
              </a:rPr>
              <a:t>機關辦理招標，不得於開標前洩漏底價，領標、投標廠商之名稱與家數及其他足以造成限制競爭或不公平競爭之相關資料。</a:t>
            </a:r>
            <a:endParaRPr lang="en-US" altLang="zh-TW" sz="1900" dirty="0">
              <a:latin typeface="微軟正黑體" panose="020B0604030504040204" pitchFamily="34" charset="-120"/>
              <a:ea typeface="微軟正黑體" panose="020B0604030504040204" pitchFamily="34" charset="-120"/>
            </a:endParaRPr>
          </a:p>
          <a:p>
            <a:pPr marL="0" indent="0">
              <a:lnSpc>
                <a:spcPct val="140000"/>
              </a:lnSpc>
              <a:spcBef>
                <a:spcPts val="600"/>
              </a:spcBef>
              <a:buNone/>
            </a:pPr>
            <a:r>
              <a:rPr lang="en-US" altLang="zh-TW" sz="1900" dirty="0">
                <a:latin typeface="微軟正黑體" panose="020B0604030504040204" pitchFamily="34" charset="-120"/>
                <a:ea typeface="微軟正黑體" panose="020B0604030504040204" pitchFamily="34" charset="-120"/>
              </a:rPr>
              <a:t>Ⅲ</a:t>
            </a:r>
            <a:r>
              <a:rPr lang="zh-TW" altLang="en-US" sz="1900" dirty="0">
                <a:latin typeface="微軟正黑體" panose="020B0604030504040204" pitchFamily="34" charset="-120"/>
                <a:ea typeface="微軟正黑體" panose="020B0604030504040204" pitchFamily="34" charset="-120"/>
              </a:rPr>
              <a:t>底價於開標後至決標前，仍應保密，決標後除有特殊情形外，應予公開。但機關依實際需要，得於招標文件中公告底價。</a:t>
            </a:r>
            <a:endParaRPr lang="en-US" altLang="zh-TW" sz="1900" dirty="0">
              <a:latin typeface="微軟正黑體" panose="020B0604030504040204" pitchFamily="34" charset="-120"/>
              <a:ea typeface="微軟正黑體" panose="020B0604030504040204" pitchFamily="34" charset="-120"/>
            </a:endParaRPr>
          </a:p>
          <a:p>
            <a:pPr marL="0" indent="0">
              <a:buNone/>
            </a:pPr>
            <a:endParaRPr lang="zh-TW" altLang="en-US" dirty="0"/>
          </a:p>
        </p:txBody>
      </p:sp>
      <p:sp>
        <p:nvSpPr>
          <p:cNvPr id="5" name="矩形 4"/>
          <p:cNvSpPr/>
          <p:nvPr/>
        </p:nvSpPr>
        <p:spPr>
          <a:xfrm>
            <a:off x="1331640" y="476672"/>
            <a:ext cx="3108544" cy="923330"/>
          </a:xfrm>
          <a:prstGeom prst="rect">
            <a:avLst/>
          </a:prstGeom>
          <a:noFill/>
        </p:spPr>
        <p:txBody>
          <a:bodyPr wrap="none" lIns="91440" tIns="45720" rIns="91440" bIns="45720">
            <a:spAutoFit/>
          </a:bodyPr>
          <a:lstStyle/>
          <a:p>
            <a:pPr algn="ctr"/>
            <a:r>
              <a:rPr lang="zh-TW" altLang="en-US" sz="5400" b="1" cap="none"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rPr>
              <a:t>溫馨叮嚀</a:t>
            </a:r>
          </a:p>
        </p:txBody>
      </p:sp>
      <p:sp>
        <p:nvSpPr>
          <p:cNvPr id="8" name="太陽 7"/>
          <p:cNvSpPr/>
          <p:nvPr/>
        </p:nvSpPr>
        <p:spPr>
          <a:xfrm>
            <a:off x="5292080" y="260648"/>
            <a:ext cx="1896360" cy="1296144"/>
          </a:xfrm>
          <a:prstGeom prst="su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內容版面配置區 2"/>
          <p:cNvSpPr txBox="1">
            <a:spLocks/>
          </p:cNvSpPr>
          <p:nvPr/>
        </p:nvSpPr>
        <p:spPr>
          <a:xfrm>
            <a:off x="6300192" y="2272320"/>
            <a:ext cx="2448272"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endParaRPr lang="zh-TW" altLang="en-US" dirty="0"/>
          </a:p>
        </p:txBody>
      </p:sp>
      <p:sp>
        <p:nvSpPr>
          <p:cNvPr id="16" name="矩形 15"/>
          <p:cNvSpPr/>
          <p:nvPr/>
        </p:nvSpPr>
        <p:spPr>
          <a:xfrm>
            <a:off x="2579928" y="5910097"/>
            <a:ext cx="4608512" cy="707886"/>
          </a:xfrm>
          <a:prstGeom prst="rect">
            <a:avLst/>
          </a:prstGeom>
        </p:spPr>
        <p:txBody>
          <a:bodyPr wrap="square">
            <a:spAutoFit/>
          </a:bodyPr>
          <a:lstStyle/>
          <a:p>
            <a:r>
              <a:rPr lang="zh-TW" altLang="en-US" sz="2000" dirty="0"/>
              <a:t>圖利罪構成要件：</a:t>
            </a:r>
            <a:endParaRPr lang="en-US" altLang="zh-TW" sz="2000" dirty="0"/>
          </a:p>
          <a:p>
            <a:r>
              <a:rPr lang="zh-TW" altLang="en-US" sz="2000" b="1" dirty="0">
                <a:solidFill>
                  <a:srgbClr val="FF0000"/>
                </a:solidFill>
              </a:rPr>
              <a:t>公務人員  明知故意 違反法令 獲得好處</a:t>
            </a:r>
          </a:p>
        </p:txBody>
      </p:sp>
      <p:sp>
        <p:nvSpPr>
          <p:cNvPr id="12" name="矩形: 圓角 8"/>
          <p:cNvSpPr/>
          <p:nvPr/>
        </p:nvSpPr>
        <p:spPr>
          <a:xfrm>
            <a:off x="4788024" y="1916832"/>
            <a:ext cx="3887217"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sp>
        <p:nvSpPr>
          <p:cNvPr id="14" name="矩形: 圓角 8"/>
          <p:cNvSpPr/>
          <p:nvPr/>
        </p:nvSpPr>
        <p:spPr>
          <a:xfrm>
            <a:off x="611560" y="1916832"/>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政府採購法</a:t>
            </a:r>
            <a:r>
              <a:rPr kumimoji="0" lang="zh-TW" altLang="zh-TW" dirty="0">
                <a:latin typeface="微軟正黑體" panose="020B0604030504040204" pitchFamily="34" charset="-120"/>
                <a:ea typeface="微軟正黑體" panose="020B0604030504040204" pitchFamily="34" charset="-120"/>
              </a:rPr>
              <a:t>第</a:t>
            </a:r>
            <a:r>
              <a:rPr kumimoji="0" lang="en-US" altLang="zh-TW" dirty="0">
                <a:latin typeface="微軟正黑體" panose="020B0604030504040204" pitchFamily="34" charset="-120"/>
                <a:ea typeface="微軟正黑體" panose="020B0604030504040204" pitchFamily="34" charset="-120"/>
              </a:rPr>
              <a:t>34</a:t>
            </a:r>
            <a:r>
              <a:rPr kumimoji="0" lang="zh-TW" altLang="zh-TW" dirty="0">
                <a:latin typeface="微軟正黑體" panose="020B0604030504040204" pitchFamily="34" charset="-120"/>
                <a:ea typeface="微軟正黑體" panose="020B0604030504040204" pitchFamily="34" charset="-120"/>
              </a:rPr>
              <a:t>條</a:t>
            </a:r>
            <a:endParaRPr kumimoji="0" lang="en-US" altLang="zh-TW"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4860032" y="2708920"/>
            <a:ext cx="3672408" cy="2822311"/>
          </a:xfrm>
          <a:prstGeom prst="rect">
            <a:avLst/>
          </a:prstGeom>
          <a:noFill/>
        </p:spPr>
        <p:txBody>
          <a:bodyPr wrap="square">
            <a:spAutoFit/>
          </a:bodyPr>
          <a:lstStyle/>
          <a:p>
            <a:pPr algn="just" fontAlgn="auto">
              <a:lnSpc>
                <a:spcPct val="120000"/>
              </a:lnSpc>
              <a:spcBef>
                <a:spcPts val="600"/>
              </a:spcBef>
              <a:spcAft>
                <a:spcPts val="0"/>
              </a:spcAft>
              <a:defRPr/>
            </a:pPr>
            <a:r>
              <a:rPr lang="zh-TW" altLang="zh-TW" dirty="0">
                <a:solidFill>
                  <a:schemeClr val="tx2"/>
                </a:solidFill>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1900" spc="200" dirty="0">
                <a:latin typeface="微軟正黑體" panose="020B0604030504040204" pitchFamily="34" charset="-120"/>
                <a:ea typeface="微軟正黑體" panose="020B0604030504040204" pitchFamily="34" charset="-120"/>
              </a:rPr>
              <a:t>　</a:t>
            </a:r>
            <a:r>
              <a:rPr kumimoji="0" lang="en-US" altLang="zh-TW" sz="1900" u="sng" spc="200" dirty="0">
                <a:solidFill>
                  <a:schemeClr val="bg1"/>
                </a:solidFill>
                <a:latin typeface="微軟正黑體" panose="020B0604030504040204" pitchFamily="34" charset="-120"/>
                <a:ea typeface="微軟正黑體" panose="020B0604030504040204" pitchFamily="34" charset="-120"/>
              </a:rPr>
              <a:t>.</a:t>
            </a:r>
            <a:r>
              <a:rPr kumimoji="0" lang="zh-TW" altLang="en-US" sz="1900" u="sng" spc="200" dirty="0">
                <a:latin typeface="微軟正黑體" panose="020B0604030504040204" pitchFamily="34" charset="-120"/>
                <a:ea typeface="微軟正黑體" panose="020B0604030504040204" pitchFamily="34" charset="-120"/>
              </a:rPr>
              <a:t> </a:t>
            </a:r>
            <a:endParaRPr kumimoji="0" lang="zh-TW" altLang="zh-TW" sz="1900" u="sng" spc="2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endParaRPr kumimoji="0" lang="zh-TW" altLang="en-US" sz="1900" dirty="0"/>
          </a:p>
        </p:txBody>
      </p:sp>
    </p:spTree>
    <p:extLst>
      <p:ext uri="{BB962C8B-B14F-4D97-AF65-F5344CB8AC3E}">
        <p14:creationId xmlns:p14="http://schemas.microsoft.com/office/powerpoint/2010/main" val="101018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776" y="800245"/>
            <a:ext cx="8906712" cy="36009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6350" h="6350" prst="angle"/>
              <a:bevelB w="0" h="0"/>
              <a:contourClr>
                <a:schemeClr val="accent3">
                  <a:tint val="100000"/>
                  <a:shade val="100000"/>
                  <a:satMod val="100000"/>
                  <a:hueMod val="100000"/>
                </a:schemeClr>
              </a:contourClr>
            </a:sp3d>
          </a:bodyPr>
          <a:lstStyle/>
          <a:p>
            <a:pPr algn="ctr"/>
            <a:r>
              <a:rPr lang="en-US" altLang="zh-TW" sz="4600" b="1" dirty="0">
                <a:solidFill>
                  <a:srgbClr val="00B0F0"/>
                </a:solidFill>
                <a:latin typeface="微軟正黑體" panose="020B0604030504040204" pitchFamily="34" charset="-120"/>
                <a:ea typeface="微軟正黑體" panose="020B0604030504040204" pitchFamily="34" charset="-120"/>
              </a:rPr>
              <a:t>【</a:t>
            </a:r>
            <a:r>
              <a:rPr lang="zh-TW" altLang="en-US" sz="4600" b="1" dirty="0">
                <a:solidFill>
                  <a:srgbClr val="00B0F0"/>
                </a:solidFill>
                <a:latin typeface="微軟正黑體" panose="020B0604030504040204" pitchFamily="34" charset="-120"/>
                <a:ea typeface="微軟正黑體" panose="020B0604030504040204" pitchFamily="34" charset="-120"/>
              </a:rPr>
              <a:t>案例分析</a:t>
            </a:r>
            <a:r>
              <a:rPr lang="en-US" altLang="zh-TW" sz="4600" b="1" dirty="0">
                <a:solidFill>
                  <a:srgbClr val="00B0F0"/>
                </a:solidFill>
                <a:latin typeface="微軟正黑體" panose="020B0604030504040204" pitchFamily="34" charset="-120"/>
                <a:ea typeface="微軟正黑體" panose="020B0604030504040204" pitchFamily="34" charset="-120"/>
              </a:rPr>
              <a:t>】</a:t>
            </a:r>
          </a:p>
          <a:p>
            <a:pPr algn="ctr"/>
            <a:endParaRPr lang="en-US" altLang="zh-TW" sz="4600" b="1" dirty="0">
              <a:solidFill>
                <a:srgbClr val="00B0F0"/>
              </a:solidFill>
              <a:latin typeface="微軟正黑體" panose="020B0604030504040204" pitchFamily="34" charset="-120"/>
              <a:ea typeface="微軟正黑體" panose="020B0604030504040204" pitchFamily="34" charset="-120"/>
            </a:endParaRPr>
          </a:p>
          <a:p>
            <a:pPr algn="ctr"/>
            <a:r>
              <a:rPr lang="zh-TW" altLang="en-US" sz="4600" b="1" dirty="0">
                <a:solidFill>
                  <a:srgbClr val="00B0F0"/>
                </a:solidFill>
                <a:latin typeface="微軟正黑體" panose="020B0604030504040204" pitchFamily="34" charset="-120"/>
                <a:ea typeface="微軟正黑體" panose="020B0604030504040204" pitchFamily="34" charset="-120"/>
              </a:rPr>
              <a:t>二、造橋鋪路篇</a:t>
            </a:r>
            <a:endParaRPr lang="en-US" altLang="zh-TW" sz="4600" b="1" dirty="0">
              <a:solidFill>
                <a:srgbClr val="00B0F0"/>
              </a:solidFill>
              <a:latin typeface="微軟正黑體" panose="020B0604030504040204" pitchFamily="34" charset="-120"/>
              <a:ea typeface="微軟正黑體" panose="020B0604030504040204" pitchFamily="34" charset="-120"/>
            </a:endParaRPr>
          </a:p>
          <a:p>
            <a:pPr algn="ctr"/>
            <a:endParaRPr lang="en-US" altLang="zh-TW" sz="4800" b="1" dirty="0">
              <a:solidFill>
                <a:srgbClr val="00B0F0"/>
              </a:solidFill>
              <a:latin typeface="微軟正黑體" panose="020B0604030504040204" pitchFamily="34" charset="-120"/>
              <a:ea typeface="微軟正黑體" panose="020B0604030504040204" pitchFamily="34" charset="-120"/>
            </a:endParaRPr>
          </a:p>
          <a:p>
            <a:pPr algn="ctr"/>
            <a:r>
              <a:rPr lang="zh-TW" altLang="en-US" sz="4200" b="1" dirty="0">
                <a:solidFill>
                  <a:srgbClr val="00B0F0"/>
                </a:solidFill>
                <a:latin typeface="微軟正黑體" panose="020B0604030504040204" pitchFamily="34" charset="-120"/>
                <a:ea typeface="微軟正黑體" panose="020B0604030504040204" pitchFamily="34" charset="-120"/>
              </a:rPr>
              <a:t>  造橋是好事，  營私不可為。</a:t>
            </a:r>
            <a:endParaRPr lang="zh-TW" altLang="en-US" sz="4200" b="1" cap="none" spc="0" dirty="0">
              <a:ln/>
              <a:solidFill>
                <a:srgbClr val="00B0F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698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395536" y="260648"/>
            <a:ext cx="8352928" cy="3528392"/>
          </a:xfrm>
        </p:spPr>
        <p:txBody>
          <a:bodyPr>
            <a:normAutofit fontScale="32500" lnSpcReduction="20000"/>
          </a:bodyPr>
          <a:lstStyle/>
          <a:p>
            <a:pPr marL="0" indent="0" algn="ctr">
              <a:buNone/>
            </a:pPr>
            <a:r>
              <a:rPr lang="zh-TW" altLang="en-US" sz="7000" dirty="0">
                <a:latin typeface="微軟正黑體" panose="020B0604030504040204" pitchFamily="34" charset="-120"/>
                <a:ea typeface="微軟正黑體" panose="020B0604030504040204" pitchFamily="34" charset="-120"/>
              </a:rPr>
              <a:t>故事簡述</a:t>
            </a:r>
            <a:endParaRPr lang="en-US" altLang="zh-TW" sz="7000" dirty="0">
              <a:latin typeface="微軟正黑體" panose="020B0604030504040204" pitchFamily="34" charset="-120"/>
              <a:ea typeface="微軟正黑體" panose="020B0604030504040204" pitchFamily="34" charset="-120"/>
            </a:endParaRPr>
          </a:p>
          <a:p>
            <a:pPr marL="0" indent="0">
              <a:lnSpc>
                <a:spcPct val="120000"/>
              </a:lnSpc>
              <a:spcAft>
                <a:spcPts val="1200"/>
              </a:spcAft>
              <a:buNone/>
            </a:pPr>
            <a:r>
              <a:rPr lang="zh-TW" altLang="en-US" sz="5000" dirty="0">
                <a:latin typeface="微軟正黑體" panose="020B0604030504040204" pitchFamily="34" charset="-120"/>
                <a:ea typeface="微軟正黑體" panose="020B0604030504040204" pitchFamily="34" charset="-120"/>
              </a:rPr>
              <a:t>        </a:t>
            </a:r>
            <a:r>
              <a:rPr lang="zh-TW" altLang="en-US" sz="6200" dirty="0">
                <a:latin typeface="微軟正黑體" panose="020B0604030504040204" pitchFamily="34" charset="-120"/>
                <a:ea typeface="微軟正黑體" panose="020B0604030504040204" pitchFamily="34" charset="-120"/>
              </a:rPr>
              <a:t>萬事喬議員信仰虔誠，長期是太陽寺住持的信徒，在一個風和日麗的日子裡，太陽寺住持想要在萬事喬的選區，再開一間分寺，</a:t>
            </a:r>
            <a:r>
              <a:rPr lang="zh-TW" altLang="en-US" sz="6200" dirty="0">
                <a:solidFill>
                  <a:srgbClr val="FF0000"/>
                </a:solidFill>
                <a:latin typeface="微軟正黑體" panose="020B0604030504040204" pitchFamily="34" charset="-120"/>
                <a:ea typeface="微軟正黑體" panose="020B0604030504040204" pitchFamily="34" charset="-120"/>
              </a:rPr>
              <a:t>萬事喬心中充滿法喜，拍胸脯保證可行，並表示土地、建寺、交通等問題，交給他處理，只要</a:t>
            </a:r>
            <a:r>
              <a:rPr lang="zh-TW" altLang="en-US" sz="6200" b="1" dirty="0">
                <a:solidFill>
                  <a:srgbClr val="FF0000"/>
                </a:solidFill>
                <a:latin typeface="微軟正黑體" panose="020B0604030504040204" pitchFamily="34" charset="-120"/>
                <a:ea typeface="微軟正黑體" panose="020B0604030504040204" pitchFamily="34" charset="-120"/>
              </a:rPr>
              <a:t>支付萬事喬每月</a:t>
            </a:r>
            <a:r>
              <a:rPr lang="en-US" altLang="zh-TW" sz="6200" b="1" dirty="0">
                <a:solidFill>
                  <a:srgbClr val="FF0000"/>
                </a:solidFill>
                <a:latin typeface="微軟正黑體" panose="020B0604030504040204" pitchFamily="34" charset="-120"/>
                <a:ea typeface="微軟正黑體" panose="020B0604030504040204" pitchFamily="34" charset="-120"/>
              </a:rPr>
              <a:t>10 </a:t>
            </a:r>
            <a:r>
              <a:rPr lang="zh-TW" altLang="en-US" sz="6200" b="1" dirty="0">
                <a:solidFill>
                  <a:srgbClr val="FF0000"/>
                </a:solidFill>
                <a:latin typeface="微軟正黑體" panose="020B0604030504040204" pitchFamily="34" charset="-120"/>
                <a:ea typeface="微軟正黑體" panose="020B0604030504040204" pitchFamily="34" charset="-120"/>
              </a:rPr>
              <a:t>萬元土地租金</a:t>
            </a:r>
            <a:r>
              <a:rPr lang="zh-TW" altLang="en-US" sz="6200" dirty="0">
                <a:latin typeface="微軟正黑體" panose="020B0604030504040204" pitchFamily="34" charset="-120"/>
                <a:ea typeface="微軟正黑體" panose="020B0604030504040204" pitchFamily="34" charset="-120"/>
              </a:rPr>
              <a:t>即可。</a:t>
            </a:r>
          </a:p>
          <a:p>
            <a:pPr marL="0" indent="0">
              <a:lnSpc>
                <a:spcPct val="120000"/>
              </a:lnSpc>
              <a:buNone/>
            </a:pPr>
            <a:r>
              <a:rPr lang="zh-TW" altLang="en-US" sz="6200" dirty="0">
                <a:latin typeface="微軟正黑體" panose="020B0604030504040204" pitchFamily="34" charset="-120"/>
                <a:ea typeface="微軟正黑體" panose="020B0604030504040204" pitchFamily="34" charset="-120"/>
              </a:rPr>
              <a:t>　    萬事喬隨即透過名下公司租下一片國有地，打算興建太陽寺分寺，但他也發現：雖然國有地的側面有一條通路，但分寺預定的正門與道路間隔著一條小溪，不便信徒出入。</a:t>
            </a:r>
            <a:r>
              <a:rPr lang="zh-TW" altLang="en-US" sz="6200" b="1" dirty="0">
                <a:solidFill>
                  <a:srgbClr val="FF0000"/>
                </a:solidFill>
                <a:latin typeface="微軟正黑體" panose="020B0604030504040204" pitchFamily="34" charset="-120"/>
                <a:ea typeface="微軟正黑體" panose="020B0604030504040204" pitchFamily="34" charset="-120"/>
              </a:rPr>
              <a:t>萬事喬決定巧立名目在議會提案</a:t>
            </a:r>
            <a:r>
              <a:rPr lang="zh-TW" altLang="en-US" sz="6200" dirty="0">
                <a:latin typeface="微軟正黑體" panose="020B0604030504040204" pitchFamily="34" charset="-120"/>
                <a:ea typeface="微軟正黑體" panose="020B0604030504040204" pitchFamily="34" charset="-120"/>
              </a:rPr>
              <a:t>，佯稱「附近有拖吊場，很多拖吊車往來，遭選民投訴太過吵雜，要另搭一座橋，紓解交通」，並獲議會通過，函請市府辦理。 （接下頁）</a:t>
            </a:r>
            <a:endParaRPr lang="zh-TW" altLang="en-US" sz="62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4005064"/>
            <a:ext cx="4684752" cy="2583497"/>
          </a:xfrm>
          <a:prstGeom prst="rect">
            <a:avLst/>
          </a:prstGeom>
        </p:spPr>
      </p:pic>
    </p:spTree>
    <p:extLst>
      <p:ext uri="{BB962C8B-B14F-4D97-AF65-F5344CB8AC3E}">
        <p14:creationId xmlns:p14="http://schemas.microsoft.com/office/powerpoint/2010/main" val="88149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sz="half" idx="1"/>
          </p:nvPr>
        </p:nvSpPr>
        <p:spPr>
          <a:xfrm>
            <a:off x="4211960" y="692696"/>
            <a:ext cx="4644008" cy="4248472"/>
          </a:xfrm>
        </p:spPr>
        <p:txBody>
          <a:bodyPr>
            <a:normAutofit fontScale="25000" lnSpcReduction="20000"/>
          </a:bodyPr>
          <a:lstStyle/>
          <a:p>
            <a:pPr marL="0" indent="0" algn="just">
              <a:lnSpc>
                <a:spcPct val="120000"/>
              </a:lnSpc>
              <a:buNone/>
            </a:pPr>
            <a:r>
              <a:rPr lang="zh-TW" altLang="en-US" sz="8000" dirty="0">
                <a:latin typeface="微軟正黑體" panose="020B0604030504040204" pitchFamily="34" charset="-120"/>
                <a:ea typeface="微軟正黑體" panose="020B0604030504040204" pitchFamily="34" charset="-120"/>
              </a:rPr>
              <a:t>       萬事喬隨後邀請機關相關業務單位會勘，會勘現場強行要求相關單位的公務員，必須在將來分寺位置附近搭建一座新橋，並命名為「太陽橋」，</a:t>
            </a:r>
            <a:r>
              <a:rPr lang="zh-TW" altLang="en-US" sz="8000" b="1" dirty="0">
                <a:solidFill>
                  <a:srgbClr val="FF0000"/>
                </a:solidFill>
                <a:latin typeface="微軟正黑體" panose="020B0604030504040204" pitchFamily="34" charset="-120"/>
                <a:ea typeface="微軟正黑體" panose="020B0604030504040204" pitchFamily="34" charset="-120"/>
              </a:rPr>
              <a:t>公務員們現場雖表示，並無搭建新橋的必要，然經萬事喬暗示，將再請你們的主管「喝咖啡、聊一聊、疏通疏通」等言語威脅下，遂照萬事喬的要求，簽辦用公帑興建太陽橋。</a:t>
            </a:r>
          </a:p>
          <a:p>
            <a:pPr marL="0" indent="0" algn="just">
              <a:lnSpc>
                <a:spcPct val="120000"/>
              </a:lnSpc>
              <a:spcBef>
                <a:spcPts val="600"/>
              </a:spcBef>
              <a:buNone/>
            </a:pPr>
            <a:r>
              <a:rPr lang="zh-TW" altLang="en-US" sz="8000" dirty="0">
                <a:latin typeface="微軟正黑體" panose="020B0604030504040204" pitchFamily="34" charset="-120"/>
                <a:ea typeface="微軟正黑體" panose="020B0604030504040204" pitchFamily="34" charset="-120"/>
              </a:rPr>
              <a:t>　　可是蓋好的太陽橋根本太狹窄，拖吊車不能通行，更無法達成萬事喬一開始說要紓解交通的構想，顯然只是為了分寺正門出入方便而興建的。</a:t>
            </a:r>
            <a:r>
              <a:rPr lang="zh-TW" altLang="en-US" sz="8000" dirty="0">
                <a:solidFill>
                  <a:srgbClr val="FF0000"/>
                </a:solidFill>
                <a:latin typeface="微軟正黑體" panose="020B0604030504040204" pitchFamily="34" charset="-120"/>
                <a:ea typeface="微軟正黑體" panose="020B0604030504040204" pitchFamily="34" charset="-120"/>
              </a:rPr>
              <a:t>萬事喬透</a:t>
            </a:r>
            <a:endParaRPr lang="en-US" altLang="zh-TW" sz="8000" dirty="0">
              <a:latin typeface="微軟正黑體" panose="020B0604030504040204" pitchFamily="34" charset="-120"/>
              <a:ea typeface="微軟正黑體" panose="020B0604030504040204" pitchFamily="34" charset="-120"/>
            </a:endParaRPr>
          </a:p>
          <a:p>
            <a:pPr marL="0" indent="0" algn="just">
              <a:lnSpc>
                <a:spcPct val="120000"/>
              </a:lnSpc>
              <a:buNone/>
            </a:pPr>
            <a:endParaRPr lang="en-US" altLang="zh-TW" dirty="0">
              <a:latin typeface="微軟正黑體" panose="020B0604030504040204" pitchFamily="34" charset="-120"/>
              <a:ea typeface="微軟正黑體" panose="020B0604030504040204" pitchFamily="34" charset="-120"/>
            </a:endParaRPr>
          </a:p>
          <a:p>
            <a:pPr marL="0" indent="0" algn="just">
              <a:lnSpc>
                <a:spcPct val="120000"/>
              </a:lnSpc>
              <a:buNone/>
            </a:pPr>
            <a:r>
              <a:rPr lang="zh-TW" altLang="en-US" dirty="0">
                <a:latin typeface="微軟正黑體" panose="020B0604030504040204" pitchFamily="34" charset="-120"/>
                <a:ea typeface="微軟正黑體" panose="020B0604030504040204" pitchFamily="34" charset="-120"/>
              </a:rPr>
              <a:t>　　</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76672"/>
            <a:ext cx="3678277" cy="4104456"/>
          </a:xfrm>
          <a:prstGeom prst="rect">
            <a:avLst/>
          </a:prstGeom>
        </p:spPr>
      </p:pic>
      <p:sp>
        <p:nvSpPr>
          <p:cNvPr id="4" name="矩形 3"/>
          <p:cNvSpPr/>
          <p:nvPr/>
        </p:nvSpPr>
        <p:spPr>
          <a:xfrm>
            <a:off x="287524" y="5677674"/>
            <a:ext cx="8640960"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最後，</a:t>
            </a:r>
            <a:r>
              <a:rPr lang="zh-TW" altLang="en-US" sz="2000" b="1" dirty="0">
                <a:solidFill>
                  <a:srgbClr val="FF0000"/>
                </a:solidFill>
                <a:latin typeface="微軟正黑體" panose="020B0604030504040204" pitchFamily="34" charset="-120"/>
                <a:ea typeface="微軟正黑體" panose="020B0604030504040204" pitchFamily="34" charset="-120"/>
              </a:rPr>
              <a:t>萬事喬被法院依貪污治罪條例第</a:t>
            </a:r>
            <a:r>
              <a:rPr lang="en-US" altLang="zh-TW" sz="2000" b="1" dirty="0">
                <a:solidFill>
                  <a:srgbClr val="FF0000"/>
                </a:solidFill>
                <a:latin typeface="微軟正黑體" panose="020B0604030504040204" pitchFamily="34" charset="-120"/>
                <a:ea typeface="微軟正黑體" panose="020B0604030504040204" pitchFamily="34" charset="-120"/>
              </a:rPr>
              <a:t>6 </a:t>
            </a:r>
            <a:r>
              <a:rPr lang="zh-TW" altLang="en-US" sz="2000" b="1" dirty="0">
                <a:solidFill>
                  <a:srgbClr val="FF0000"/>
                </a:solidFill>
                <a:latin typeface="微軟正黑體" panose="020B0604030504040204" pitchFamily="34" charset="-120"/>
                <a:ea typeface="微軟正黑體" panose="020B0604030504040204" pitchFamily="34" charset="-120"/>
              </a:rPr>
              <a:t>條第</a:t>
            </a:r>
            <a:r>
              <a:rPr lang="en-US" altLang="zh-TW" sz="2000" b="1" dirty="0">
                <a:solidFill>
                  <a:srgbClr val="FF0000"/>
                </a:solidFill>
                <a:latin typeface="微軟正黑體" panose="020B0604030504040204" pitchFamily="34" charset="-120"/>
                <a:ea typeface="微軟正黑體" panose="020B0604030504040204" pitchFamily="34" charset="-120"/>
              </a:rPr>
              <a:t>1 </a:t>
            </a:r>
            <a:r>
              <a:rPr lang="zh-TW" altLang="en-US" sz="2000" b="1" dirty="0">
                <a:solidFill>
                  <a:srgbClr val="FF0000"/>
                </a:solidFill>
                <a:latin typeface="微軟正黑體" panose="020B0604030504040204" pitchFamily="34" charset="-120"/>
                <a:ea typeface="微軟正黑體" panose="020B0604030504040204" pitchFamily="34" charset="-120"/>
              </a:rPr>
              <a:t>項第</a:t>
            </a:r>
            <a:r>
              <a:rPr lang="en-US" altLang="zh-TW" sz="2000" b="1" dirty="0">
                <a:solidFill>
                  <a:srgbClr val="FF0000"/>
                </a:solidFill>
                <a:latin typeface="微軟正黑體" panose="020B0604030504040204" pitchFamily="34" charset="-120"/>
                <a:ea typeface="微軟正黑體" panose="020B0604030504040204" pitchFamily="34" charset="-120"/>
              </a:rPr>
              <a:t>5 </a:t>
            </a:r>
            <a:r>
              <a:rPr lang="zh-TW" altLang="en-US" sz="2000" b="1" dirty="0">
                <a:solidFill>
                  <a:srgbClr val="FF0000"/>
                </a:solidFill>
                <a:latin typeface="微軟正黑體" panose="020B0604030504040204" pitchFamily="34" charset="-120"/>
                <a:ea typeface="微軟正黑體" panose="020B0604030504040204" pitchFamily="34" charset="-120"/>
              </a:rPr>
              <a:t>款之圖利罪，判處有期徒刑</a:t>
            </a:r>
            <a:r>
              <a:rPr lang="en-US" altLang="zh-TW" sz="2000" b="1" dirty="0">
                <a:solidFill>
                  <a:srgbClr val="FF0000"/>
                </a:solidFill>
                <a:latin typeface="微軟正黑體" panose="020B0604030504040204" pitchFamily="34" charset="-120"/>
                <a:ea typeface="微軟正黑體" panose="020B0604030504040204" pitchFamily="34" charset="-120"/>
              </a:rPr>
              <a:t>6 </a:t>
            </a:r>
            <a:r>
              <a:rPr lang="zh-TW" altLang="en-US" sz="2000" b="1" dirty="0">
                <a:solidFill>
                  <a:srgbClr val="FF0000"/>
                </a:solidFill>
                <a:latin typeface="微軟正黑體" panose="020B0604030504040204" pitchFamily="34" charset="-120"/>
                <a:ea typeface="微軟正黑體" panose="020B0604030504040204" pitchFamily="34" charset="-120"/>
              </a:rPr>
              <a:t>年</a:t>
            </a:r>
            <a:r>
              <a:rPr lang="en-US" altLang="zh-TW" sz="2000" b="1" dirty="0">
                <a:solidFill>
                  <a:srgbClr val="FF0000"/>
                </a:solidFill>
                <a:latin typeface="微軟正黑體" panose="020B0604030504040204" pitchFamily="34" charset="-120"/>
                <a:ea typeface="微軟正黑體" panose="020B0604030504040204" pitchFamily="34" charset="-120"/>
              </a:rPr>
              <a:t>6 </a:t>
            </a:r>
            <a:r>
              <a:rPr lang="zh-TW" altLang="en-US" sz="2000" b="1" dirty="0">
                <a:solidFill>
                  <a:srgbClr val="FF0000"/>
                </a:solidFill>
                <a:latin typeface="微軟正黑體" panose="020B0604030504040204" pitchFamily="34" charset="-120"/>
                <a:ea typeface="微軟正黑體" panose="020B0604030504040204" pitchFamily="34" charset="-120"/>
              </a:rPr>
              <a:t>個月，褫奪公權</a:t>
            </a:r>
            <a:r>
              <a:rPr lang="en-US" altLang="zh-TW" sz="2000" b="1" dirty="0">
                <a:solidFill>
                  <a:srgbClr val="FF0000"/>
                </a:solidFill>
                <a:latin typeface="微軟正黑體" panose="020B0604030504040204" pitchFamily="34" charset="-120"/>
                <a:ea typeface="微軟正黑體" panose="020B0604030504040204" pitchFamily="34" charset="-120"/>
              </a:rPr>
              <a:t>5 </a:t>
            </a:r>
            <a:r>
              <a:rPr lang="zh-TW" altLang="en-US" sz="2000" b="1" dirty="0">
                <a:solidFill>
                  <a:srgbClr val="FF0000"/>
                </a:solidFill>
                <a:latin typeface="微軟正黑體" panose="020B0604030504040204" pitchFamily="34" charset="-120"/>
                <a:ea typeface="微軟正黑體" panose="020B0604030504040204" pitchFamily="34" charset="-120"/>
              </a:rPr>
              <a:t>年。</a:t>
            </a:r>
            <a:endParaRPr lang="zh-TW" altLang="en-US" sz="2000" dirty="0"/>
          </a:p>
        </p:txBody>
      </p:sp>
      <p:sp>
        <p:nvSpPr>
          <p:cNvPr id="6" name="矩形 5"/>
          <p:cNvSpPr/>
          <p:nvPr/>
        </p:nvSpPr>
        <p:spPr>
          <a:xfrm>
            <a:off x="287524" y="4941168"/>
            <a:ext cx="8712968" cy="707886"/>
          </a:xfrm>
          <a:prstGeom prst="rect">
            <a:avLst/>
          </a:prstGeom>
        </p:spPr>
        <p:txBody>
          <a:bodyPr wrap="square">
            <a:spAutoFit/>
          </a:bodyPr>
          <a:lstStyle/>
          <a:p>
            <a:r>
              <a:rPr lang="zh-TW" altLang="en-US" sz="2000" dirty="0">
                <a:solidFill>
                  <a:srgbClr val="FF0000"/>
                </a:solidFill>
                <a:latin typeface="微軟正黑體" panose="020B0604030504040204" pitchFamily="34" charset="-120"/>
                <a:ea typeface="微軟正黑體" panose="020B0604030504040204" pitchFamily="34" charset="-120"/>
              </a:rPr>
              <a:t>過前述方式，讓自己可以領取住持給付的土地租金，</a:t>
            </a:r>
            <a:r>
              <a:rPr lang="zh-TW" altLang="en-US" sz="2000" b="1" dirty="0">
                <a:solidFill>
                  <a:srgbClr val="FF0000"/>
                </a:solidFill>
                <a:latin typeface="微軟正黑體" panose="020B0604030504040204" pitchFamily="34" charset="-120"/>
                <a:ea typeface="微軟正黑體" panose="020B0604030504040204" pitchFamily="34" charset="-120"/>
              </a:rPr>
              <a:t>也讓住持獲得免付工程發包費、工程管理費、空污費等，總計新臺幣</a:t>
            </a:r>
            <a:r>
              <a:rPr lang="en-US" altLang="zh-TW" sz="2000" b="1" dirty="0">
                <a:solidFill>
                  <a:srgbClr val="FF0000"/>
                </a:solidFill>
                <a:latin typeface="微軟正黑體" panose="020B0604030504040204" pitchFamily="34" charset="-120"/>
                <a:ea typeface="微軟正黑體" panose="020B0604030504040204" pitchFamily="34" charset="-120"/>
              </a:rPr>
              <a:t>141 </a:t>
            </a:r>
            <a:r>
              <a:rPr lang="zh-TW" altLang="en-US" sz="2000" b="1" dirty="0">
                <a:solidFill>
                  <a:srgbClr val="FF0000"/>
                </a:solidFill>
                <a:latin typeface="微軟正黑體" panose="020B0604030504040204" pitchFamily="34" charset="-120"/>
                <a:ea typeface="微軟正黑體" panose="020B0604030504040204" pitchFamily="34" charset="-120"/>
              </a:rPr>
              <a:t>萬</a:t>
            </a:r>
            <a:r>
              <a:rPr lang="en-US" altLang="zh-TW" sz="2000" b="1" dirty="0">
                <a:solidFill>
                  <a:srgbClr val="FF0000"/>
                </a:solidFill>
                <a:latin typeface="微軟正黑體" panose="020B0604030504040204" pitchFamily="34" charset="-120"/>
                <a:ea typeface="微軟正黑體" panose="020B0604030504040204" pitchFamily="34" charset="-120"/>
              </a:rPr>
              <a:t>5,000 </a:t>
            </a:r>
            <a:r>
              <a:rPr lang="zh-TW" altLang="en-US" sz="2000" b="1" dirty="0">
                <a:solidFill>
                  <a:srgbClr val="FF0000"/>
                </a:solidFill>
                <a:latin typeface="微軟正黑體" panose="020B0604030504040204" pitchFamily="34" charset="-120"/>
                <a:ea typeface="微軟正黑體" panose="020B0604030504040204" pitchFamily="34" charset="-120"/>
              </a:rPr>
              <a:t>元的不法利益</a:t>
            </a:r>
            <a:r>
              <a:rPr lang="zh-TW" altLang="en-US" sz="2000" dirty="0">
                <a:latin typeface="微軟正黑體" panose="020B0604030504040204" pitchFamily="34" charset="-120"/>
                <a:ea typeface="微軟正黑體" panose="020B0604030504040204" pitchFamily="34" charset="-120"/>
              </a:rPr>
              <a:t>。</a:t>
            </a:r>
            <a:endParaRPr lang="zh-TW" altLang="en-US" sz="2000" dirty="0"/>
          </a:p>
        </p:txBody>
      </p:sp>
    </p:spTree>
    <p:extLst>
      <p:ext uri="{BB962C8B-B14F-4D97-AF65-F5344CB8AC3E}">
        <p14:creationId xmlns:p14="http://schemas.microsoft.com/office/powerpoint/2010/main" val="16767412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485</TotalTime>
  <Words>1353</Words>
  <Application>Microsoft Office PowerPoint</Application>
  <PresentationFormat>如螢幕大小 (4:3)</PresentationFormat>
  <Paragraphs>110</Paragraphs>
  <Slides>18</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18</vt:i4>
      </vt:variant>
    </vt:vector>
  </HeadingPairs>
  <TitlesOfParts>
    <vt:vector size="29" baseType="lpstr">
      <vt:lpstr>文鼎粗隸</vt:lpstr>
      <vt:lpstr>微軟正黑體</vt:lpstr>
      <vt:lpstr>新細明體</vt:lpstr>
      <vt:lpstr>標楷體</vt:lpstr>
      <vt:lpstr>Arial</vt:lpstr>
      <vt:lpstr>Calibri</vt:lpstr>
      <vt:lpstr>Franklin Gothic Book</vt:lpstr>
      <vt:lpstr>Franklin Gothic Medium</vt:lpstr>
      <vt:lpstr>Wingdings</vt:lpstr>
      <vt:lpstr>Wingdings 2</vt:lpstr>
      <vt:lpstr>旅程</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公職人員利益衝突迴避法</vt:lpstr>
      <vt:lpstr>利衝法新修法重點 —增訂公職人員或其關係人與公職人員服務之機關或受其監督機關為補助或交易行為禁止的例外規定</vt:lpstr>
      <vt:lpstr>利衝法新修法重點—增訂違反義務者的裁罰</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賴亮穎</cp:lastModifiedBy>
  <cp:revision>46</cp:revision>
  <cp:lastPrinted>2019-07-26T07:48:09Z</cp:lastPrinted>
  <dcterms:created xsi:type="dcterms:W3CDTF">2019-07-10T05:41:21Z</dcterms:created>
  <dcterms:modified xsi:type="dcterms:W3CDTF">2019-07-26T08:11:23Z</dcterms:modified>
</cp:coreProperties>
</file>