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6" r:id="rId2"/>
    <p:sldId id="261" r:id="rId3"/>
    <p:sldId id="262" r:id="rId4"/>
    <p:sldId id="269" r:id="rId5"/>
    <p:sldId id="263" r:id="rId6"/>
    <p:sldId id="264" r:id="rId7"/>
    <p:sldId id="274" r:id="rId8"/>
    <p:sldId id="272" r:id="rId9"/>
    <p:sldId id="273" r:id="rId10"/>
    <p:sldId id="25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243A-3481-49CC-BBB1-136AF3F49E05}" type="datetimeFigureOut">
              <a:rPr lang="zh-TW" altLang="en-US" smtClean="0"/>
              <a:t>3/15/2021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EC44-966E-4E08-BFF3-6D66D12FE63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243A-3481-49CC-BBB1-136AF3F49E05}" type="datetimeFigureOut">
              <a:rPr lang="zh-TW" altLang="en-US" smtClean="0"/>
              <a:t>3/15/2021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EC44-966E-4E08-BFF3-6D66D12FE63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243A-3481-49CC-BBB1-136AF3F49E05}" type="datetimeFigureOut">
              <a:rPr lang="zh-TW" altLang="en-US" smtClean="0"/>
              <a:t>3/15/2021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EC44-966E-4E08-BFF3-6D66D12FE63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243A-3481-49CC-BBB1-136AF3F49E05}" type="datetimeFigureOut">
              <a:rPr lang="zh-TW" altLang="en-US" smtClean="0"/>
              <a:t>3/15/2021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EC44-966E-4E08-BFF3-6D66D12FE63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243A-3481-49CC-BBB1-136AF3F49E05}" type="datetimeFigureOut">
              <a:rPr lang="zh-TW" altLang="en-US" smtClean="0"/>
              <a:t>3/15/2021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EC44-966E-4E08-BFF3-6D66D12FE63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243A-3481-49CC-BBB1-136AF3F49E05}" type="datetimeFigureOut">
              <a:rPr lang="zh-TW" altLang="en-US" smtClean="0"/>
              <a:t>3/15/2021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EC44-966E-4E08-BFF3-6D66D12FE63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243A-3481-49CC-BBB1-136AF3F49E05}" type="datetimeFigureOut">
              <a:rPr lang="zh-TW" altLang="en-US" smtClean="0"/>
              <a:t>3/15/2021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EC44-966E-4E08-BFF3-6D66D12FE63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243A-3481-49CC-BBB1-136AF3F49E05}" type="datetimeFigureOut">
              <a:rPr lang="zh-TW" altLang="en-US" smtClean="0"/>
              <a:t>3/15/2021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EC44-966E-4E08-BFF3-6D66D12FE63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243A-3481-49CC-BBB1-136AF3F49E05}" type="datetimeFigureOut">
              <a:rPr lang="zh-TW" altLang="en-US" smtClean="0"/>
              <a:t>3/15/2021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EC44-966E-4E08-BFF3-6D66D12FE63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243A-3481-49CC-BBB1-136AF3F49E05}" type="datetimeFigureOut">
              <a:rPr lang="zh-TW" altLang="en-US" smtClean="0"/>
              <a:t>3/15/2021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EC44-966E-4E08-BFF3-6D66D12FE63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243A-3481-49CC-BBB1-136AF3F49E05}" type="datetimeFigureOut">
              <a:rPr lang="zh-TW" altLang="en-US" smtClean="0"/>
              <a:t>3/15/2021</a:t>
            </a:fld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A3EC44-966E-4E08-BFF3-6D66D12FE63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9A3EC44-966E-4E08-BFF3-6D66D12FE63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EC3243A-3481-49CC-BBB1-136AF3F49E05}" type="datetimeFigureOut">
              <a:rPr lang="zh-TW" altLang="en-US" smtClean="0"/>
              <a:t>3/15/2021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3429000"/>
            <a:ext cx="7175351" cy="936104"/>
          </a:xfrm>
        </p:spPr>
        <p:txBody>
          <a:bodyPr/>
          <a:lstStyle/>
          <a:p>
            <a:pPr marL="182880" indent="0" algn="ctr">
              <a:buNone/>
            </a:pPr>
            <a:r>
              <a:rPr lang="zh-TW" altLang="en-US" sz="4200" b="1" dirty="0" smtClean="0">
                <a:solidFill>
                  <a:srgbClr val="7030A0"/>
                </a:solidFill>
                <a:effectLst>
                  <a:reflection blurRad="6350" endPos="0" dir="5400000" sy="-100000" algn="bl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苗栗縣</a:t>
            </a:r>
            <a:r>
              <a:rPr lang="zh-TW" altLang="en-US" sz="4200" b="1" dirty="0">
                <a:solidFill>
                  <a:srgbClr val="7030A0"/>
                </a:solidFill>
                <a:effectLst>
                  <a:reflection blurRad="6350" endPos="0" dir="5400000" sy="-100000" algn="bl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造橋鄉公所政風室</a:t>
            </a:r>
            <a:r>
              <a:rPr lang="en-US" altLang="zh-TW" sz="4200" b="1" dirty="0">
                <a:solidFill>
                  <a:srgbClr val="7030A0"/>
                </a:solidFill>
                <a:effectLst>
                  <a:reflection blurRad="6350" endPos="0" dir="5400000" sy="-100000" algn="bl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200" b="1" dirty="0">
                <a:solidFill>
                  <a:srgbClr val="7030A0"/>
                </a:solidFill>
                <a:effectLst>
                  <a:reflection blurRad="6350" endPos="0" dir="5400000" sy="-100000" algn="bl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200" b="1" dirty="0">
                <a:solidFill>
                  <a:srgbClr val="7030A0"/>
                </a:solidFill>
                <a:effectLst>
                  <a:reflection blurRad="6350" endPos="0" dir="5400000" sy="-100000" algn="bl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廉政宣導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059832" y="5517232"/>
            <a:ext cx="6461760" cy="1066800"/>
          </a:xfrm>
        </p:spPr>
        <p:txBody>
          <a:bodyPr>
            <a:normAutofit/>
          </a:bodyPr>
          <a:lstStyle/>
          <a:p>
            <a:r>
              <a:rPr lang="zh-TW" altLang="en-US" sz="24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中華民國</a:t>
            </a:r>
            <a:r>
              <a:rPr lang="en-US" altLang="zh-TW" sz="24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24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4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zh-TW" altLang="en-US" sz="2400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xmlns="" id="{D4613E74-06BF-431B-8803-25864F435F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052736"/>
            <a:ext cx="1772816" cy="177281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23480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7524" y="3573016"/>
            <a:ext cx="8568952" cy="2304256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en-US" sz="2000" b="0" dirty="0">
                <a:effectLst>
                  <a:reflection blurRad="6350" endPos="0" dir="5400000" sy="-100000" algn="bl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宣導資料均取自網路編製而成</a:t>
            </a:r>
            <a:r>
              <a:rPr lang="en-US" altLang="zh-TW" sz="2000" b="0" dirty="0">
                <a:effectLst>
                  <a:reflection blurRad="6350" endPos="0" dir="5400000" sy="-100000" algn="bl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000" b="0" dirty="0">
                <a:effectLst>
                  <a:reflection blurRad="6350" endPos="0" dir="5400000" sy="-100000" algn="bl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000" b="0" dirty="0">
                <a:effectLst>
                  <a:reflection blurRad="6350" endPos="0" dir="5400000" sy="-100000" algn="bl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000" b="0" dirty="0">
                <a:effectLst>
                  <a:reflection blurRad="6350" endPos="0" dir="5400000" sy="-100000" algn="bl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800" b="1" dirty="0">
                <a:effectLst>
                  <a:reflection blurRad="6350" endPos="0" dir="5400000" sy="-100000" algn="bl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法務部廉政署檢舉服務專線：</a:t>
            </a:r>
            <a:r>
              <a:rPr lang="en-US" altLang="zh-TW" sz="2800" b="1" dirty="0">
                <a:effectLst>
                  <a:reflection blurRad="6350" endPos="0" dir="5400000" sy="-100000" algn="bl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0800-286-586</a:t>
            </a:r>
            <a:br>
              <a:rPr lang="en-US" altLang="zh-TW" sz="2800" b="1" dirty="0">
                <a:effectLst>
                  <a:reflection blurRad="6350" endPos="0" dir="5400000" sy="-100000" algn="bl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800" b="1" smtClean="0">
                <a:solidFill>
                  <a:srgbClr val="C00000"/>
                </a:solidFill>
                <a:effectLst>
                  <a:reflection blurRad="6350" endPos="0" dir="5400000" sy="-100000" algn="bl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苗栗縣</a:t>
            </a:r>
            <a:r>
              <a:rPr lang="zh-TW" altLang="en-US" sz="2800" b="1">
                <a:solidFill>
                  <a:srgbClr val="C00000"/>
                </a:solidFill>
                <a:effectLst>
                  <a:reflection blurRad="6350" endPos="0" dir="5400000" sy="-100000" algn="bl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造橋鄉公所政風室</a:t>
            </a:r>
            <a:r>
              <a:rPr lang="zh-TW" altLang="en-US" sz="2800" b="1" smtClean="0">
                <a:solidFill>
                  <a:srgbClr val="C00000"/>
                </a:solidFill>
                <a:effectLst>
                  <a:reflection blurRad="6350" endPos="0" dir="5400000" sy="-100000" algn="bl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關心</a:t>
            </a:r>
            <a:r>
              <a:rPr lang="zh-TW" altLang="en-US" sz="2800" b="1" dirty="0">
                <a:solidFill>
                  <a:srgbClr val="C00000"/>
                </a:solidFill>
                <a:effectLst>
                  <a:reflection blurRad="6350" endPos="0" dir="5400000" sy="-100000" algn="bl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您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xmlns="" id="{9A34C946-64AE-4E32-9EB0-0F8599A0D8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764704"/>
            <a:ext cx="2360859" cy="2360859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4908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18000"/>
                <a:lumOff val="82000"/>
              </a:schemeClr>
            </a:gs>
            <a:gs pos="68000">
              <a:schemeClr val="bg1"/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53000"/>
                <a:lumOff val="47000"/>
              </a:schemeClr>
            </a:gs>
          </a:gsLst>
          <a:path path="circle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7056" y="332656"/>
            <a:ext cx="8496944" cy="1143000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公務員涉犯貪瀆不法案例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─賄賂罪</a:t>
            </a:r>
            <a:endParaRPr lang="zh-TW" altLang="en-US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592" y="1556792"/>
            <a:ext cx="6840760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廠商甲向某機關科長乙表示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若大幅提高年度蟲害防治採購案採購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數量及預算金額，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且由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其順利得標，將以得標款百分之 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20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作為回扣（賄賂），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向乙行求賄賂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經乙同意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與甲協助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雙方意思表示一致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，期約屆期交付賄賂。嗣乙指示不知情之承辦人丙提高編列預算。後標案由甲順利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得標並施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作結帳，甲將賄賂 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15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萬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元現金交予乙收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受。 </a:t>
            </a:r>
          </a:p>
          <a:p>
            <a:pPr marL="45720" indent="0">
              <a:buNone/>
            </a:pPr>
            <a:endParaRPr lang="zh-TW" altLang="en-US" sz="2800" dirty="0"/>
          </a:p>
        </p:txBody>
      </p:sp>
      <p:pic>
        <p:nvPicPr>
          <p:cNvPr id="1026" name="Picture 2" descr="G:\新增資料夾\110三義政風\財申\支援宣導教材\3月\現金圖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797152"/>
            <a:ext cx="3048000" cy="2286000"/>
          </a:xfrm>
          <a:prstGeom prst="rect">
            <a:avLst/>
          </a:prstGeom>
          <a:noFill/>
          <a:effectLst>
            <a:softEdge rad="762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467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73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496944" cy="1143000"/>
          </a:xfrm>
        </p:spPr>
        <p:txBody>
          <a:bodyPr>
            <a:normAutofit fontScale="90000"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公務員涉犯貪瀆不法案例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─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賄賂罪</a:t>
            </a:r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827584" y="1844824"/>
            <a:ext cx="7128792" cy="3475038"/>
          </a:xfrm>
        </p:spPr>
        <p:txBody>
          <a:bodyPr>
            <a:normAutofit fontScale="77500" lnSpcReduction="20000"/>
          </a:bodyPr>
          <a:lstStyle/>
          <a:p>
            <a:pPr marL="45720" indent="0">
              <a:lnSpc>
                <a:spcPct val="120000"/>
              </a:lnSpc>
              <a:buNone/>
            </a:pPr>
            <a:r>
              <a:rPr lang="zh-TW" altLang="en-US" sz="3800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案</a:t>
            </a:r>
            <a:r>
              <a:rPr lang="zh-TW" altLang="en-US" sz="29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經法院有罪判刑確定，有期徒刑 </a:t>
            </a:r>
            <a:r>
              <a:rPr lang="en-US" altLang="zh-TW" sz="29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 </a:t>
            </a:r>
            <a:r>
              <a:rPr lang="zh-TW" altLang="en-US" sz="29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年，褫奪公權 </a:t>
            </a:r>
            <a:r>
              <a:rPr lang="en-US" altLang="zh-TW" sz="29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 </a:t>
            </a:r>
            <a:endParaRPr lang="en-US" altLang="zh-TW" sz="29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" indent="0">
              <a:lnSpc>
                <a:spcPct val="120000"/>
              </a:lnSpc>
              <a:buNone/>
            </a:pPr>
            <a:r>
              <a:rPr lang="zh-TW" altLang="en-US" sz="2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9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zh-TW" altLang="en-US" sz="29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zh-TW" altLang="en-US" sz="29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犯罪</a:t>
            </a:r>
            <a:r>
              <a:rPr lang="zh-TW" altLang="en-US" sz="29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所得新臺幣 </a:t>
            </a:r>
            <a:r>
              <a:rPr lang="en-US" altLang="zh-TW" sz="29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15 </a:t>
            </a:r>
            <a:r>
              <a:rPr lang="zh-TW" altLang="en-US" sz="29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萬元追繳</a:t>
            </a:r>
            <a:r>
              <a:rPr lang="zh-TW" altLang="en-US" sz="29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沒收。</a:t>
            </a:r>
            <a:endParaRPr lang="en-US" altLang="zh-TW" sz="29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" indent="0">
              <a:buNone/>
            </a:pPr>
            <a:endParaRPr lang="en-US" altLang="zh-TW" sz="2800" dirty="0" smtClean="0"/>
          </a:p>
          <a:p>
            <a:pPr marL="45720" indent="0">
              <a:buNone/>
            </a:pPr>
            <a:r>
              <a:rPr lang="zh-TW" altLang="en-US" sz="31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肇</a:t>
            </a:r>
            <a:r>
              <a:rPr lang="zh-TW" altLang="en-US" sz="3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因解析</a:t>
            </a:r>
            <a:endParaRPr lang="en-US" altLang="zh-TW" sz="31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9263" indent="-404813">
              <a:buNone/>
            </a:pPr>
            <a:r>
              <a:rPr lang="zh-TW" altLang="en-US" sz="2800" dirty="0" smtClean="0">
                <a:solidFill>
                  <a:schemeClr val="accent5"/>
                </a:solidFill>
              </a:rPr>
              <a:t>●</a:t>
            </a:r>
            <a:r>
              <a:rPr lang="zh-TW" altLang="en-US" sz="2800" b="1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未及時察覺預算較往年大幅提高</a:t>
            </a:r>
            <a:endParaRPr lang="en-US" altLang="zh-TW" sz="2800" b="1" dirty="0" smtClean="0">
              <a:solidFill>
                <a:schemeClr val="accent5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61950" indent="-317500">
              <a:lnSpc>
                <a:spcPct val="120000"/>
              </a:lnSpc>
              <a:buNone/>
            </a:pPr>
            <a:r>
              <a:rPr lang="zh-TW" altLang="en-US" sz="2800" dirty="0">
                <a:solidFill>
                  <a:schemeClr val="accent5"/>
                </a:solidFill>
              </a:rPr>
              <a:t> </a:t>
            </a:r>
            <a:r>
              <a:rPr lang="zh-TW" altLang="en-US" sz="2800" dirty="0" smtClean="0">
                <a:solidFill>
                  <a:schemeClr val="accent5"/>
                </a:solidFill>
              </a:rPr>
              <a:t>   </a:t>
            </a:r>
            <a:r>
              <a:rPr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機關人員更替或採購案頻繁未能察覺，或即使發現亦未進一步感到異常。</a:t>
            </a:r>
            <a:endParaRPr lang="en-US" altLang="zh-TW" sz="28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9263" indent="-404813">
              <a:buNone/>
            </a:pPr>
            <a:r>
              <a:rPr lang="zh-TW" altLang="en-US" sz="2800" dirty="0" smtClean="0">
                <a:solidFill>
                  <a:schemeClr val="accent5"/>
                </a:solidFill>
              </a:rPr>
              <a:t>●</a:t>
            </a:r>
            <a:r>
              <a:rPr lang="zh-TW" altLang="en-US" sz="2800" b="1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該案科長存在貪念賄賂之僥倖心態</a:t>
            </a:r>
            <a:endParaRPr lang="en-US" altLang="zh-TW" sz="2800" b="1" dirty="0" smtClean="0">
              <a:solidFill>
                <a:schemeClr val="accent5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9263" indent="-404813">
              <a:buNone/>
            </a:pPr>
            <a:r>
              <a:rPr lang="zh-TW" altLang="en-US" sz="2800" dirty="0">
                <a:solidFill>
                  <a:schemeClr val="accent5"/>
                </a:solidFill>
              </a:rPr>
              <a:t> </a:t>
            </a:r>
            <a:r>
              <a:rPr lang="zh-TW" altLang="en-US" sz="2800" dirty="0" smtClean="0">
                <a:solidFill>
                  <a:schemeClr val="accent5"/>
                </a:solidFill>
              </a:rPr>
              <a:t>   </a:t>
            </a:r>
            <a:r>
              <a:rPr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僥倖以為不會受到法律制裁。</a:t>
            </a:r>
          </a:p>
        </p:txBody>
      </p:sp>
    </p:spTree>
    <p:extLst>
      <p:ext uri="{BB962C8B-B14F-4D97-AF65-F5344CB8AC3E}">
        <p14:creationId xmlns:p14="http://schemas.microsoft.com/office/powerpoint/2010/main" val="257237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73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249957"/>
            <a:ext cx="8604448" cy="1143000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公務員涉犯貪瀆不法案例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─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賄賂罪</a:t>
            </a:r>
            <a:endParaRPr lang="zh-TW" altLang="en-US" sz="40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6" y="1547624"/>
            <a:ext cx="6904856" cy="376275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防治措施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9263" indent="-404813">
              <a:buNone/>
            </a:pPr>
            <a:r>
              <a:rPr lang="zh-TW" altLang="en-US" sz="2400" dirty="0" smtClean="0">
                <a:solidFill>
                  <a:schemeClr val="accent5"/>
                </a:solidFill>
              </a:rPr>
              <a:t>●</a:t>
            </a:r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關於採購之需求，須確實分析</a:t>
            </a:r>
            <a:r>
              <a:rPr lang="zh-TW" altLang="en-US" sz="24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俾利降低</a:t>
            </a:r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違失可能</a:t>
            </a:r>
            <a:r>
              <a:rPr lang="zh-TW" altLang="en-US" sz="24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9263" indent="-404813">
              <a:buNone/>
            </a:pPr>
            <a:r>
              <a:rPr lang="zh-TW" altLang="en-US" sz="2400" dirty="0" smtClean="0">
                <a:solidFill>
                  <a:schemeClr val="accent5"/>
                </a:solidFill>
              </a:rPr>
              <a:t>●</a:t>
            </a:r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辦理廉政法紀宣導</a:t>
            </a:r>
            <a:endParaRPr lang="en-US" altLang="zh-TW" sz="2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57188" indent="-312738">
              <a:lnSpc>
                <a:spcPct val="120000"/>
              </a:lnSpc>
              <a:buNone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適時宣導實際案例，並且宣導不法所得亦將沒收，使公務員不能貪、不願貪、不敢貪。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9263" indent="-404813">
              <a:buNone/>
            </a:pPr>
            <a:endParaRPr lang="en-US" altLang="zh-TW" sz="2400" dirty="0" smtClean="0"/>
          </a:p>
          <a:p>
            <a:pPr marL="449263" indent="-404813">
              <a:lnSpc>
                <a:spcPct val="120000"/>
              </a:lnSpc>
              <a:buNone/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刑法第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38-1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條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0488" indent="-46038">
              <a:lnSpc>
                <a:spcPct val="120000"/>
              </a:lnSpc>
              <a:buNone/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犯罪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所得，屬於犯罪行為人者，沒收之。但有特別規定者，依其規定。</a:t>
            </a:r>
            <a:b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犯罪行為人以外之自然人、法人或非法人團體，因下列情形之一取得犯罪</a:t>
            </a:r>
            <a:b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所得者，亦同：</a:t>
            </a:r>
            <a:b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一、明知他人違法行為而取得。</a:t>
            </a:r>
            <a:b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二、因他人違法行為而無償或以顯不相當之對價取得。</a:t>
            </a:r>
            <a:b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三、犯罪行為人為他人實行違法行為，他人因而取得。</a:t>
            </a:r>
          </a:p>
        </p:txBody>
      </p:sp>
      <p:pic>
        <p:nvPicPr>
          <p:cNvPr id="2050" name="Picture 2" descr="G:\新增資料夾\110三義政風\財申\支援宣導教材\3月\哭圖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9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925" y="4365104"/>
            <a:ext cx="2304256" cy="2242939"/>
          </a:xfrm>
          <a:prstGeom prst="rect">
            <a:avLst/>
          </a:prstGeom>
          <a:noFill/>
          <a:effectLst>
            <a:softEdge rad="8636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036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964996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zh-TW" altLang="en-US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公務員廉政倫理規範</a:t>
            </a:r>
            <a:r>
              <a:rPr lang="zh-TW" altLang="en-US" sz="36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案例</a:t>
            </a:r>
            <a:r>
              <a:rPr lang="zh-TW" altLang="en-US" sz="36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－</a:t>
            </a:r>
            <a:r>
              <a:rPr lang="zh-TW" altLang="en-US" sz="36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拒收餽贈篇</a:t>
            </a:r>
            <a:endParaRPr lang="zh-TW" altLang="en-US" sz="3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17344" y="1504256"/>
            <a:ext cx="6400800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甲廠商向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機關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承辦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同仁乙致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贈頂級紅酒 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瓶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，乙當場表示婉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拒，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但乙認為既已拒絕，自身是清白，未知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會政風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單位。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029" name="Picture 5" descr="G:\新增資料夾\110三義政風\財申\支援宣導教材\3月\紅酒圖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344" y="3340992"/>
            <a:ext cx="2390055" cy="3517008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297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268760"/>
            <a:ext cx="6408712" cy="460851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嗣後該廠商因採購弊案遭檢調機關搜索，查扣內部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帳冊資料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，內容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記載行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賄送禮之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詳細資料，亦記載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該同仁收受頂級紅酒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瓶。該同仁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雖稱當場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已退還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卻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因無人證明而仍遭檢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調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單位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約談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，雖然事後查察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並無不法，但個人名譽已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受影響。若能於當時立即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向政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風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單位登錄退還，則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該同仁可避免以上困擾。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endParaRPr lang="en-US" altLang="zh-TW" sz="2400" dirty="0"/>
          </a:p>
        </p:txBody>
      </p:sp>
      <p:pic>
        <p:nvPicPr>
          <p:cNvPr id="3074" name="Picture 2" descr="G:\新增資料夾\110三義政風\財申\支援宣導教材\3月\帳冊圖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276872"/>
            <a:ext cx="4286250" cy="4286250"/>
          </a:xfrm>
          <a:prstGeom prst="rect">
            <a:avLst/>
          </a:prstGeom>
          <a:noFill/>
          <a:effectLst>
            <a:glow rad="127000">
              <a:schemeClr val="bg1">
                <a:alpha val="0"/>
              </a:schemeClr>
            </a:glow>
            <a:softEdge rad="825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標題 1"/>
          <p:cNvSpPr txBox="1">
            <a:spLocks/>
          </p:cNvSpPr>
          <p:nvPr/>
        </p:nvSpPr>
        <p:spPr>
          <a:xfrm>
            <a:off x="539552" y="260648"/>
            <a:ext cx="89649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公務員廉政倫理規範案例</a:t>
            </a:r>
            <a:r>
              <a:rPr lang="zh-TW" altLang="en-US" sz="36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－</a:t>
            </a:r>
            <a:r>
              <a:rPr lang="zh-TW" altLang="en-US" sz="36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拒收餽贈篇</a:t>
            </a:r>
            <a:endParaRPr lang="zh-TW" altLang="en-US" sz="3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5548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592" y="1475656"/>
            <a:ext cx="6400800" cy="34747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zh-TW" altLang="en-US" sz="20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20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20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</a:t>
            </a:r>
            <a:endParaRPr lang="en-US" altLang="zh-TW" sz="20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r>
              <a:rPr lang="zh-TW" altLang="en-US" sz="2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公務員不得要求、期約或收受與其職務有利害關係者餽贈財物</a:t>
            </a:r>
            <a:r>
              <a:rPr lang="zh-TW" altLang="en-US" sz="20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0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r>
              <a:rPr lang="zh-TW" altLang="en-US" sz="20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20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20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</a:t>
            </a:r>
            <a:endParaRPr lang="en-US" altLang="zh-TW" sz="20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r>
              <a:rPr lang="zh-TW" altLang="en-US" sz="2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公務員遇有受贈財物情事，應依</a:t>
            </a:r>
            <a:r>
              <a:rPr lang="zh-TW" altLang="en-US" sz="20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下列程序</a:t>
            </a:r>
            <a:r>
              <a:rPr lang="zh-TW" altLang="en-US" sz="2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處理</a:t>
            </a:r>
            <a:r>
              <a:rPr lang="zh-TW" altLang="en-US" sz="20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：（</a:t>
            </a:r>
            <a:r>
              <a:rPr lang="zh-TW" altLang="en-US" sz="2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一）與其職務有利害關係者所為</a:t>
            </a:r>
            <a:r>
              <a:rPr lang="zh-TW" altLang="en-US" sz="20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之餽贈</a:t>
            </a:r>
            <a:r>
              <a:rPr lang="zh-TW" altLang="en-US" sz="2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，除前點但書規定之</a:t>
            </a:r>
            <a:r>
              <a:rPr lang="zh-TW" altLang="en-US" sz="20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情形外</a:t>
            </a:r>
            <a:r>
              <a:rPr lang="zh-TW" altLang="en-US" sz="2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，應予拒絕或退還，並簽</a:t>
            </a:r>
            <a:r>
              <a:rPr lang="zh-TW" altLang="en-US" sz="20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報其</a:t>
            </a:r>
            <a:r>
              <a:rPr lang="zh-TW" altLang="en-US" sz="2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長官及知會政風機構；</a:t>
            </a:r>
            <a:r>
              <a:rPr lang="zh-TW" altLang="en-US" sz="20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無法退還</a:t>
            </a:r>
            <a:r>
              <a:rPr lang="zh-TW" altLang="en-US" sz="2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時，應於受贈之日起</a:t>
            </a:r>
            <a:r>
              <a:rPr lang="zh-TW" altLang="en-US" sz="20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三日內</a:t>
            </a:r>
            <a:r>
              <a:rPr lang="zh-TW" altLang="en-US" sz="2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，交政風機構處理</a:t>
            </a:r>
            <a:r>
              <a:rPr lang="zh-TW" altLang="en-US" sz="20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。（</a:t>
            </a:r>
            <a:r>
              <a:rPr lang="zh-TW" altLang="en-US" sz="2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二）除親屬或經常交往朋友外</a:t>
            </a:r>
            <a:r>
              <a:rPr lang="zh-TW" altLang="en-US" sz="20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，與其</a:t>
            </a:r>
            <a:r>
              <a:rPr lang="zh-TW" altLang="en-US" sz="2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無職務上利害關係者</a:t>
            </a:r>
            <a:r>
              <a:rPr lang="zh-TW" altLang="en-US" sz="20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所為</a:t>
            </a:r>
            <a:r>
              <a:rPr lang="zh-TW" altLang="en-US" sz="2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之餽贈，市價超過正常</a:t>
            </a:r>
            <a:r>
              <a:rPr lang="zh-TW" altLang="en-US" sz="20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社交禮俗</a:t>
            </a:r>
            <a:r>
              <a:rPr lang="zh-TW" altLang="en-US" sz="2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標準時，應於受贈之日</a:t>
            </a:r>
            <a:r>
              <a:rPr lang="zh-TW" altLang="en-US" sz="20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起三日</a:t>
            </a:r>
            <a:r>
              <a:rPr lang="zh-TW" altLang="en-US" sz="2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內，簽報其長官，必要</a:t>
            </a:r>
            <a:r>
              <a:rPr lang="zh-TW" altLang="en-US" sz="20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時並</a:t>
            </a:r>
            <a:r>
              <a:rPr lang="zh-TW" altLang="en-US" sz="2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知會政風機構</a:t>
            </a:r>
            <a:r>
              <a:rPr lang="zh-TW" altLang="en-US" sz="20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。各</a:t>
            </a:r>
            <a:r>
              <a:rPr lang="zh-TW" altLang="en-US" sz="2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機關（構）之政風機構應視受</a:t>
            </a:r>
            <a:r>
              <a:rPr lang="zh-TW" altLang="en-US" sz="20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贈財物</a:t>
            </a:r>
            <a:r>
              <a:rPr lang="zh-TW" altLang="en-US" sz="2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之性質及價值，提出付費</a:t>
            </a:r>
            <a:r>
              <a:rPr lang="zh-TW" altLang="en-US" sz="20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收受</a:t>
            </a:r>
            <a:r>
              <a:rPr lang="zh-TW" altLang="en-US" sz="2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、歸公、轉贈慈善機構或其他</a:t>
            </a:r>
            <a:r>
              <a:rPr lang="zh-TW" altLang="en-US" sz="20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適當</a:t>
            </a:r>
            <a:r>
              <a:rPr lang="zh-TW" altLang="en-US" sz="2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建議，簽報機關首長核定後執行。</a:t>
            </a:r>
            <a:endParaRPr lang="en-US" altLang="zh-TW" sz="2000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2000" dirty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964996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zh-TW" altLang="en-US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公務員廉政倫理規範</a:t>
            </a:r>
            <a:r>
              <a:rPr lang="zh-TW" altLang="en-US" sz="36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案例</a:t>
            </a:r>
            <a:r>
              <a:rPr lang="zh-TW" altLang="en-US" sz="36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－</a:t>
            </a:r>
            <a:r>
              <a:rPr lang="zh-TW" altLang="en-US" sz="36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拒收餽贈篇</a:t>
            </a:r>
            <a:endParaRPr lang="zh-TW" altLang="en-US" sz="3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675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365228"/>
            <a:ext cx="7560840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公職</a:t>
            </a:r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人員利益衝突迴避法</a:t>
            </a: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案例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572768"/>
            <a:ext cx="6408712" cy="4752528"/>
          </a:xfrm>
        </p:spPr>
        <p:txBody>
          <a:bodyPr>
            <a:normAutofit fontScale="40000" lnSpcReduction="20000"/>
          </a:bodyPr>
          <a:lstStyle/>
          <a:p>
            <a:r>
              <a:rPr lang="zh-TW" altLang="en-US" sz="7000" dirty="0">
                <a:latin typeface="標楷體" panose="03000509000000000000" pitchFamily="65" charset="-120"/>
                <a:ea typeface="標楷體" panose="03000509000000000000" pitchFamily="65" charset="-120"/>
              </a:rPr>
              <a:t>某國民小學</a:t>
            </a:r>
            <a:r>
              <a:rPr lang="zh-TW" altLang="en-US" sz="7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校長甲，</a:t>
            </a:r>
            <a:r>
              <a:rPr lang="zh-TW" altLang="en-US" sz="7000" dirty="0">
                <a:latin typeface="標楷體" panose="03000509000000000000" pitchFamily="65" charset="-120"/>
                <a:ea typeface="標楷體" panose="03000509000000000000" pitchFamily="65" charset="-120"/>
              </a:rPr>
              <a:t>明知其「配偶</a:t>
            </a:r>
            <a:r>
              <a:rPr lang="zh-TW" altLang="en-US" sz="7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」乙為關係</a:t>
            </a:r>
            <a:r>
              <a:rPr lang="zh-TW" altLang="en-US" sz="7000" dirty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7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，仍僱用為臨時人員</a:t>
            </a:r>
            <a:r>
              <a:rPr lang="zh-TW" altLang="en-US" sz="7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7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使</a:t>
            </a:r>
            <a:r>
              <a:rPr lang="zh-TW" altLang="en-US" sz="7000" dirty="0">
                <a:latin typeface="標楷體" panose="03000509000000000000" pitchFamily="65" charset="-120"/>
                <a:ea typeface="標楷體" panose="03000509000000000000" pitchFamily="65" charset="-120"/>
              </a:rPr>
              <a:t>乙</a:t>
            </a:r>
            <a:r>
              <a:rPr lang="zh-TW" altLang="en-US" sz="7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獲取</a:t>
            </a:r>
            <a:r>
              <a:rPr lang="zh-TW" altLang="en-US" sz="7000" dirty="0">
                <a:latin typeface="標楷體" panose="03000509000000000000" pitchFamily="65" charset="-120"/>
                <a:ea typeface="標楷體" panose="03000509000000000000" pitchFamily="65" charset="-120"/>
              </a:rPr>
              <a:t>本法</a:t>
            </a:r>
            <a:r>
              <a:rPr lang="zh-TW" altLang="en-US" sz="7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7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7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r>
              <a:rPr lang="zh-TW" altLang="en-US" sz="7000" dirty="0">
                <a:latin typeface="標楷體" panose="03000509000000000000" pitchFamily="65" charset="-120"/>
                <a:ea typeface="標楷體" panose="03000509000000000000" pitchFamily="65" charset="-120"/>
              </a:rPr>
              <a:t>所稱</a:t>
            </a:r>
            <a:r>
              <a:rPr lang="zh-TW" altLang="en-US" sz="7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之非財產上利益，受法務部</a:t>
            </a:r>
            <a:r>
              <a:rPr lang="zh-TW" altLang="en-US" sz="7000" dirty="0">
                <a:latin typeface="標楷體" panose="03000509000000000000" pitchFamily="65" charset="-120"/>
                <a:ea typeface="標楷體" panose="03000509000000000000" pitchFamily="65" charset="-120"/>
              </a:rPr>
              <a:t>處</a:t>
            </a:r>
            <a:r>
              <a:rPr lang="zh-TW" altLang="en-US" sz="7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en-US" altLang="zh-TW" sz="7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100</a:t>
            </a:r>
            <a:r>
              <a:rPr lang="zh-TW" altLang="en-US" sz="7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萬元之</a:t>
            </a:r>
            <a:r>
              <a:rPr lang="zh-TW" altLang="en-US" sz="7000" dirty="0">
                <a:latin typeface="標楷體" panose="03000509000000000000" pitchFamily="65" charset="-120"/>
                <a:ea typeface="標楷體" panose="03000509000000000000" pitchFamily="65" charset="-120"/>
              </a:rPr>
              <a:t>罰鍰</a:t>
            </a:r>
            <a:r>
              <a:rPr lang="zh-TW" altLang="en-US" sz="7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5113" indent="-173038"/>
            <a:r>
              <a:rPr lang="zh-TW" altLang="en-US" sz="35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本法第</a:t>
            </a:r>
            <a:r>
              <a:rPr lang="en-US" altLang="zh-TW" sz="35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35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條</a:t>
            </a:r>
            <a:endParaRPr lang="en-US" altLang="zh-TW" sz="35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71463" indent="0">
              <a:lnSpc>
                <a:spcPct val="120000"/>
              </a:lnSpc>
              <a:buNone/>
            </a:pPr>
            <a:r>
              <a:rPr lang="zh-TW" altLang="en-US" sz="3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</a:t>
            </a:r>
            <a:r>
              <a:rPr lang="zh-TW" altLang="en-US" sz="3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法所稱利益，包括財產上利益及非財產上利益。</a:t>
            </a:r>
            <a:br>
              <a:rPr lang="zh-TW" altLang="en-US" sz="3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財產上利益如下：</a:t>
            </a:r>
            <a:br>
              <a:rPr lang="zh-TW" altLang="en-US" sz="3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一、動產、不動產。</a:t>
            </a:r>
            <a:br>
              <a:rPr lang="zh-TW" altLang="en-US" sz="3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二、現金、存款、外幣、有價證券。</a:t>
            </a:r>
            <a:br>
              <a:rPr lang="zh-TW" altLang="en-US" sz="3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三、債權或其他財產上權利。</a:t>
            </a:r>
            <a:br>
              <a:rPr lang="zh-TW" altLang="en-US" sz="3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四、其他具有經濟價值或得以金錢交易取得之利益。</a:t>
            </a:r>
            <a:br>
              <a:rPr lang="zh-TW" altLang="en-US" sz="3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非財產上利益，指有利公職人員或其關係人在第二條第一項所列之機關（</a:t>
            </a:r>
            <a:br>
              <a:rPr lang="zh-TW" altLang="en-US" sz="3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構）團體、學校、法人、事業機構、部隊（以下簡稱機關團體）之任用、</a:t>
            </a:r>
            <a:br>
              <a:rPr lang="zh-TW" altLang="en-US" sz="3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聘任、聘用、約僱、臨時人員之進用、勞動派遣、陞遷、調動、考績及其</a:t>
            </a:r>
            <a:br>
              <a:rPr lang="zh-TW" altLang="en-US" sz="3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他相類似之人事措施。</a:t>
            </a:r>
            <a:endParaRPr lang="en-US" altLang="zh-TW" sz="3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050" name="Picture 2" descr="G:\新增資料夾\110三義政風\財申\支援宣導教材\3月\操場圖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6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780928"/>
            <a:ext cx="3723770" cy="2088232"/>
          </a:xfrm>
          <a:prstGeom prst="rect">
            <a:avLst/>
          </a:prstGeom>
          <a:noFill/>
          <a:effectLst>
            <a:softEdge rad="266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913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31540" y="332656"/>
            <a:ext cx="7848872" cy="1143000"/>
          </a:xfrm>
        </p:spPr>
        <p:txBody>
          <a:bodyPr/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公職人員利益衝突迴避法案例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700808"/>
            <a:ext cx="7488832" cy="3816424"/>
          </a:xfrm>
        </p:spPr>
        <p:txBody>
          <a:bodyPr>
            <a:norm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乙雖以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曾簽署同意書，表明「願以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無給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職擔任本項工作」及該校沒有實際支付薪水等理由，未受差勤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管理，是在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校工作情形無從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證明。然而乙仍受該校投保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勞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健保，為學校僱用之臨時人員。甲為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校長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，為避免予外界有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假借職務上之權力、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機會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或方法，圖其關係人利益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之疑慮，應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依法自行迴避。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911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相鄰">
  <a:themeElements>
    <a:clrScheme name="相鄰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相鄰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1259</TotalTime>
  <Words>835</Words>
  <Application>Microsoft Office PowerPoint</Application>
  <PresentationFormat>如螢幕大小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相鄰</vt:lpstr>
      <vt:lpstr>苗栗縣造橋鄉公所政風室 廉政宣導</vt:lpstr>
      <vt:lpstr>公務員涉犯貪瀆不法案例─賄賂罪</vt:lpstr>
      <vt:lpstr>公務員涉犯貪瀆不法案例─賄賂罪</vt:lpstr>
      <vt:lpstr>公務員涉犯貪瀆不法案例─賄賂罪</vt:lpstr>
      <vt:lpstr>公務員廉政倫理規範案例－拒收餽贈篇</vt:lpstr>
      <vt:lpstr>PowerPoint 簡報</vt:lpstr>
      <vt:lpstr>公務員廉政倫理規範案例－拒收餽贈篇</vt:lpstr>
      <vt:lpstr>公職人員利益衝突迴避法案例</vt:lpstr>
      <vt:lpstr>公職人員利益衝突迴避法案例</vt:lpstr>
      <vt:lpstr>宣導資料均取自網路編製而成  法務部廉政署檢舉服務專線：0800-286-586 苗栗縣造橋鄉公所政風室關心您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苗栗縣政府政風處廉政宣導</dc:title>
  <dc:creator>User</dc:creator>
  <cp:lastModifiedBy>user</cp:lastModifiedBy>
  <cp:revision>92</cp:revision>
  <dcterms:created xsi:type="dcterms:W3CDTF">2021-01-19T02:50:02Z</dcterms:created>
  <dcterms:modified xsi:type="dcterms:W3CDTF">2021-03-15T03:32:01Z</dcterms:modified>
</cp:coreProperties>
</file>