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12" y="-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36823-2F39-4F69-B1F8-124BCED6E7B5}" type="datetimeFigureOut">
              <a:rPr lang="zh-TW" altLang="en-US" smtClean="0"/>
              <a:t>2016/8/29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5723B-38F1-47F6-A476-2BC1A626B1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8643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75385-3121-4E04-BCF5-C90C5F389054}" type="datetimeFigureOut">
              <a:rPr lang="zh-TW" altLang="en-US" smtClean="0"/>
              <a:t>2016/8/29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9A762-EF8C-42F6-B0FD-E4C4525E96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79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43BD6E-A788-4884-AAF3-1C1B96C4E3D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43BD6E-A788-4884-AAF3-1C1B96C4E3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43BD6E-A788-4884-AAF3-1C1B96C4E3D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43BD6E-A788-4884-AAF3-1C1B96C4E3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報告人：劉欽賜</a:t>
            </a:r>
            <a:endParaRPr lang="zh-TW" altLang="en-US" sz="36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2016/8/31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地權科業務報告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>
                <a:latin typeface="標楷體" pitchFamily="65" charset="-120"/>
                <a:ea typeface="標楷體" pitchFamily="65" charset="-120"/>
              </a:rPr>
              <a:t>1</a:t>
            </a:fld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620688"/>
            <a:ext cx="2119610" cy="21736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副標題 2"/>
          <p:cNvSpPr txBox="1">
            <a:spLocks/>
          </p:cNvSpPr>
          <p:nvPr/>
        </p:nvSpPr>
        <p:spPr>
          <a:xfrm>
            <a:off x="1372428" y="3284984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地權科業務報告</a:t>
            </a:r>
            <a:endParaRPr lang="en-US" altLang="zh-TW" sz="6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0764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參、 業 務 配 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(6/8)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80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六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、測量助理：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陳素惠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辦理竹科經費及補償費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核銷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轉正</a:t>
            </a:r>
            <a:endParaRPr lang="en-US" altLang="zh-TW" sz="3200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資料整理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新聞稿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上傳業務。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幸福領航計畫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彙整業務。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臨時交辦事項。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885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參、 業 務 配 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(7/8)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2493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七、測量助理：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徐瑜璘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辦理高鐵及地政業務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經費申請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核銷轉正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協助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辦理高鐵區段徵收業務。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協助徐美蓉辦理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公文稿轉函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寄發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業務。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協助辦理耕地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375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租約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調處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業務。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總務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及臨時交辦事項。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137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參、 業 務 配 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(8/8)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八、臨時工程助理員：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劉智賢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辦理竹科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補償費發放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資料整理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等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相關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業務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及協助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核銷轉正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協助辦理縣有耕地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清查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占用處理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業務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支援協助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其他同仁承辦業務。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臨時交辦事項。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747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肆、重點業務執行概況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(1/7)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2493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一、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高鐵及竹科抵價地標售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高鐵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抵價地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筆、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竹科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抵價地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筆，預計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每月開標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次，於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9/23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開完標後，將依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6/27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區委會決議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檢討價格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重新上網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公告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預計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於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10/28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、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11/25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、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12/23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開標。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zh-TW" sz="3200" u="sng" dirty="0">
                <a:latin typeface="標楷體" pitchFamily="65" charset="-120"/>
                <a:ea typeface="標楷體" pitchFamily="65" charset="-120"/>
              </a:rPr>
              <a:t>促銷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底價地標售已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擬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定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苗栗縣政府土地開發行銷專區」</a:t>
            </a:r>
            <a:r>
              <a:rPr lang="zh-TW" altLang="zh-TW" sz="3200" u="sng" dirty="0">
                <a:latin typeface="標楷體" pitchFamily="65" charset="-120"/>
                <a:ea typeface="標楷體" pitchFamily="65" charset="-120"/>
              </a:rPr>
              <a:t>網站推廣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計畫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書，委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請廠商辦理中。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497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肆、重點業務執行概況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(2/7)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彭秀春、朱樹、黃福記等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戶大埔訴訟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行政訴訟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案：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不服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更二審判決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針對</a:t>
            </a:r>
            <a:r>
              <a:rPr lang="zh-TW" altLang="zh-TW" sz="3200" u="sng" dirty="0" smtClean="0">
                <a:latin typeface="標楷體" pitchFamily="65" charset="-120"/>
                <a:ea typeface="標楷體" pitchFamily="65" charset="-120"/>
              </a:rPr>
              <a:t>返還土地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zh-TW" sz="3200" u="sng" dirty="0" smtClean="0">
                <a:latin typeface="標楷體" pitchFamily="65" charset="-120"/>
                <a:ea typeface="標楷體" pitchFamily="65" charset="-120"/>
              </a:rPr>
              <a:t>回復原狀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，再提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最高行政法院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上訴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中。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國家賠償案：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苗栗地方法院分別</a:t>
            </a:r>
            <a:r>
              <a:rPr lang="zh-TW" altLang="zh-TW" sz="3200" u="sng" dirty="0">
                <a:latin typeface="標楷體" pitchFamily="65" charset="-120"/>
                <a:ea typeface="標楷體" pitchFamily="65" charset="-120"/>
              </a:rPr>
              <a:t>審理中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行政院林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院長允諾若</a:t>
            </a:r>
            <a:r>
              <a:rPr lang="zh-TW" altLang="zh-TW" sz="3200" u="sng" dirty="0">
                <a:latin typeface="標楷體" pitchFamily="65" charset="-120"/>
                <a:ea typeface="標楷體" pitchFamily="65" charset="-120"/>
              </a:rPr>
              <a:t>法律</a:t>
            </a:r>
            <a:r>
              <a:rPr lang="zh-TW" altLang="zh-TW" sz="3200" u="sng" dirty="0" smtClean="0">
                <a:latin typeface="標楷體" pitchFamily="65" charset="-120"/>
                <a:ea typeface="標楷體" pitchFamily="65" charset="-120"/>
              </a:rPr>
              <a:t>可行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，就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朝</a:t>
            </a:r>
            <a:r>
              <a:rPr lang="zh-TW" altLang="zh-TW" sz="3200" u="sng" dirty="0">
                <a:latin typeface="標楷體" pitchFamily="65" charset="-120"/>
                <a:ea typeface="標楷體" pitchFamily="65" charset="-120"/>
              </a:rPr>
              <a:t>原地重建方式</a:t>
            </a:r>
            <a:r>
              <a:rPr lang="zh-TW" altLang="zh-TW" sz="3200" u="sng" dirty="0" smtClean="0">
                <a:latin typeface="標楷體" pitchFamily="65" charset="-120"/>
                <a:ea typeface="標楷體" pitchFamily="65" charset="-120"/>
              </a:rPr>
              <a:t>進行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案：內政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部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成立專案小組協調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處理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中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344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肆、重點業務執行概況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(3/7)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35292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三、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共有耕地自耕保留部分交換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移轉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工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作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共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412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筆、已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更正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或移轉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登記註銷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註記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275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筆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、竹南所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筆及銅鑼所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筆清查中、尚未公告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筆處理中、公告中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119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筆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土地所有權人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提出異議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筆處理中。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3375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肆、重點業務執行概況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(4/7)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四、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徵收註記未完成產權移轉清查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工作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計有通霄鎮通北段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筆、苑裡鎮苑北段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筆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，台鐵使用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部分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預計編列預算</a:t>
            </a:r>
            <a:r>
              <a:rPr lang="zh-TW" altLang="zh-TW" sz="3600" u="sng" dirty="0">
                <a:latin typeface="標楷體" pitchFamily="65" charset="-120"/>
                <a:ea typeface="標楷體" pitchFamily="65" charset="-120"/>
              </a:rPr>
              <a:t>補行發放</a:t>
            </a:r>
            <a:r>
              <a:rPr lang="zh-TW" altLang="zh-TW" sz="3600" u="sng" dirty="0" smtClean="0">
                <a:latin typeface="標楷體" pitchFamily="65" charset="-120"/>
                <a:ea typeface="標楷體" pitchFamily="65" charset="-120"/>
              </a:rPr>
              <a:t>補償費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，其餘以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zh-TW" sz="3600" u="sng" dirty="0">
                <a:latin typeface="標楷體" pitchFamily="65" charset="-120"/>
                <a:ea typeface="標楷體" pitchFamily="65" charset="-120"/>
              </a:rPr>
              <a:t>徵收失效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」方式處理，目前</a:t>
            </a:r>
            <a:r>
              <a:rPr lang="zh-TW" altLang="zh-TW" sz="3600" u="sng" dirty="0">
                <a:latin typeface="標楷體" pitchFamily="65" charset="-120"/>
                <a:ea typeface="標楷體" pitchFamily="65" charset="-120"/>
              </a:rPr>
              <a:t>請示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內政部處理方式中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191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肆、重點業務執行概況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(5/7)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80920" cy="4572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五、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土地法第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條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不得私有業務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海岸地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天然湖澤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水道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已劃設公告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部分註記於土地標示部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水源地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於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8/29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研商劃定。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交通道路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古蹟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公產機關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出售土地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時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需逐案洽文化資產主管機關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個案審認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礦泉地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瀑布地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名勝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尚待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全面檢討劃設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公告不得私有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33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肆、重點業務執行概況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(6/7)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24936" cy="4572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六、</a:t>
            </a:r>
            <a:r>
              <a:rPr lang="zh-TW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外人地權</a:t>
            </a: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大陸人</a:t>
            </a: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士</a:t>
            </a:r>
            <a:r>
              <a:rPr lang="zh-TW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取得不動產業務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日至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日統計受理情形：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鄉鎮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件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數</a:t>
            </a:r>
            <a:r>
              <a:rPr lang="zh-TW" altLang="en-US" sz="2400" dirty="0" smtClean="0">
                <a:latin typeface="標楷體"/>
                <a:ea typeface="標楷體"/>
              </a:rPr>
              <a:t>：</a:t>
            </a:r>
            <a:r>
              <a:rPr lang="zh-TW" altLang="en-US" sz="2400" u="sng" dirty="0" smtClean="0">
                <a:latin typeface="標楷體"/>
                <a:ea typeface="標楷體"/>
              </a:rPr>
              <a:t>竹南鎮</a:t>
            </a:r>
            <a:r>
              <a:rPr lang="en-US" altLang="zh-TW" sz="2400" dirty="0" smtClean="0">
                <a:latin typeface="標楷體"/>
                <a:ea typeface="標楷體"/>
              </a:rPr>
              <a:t>5</a:t>
            </a:r>
            <a:r>
              <a:rPr lang="zh-TW" altLang="en-US" sz="2400" dirty="0" smtClean="0">
                <a:latin typeface="標楷體"/>
                <a:ea typeface="標楷體"/>
              </a:rPr>
              <a:t>件</a:t>
            </a:r>
            <a:r>
              <a:rPr lang="en-US" altLang="zh-TW" sz="2400" dirty="0" smtClean="0">
                <a:latin typeface="標楷體"/>
                <a:ea typeface="標楷體"/>
              </a:rPr>
              <a:t>(</a:t>
            </a:r>
            <a:r>
              <a:rPr lang="zh-TW" altLang="en-US" sz="2400" dirty="0" smtClean="0">
                <a:latin typeface="標楷體"/>
                <a:ea typeface="標楷體"/>
              </a:rPr>
              <a:t>土</a:t>
            </a:r>
            <a:r>
              <a:rPr lang="en-US" altLang="zh-TW" sz="2400" dirty="0" smtClean="0">
                <a:latin typeface="標楷體"/>
                <a:ea typeface="標楷體"/>
              </a:rPr>
              <a:t>12</a:t>
            </a:r>
            <a:r>
              <a:rPr lang="zh-TW" altLang="en-US" sz="2400" dirty="0" smtClean="0">
                <a:latin typeface="標楷體"/>
                <a:ea typeface="標楷體"/>
              </a:rPr>
              <a:t>筆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頭份市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件</a:t>
            </a:r>
            <a:r>
              <a:rPr lang="en-US" altLang="zh-TW" sz="2400" dirty="0" smtClean="0">
                <a:latin typeface="標楷體"/>
                <a:ea typeface="標楷體"/>
              </a:rPr>
              <a:t>(</a:t>
            </a:r>
            <a:r>
              <a:rPr lang="zh-TW" altLang="en-US" sz="2400" dirty="0" smtClean="0">
                <a:latin typeface="標楷體"/>
                <a:ea typeface="標楷體"/>
              </a:rPr>
              <a:t>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2400" dirty="0" smtClean="0">
                <a:latin typeface="標楷體"/>
                <a:ea typeface="標楷體"/>
              </a:rPr>
              <a:t>筆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苗栗市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件</a:t>
            </a:r>
            <a:r>
              <a:rPr lang="en-US" altLang="zh-TW" sz="2400" dirty="0" smtClean="0">
                <a:latin typeface="標楷體"/>
                <a:ea typeface="標楷體"/>
              </a:rPr>
              <a:t>(</a:t>
            </a:r>
            <a:r>
              <a:rPr lang="zh-TW" altLang="en-US" sz="2400" dirty="0" smtClean="0">
                <a:latin typeface="標楷體"/>
                <a:ea typeface="標楷體"/>
              </a:rPr>
              <a:t>土</a:t>
            </a:r>
            <a:r>
              <a:rPr lang="en-US" altLang="zh-TW" sz="2400" dirty="0" smtClean="0">
                <a:latin typeface="標楷體"/>
                <a:ea typeface="標楷體"/>
              </a:rPr>
              <a:t>12</a:t>
            </a:r>
            <a:r>
              <a:rPr lang="zh-TW" altLang="en-US" sz="2400" dirty="0" smtClean="0">
                <a:latin typeface="標楷體"/>
                <a:ea typeface="標楷體"/>
              </a:rPr>
              <a:t>筆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公館鄉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件</a:t>
            </a:r>
            <a:r>
              <a:rPr lang="en-US" altLang="zh-TW" sz="2400" dirty="0" smtClean="0">
                <a:latin typeface="標楷體"/>
                <a:ea typeface="標楷體"/>
              </a:rPr>
              <a:t>(</a:t>
            </a:r>
            <a:r>
              <a:rPr lang="zh-TW" altLang="en-US" sz="2400" dirty="0" smtClean="0">
                <a:latin typeface="標楷體"/>
                <a:ea typeface="標楷體"/>
              </a:rPr>
              <a:t>土</a:t>
            </a:r>
            <a:r>
              <a:rPr lang="en-US" altLang="zh-TW" sz="2400" dirty="0" smtClean="0">
                <a:latin typeface="標楷體"/>
                <a:ea typeface="標楷體"/>
              </a:rPr>
              <a:t>2</a:t>
            </a:r>
            <a:r>
              <a:rPr lang="zh-TW" altLang="en-US" sz="2400" dirty="0" smtClean="0">
                <a:latin typeface="標楷體"/>
                <a:ea typeface="標楷體"/>
              </a:rPr>
              <a:t>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件</a:t>
            </a:r>
            <a:r>
              <a:rPr lang="en-US" altLang="zh-TW" sz="2400" dirty="0" smtClean="0">
                <a:latin typeface="標楷體"/>
                <a:ea typeface="標楷體"/>
              </a:rPr>
              <a:t>(</a:t>
            </a:r>
            <a:r>
              <a:rPr lang="zh-TW" altLang="en-US" sz="2400" dirty="0" smtClean="0">
                <a:latin typeface="標楷體"/>
                <a:ea typeface="標楷體"/>
              </a:rPr>
              <a:t>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34</a:t>
            </a:r>
            <a:r>
              <a:rPr lang="zh-TW" altLang="en-US" sz="2400" dirty="0" smtClean="0">
                <a:latin typeface="標楷體"/>
                <a:ea typeface="標楷體"/>
              </a:rPr>
              <a:t>筆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國別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件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數</a:t>
            </a:r>
            <a:r>
              <a:rPr lang="zh-TW" altLang="en-US" sz="2400" dirty="0" smtClean="0">
                <a:latin typeface="標楷體"/>
                <a:ea typeface="標楷體"/>
              </a:rPr>
              <a:t>：</a:t>
            </a:r>
            <a:r>
              <a:rPr lang="zh-TW" altLang="en-US" sz="2400" u="sng" dirty="0" smtClean="0">
                <a:latin typeface="標楷體"/>
                <a:ea typeface="標楷體"/>
              </a:rPr>
              <a:t>香港</a:t>
            </a:r>
            <a:r>
              <a:rPr lang="en-US" altLang="zh-TW" sz="2400" dirty="0" smtClean="0">
                <a:latin typeface="標楷體"/>
                <a:ea typeface="標楷體"/>
              </a:rPr>
              <a:t>3</a:t>
            </a:r>
            <a:r>
              <a:rPr lang="zh-TW" altLang="en-US" sz="2400" dirty="0" smtClean="0">
                <a:latin typeface="標楷體"/>
                <a:ea typeface="標楷體"/>
              </a:rPr>
              <a:t>件</a:t>
            </a:r>
            <a:r>
              <a:rPr lang="en-US" altLang="zh-TW" sz="2400" dirty="0" smtClean="0">
                <a:latin typeface="標楷體"/>
                <a:ea typeface="標楷體"/>
              </a:rPr>
              <a:t>(</a:t>
            </a:r>
            <a:r>
              <a:rPr lang="zh-TW" altLang="en-US" sz="2400" dirty="0" smtClean="0">
                <a:latin typeface="標楷體"/>
                <a:ea typeface="標楷體"/>
              </a:rPr>
              <a:t>土</a:t>
            </a:r>
            <a:r>
              <a:rPr lang="en-US" altLang="zh-TW" sz="2400" dirty="0" smtClean="0">
                <a:latin typeface="標楷體"/>
                <a:ea typeface="標楷體"/>
              </a:rPr>
              <a:t>19</a:t>
            </a:r>
            <a:r>
              <a:rPr lang="zh-TW" altLang="en-US" sz="2400" dirty="0" smtClean="0">
                <a:latin typeface="標楷體"/>
                <a:ea typeface="標楷體"/>
              </a:rPr>
              <a:t>筆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馬來西亞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件</a:t>
            </a:r>
            <a:r>
              <a:rPr lang="en-US" altLang="zh-TW" sz="2400" dirty="0" smtClean="0">
                <a:latin typeface="標楷體"/>
                <a:ea typeface="標楷體"/>
              </a:rPr>
              <a:t>(</a:t>
            </a:r>
            <a:r>
              <a:rPr lang="zh-TW" altLang="en-US" sz="2400" dirty="0" smtClean="0">
                <a:latin typeface="標楷體"/>
                <a:ea typeface="標楷體"/>
              </a:rPr>
              <a:t>土</a:t>
            </a:r>
            <a:r>
              <a:rPr lang="en-US" altLang="zh-TW" sz="2400" dirty="0" smtClean="0">
                <a:latin typeface="標楷體"/>
                <a:ea typeface="標楷體"/>
              </a:rPr>
              <a:t>10</a:t>
            </a:r>
            <a:r>
              <a:rPr lang="zh-TW" altLang="en-US" sz="2400" dirty="0" smtClean="0">
                <a:latin typeface="標楷體"/>
                <a:ea typeface="標楷體"/>
              </a:rPr>
              <a:t>筆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澳大利亞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件</a:t>
            </a:r>
            <a:r>
              <a:rPr lang="en-US" altLang="zh-TW" sz="2400" dirty="0" smtClean="0">
                <a:latin typeface="標楷體"/>
                <a:ea typeface="標楷體"/>
              </a:rPr>
              <a:t>(</a:t>
            </a:r>
            <a:r>
              <a:rPr lang="zh-TW" altLang="en-US" sz="2400" dirty="0" smtClean="0">
                <a:latin typeface="標楷體"/>
                <a:ea typeface="標楷體"/>
              </a:rPr>
              <a:t>土</a:t>
            </a:r>
            <a:r>
              <a:rPr lang="en-US" altLang="zh-TW" sz="2400" dirty="0" smtClean="0">
                <a:latin typeface="標楷體"/>
                <a:ea typeface="標楷體"/>
              </a:rPr>
              <a:t>2</a:t>
            </a:r>
            <a:r>
              <a:rPr lang="zh-TW" altLang="en-US" sz="2400" dirty="0" smtClean="0">
                <a:latin typeface="標楷體"/>
                <a:ea typeface="標楷體"/>
              </a:rPr>
              <a:t>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英國屬維京群島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件</a:t>
            </a:r>
            <a:r>
              <a:rPr lang="en-US" altLang="zh-TW" sz="2400" dirty="0" smtClean="0">
                <a:latin typeface="標楷體"/>
                <a:ea typeface="標楷體"/>
              </a:rPr>
              <a:t>(</a:t>
            </a:r>
            <a:r>
              <a:rPr lang="zh-TW" altLang="en-US" sz="2400" dirty="0" smtClean="0">
                <a:latin typeface="標楷體"/>
                <a:ea typeface="標楷體"/>
              </a:rPr>
              <a:t>土</a:t>
            </a:r>
            <a:r>
              <a:rPr lang="en-US" altLang="zh-TW" sz="2400" dirty="0" smtClean="0">
                <a:latin typeface="標楷體"/>
                <a:ea typeface="標楷體"/>
              </a:rPr>
              <a:t>1</a:t>
            </a:r>
            <a:r>
              <a:rPr lang="zh-TW" altLang="en-US" sz="2400" dirty="0" smtClean="0">
                <a:latin typeface="標楷體"/>
                <a:ea typeface="標楷體"/>
              </a:rPr>
              <a:t>筆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美國新澤西州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件</a:t>
            </a:r>
            <a:r>
              <a:rPr lang="en-US" altLang="zh-TW" sz="2400" dirty="0" smtClean="0">
                <a:latin typeface="標楷體"/>
                <a:ea typeface="標楷體"/>
              </a:rPr>
              <a:t>(</a:t>
            </a:r>
            <a:r>
              <a:rPr lang="zh-TW" altLang="en-US" sz="2400" dirty="0" smtClean="0">
                <a:latin typeface="標楷體"/>
                <a:ea typeface="標楷體"/>
              </a:rPr>
              <a:t>土</a:t>
            </a:r>
            <a:r>
              <a:rPr lang="en-US" altLang="zh-TW" sz="2400" dirty="0" smtClean="0">
                <a:latin typeface="標楷體"/>
                <a:ea typeface="標楷體"/>
              </a:rPr>
              <a:t>1</a:t>
            </a:r>
            <a:r>
              <a:rPr lang="zh-TW" altLang="en-US" sz="2400" dirty="0" smtClean="0">
                <a:latin typeface="標楷體"/>
                <a:ea typeface="標楷體"/>
              </a:rPr>
              <a:t>筆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件</a:t>
            </a:r>
            <a:r>
              <a:rPr lang="en-US" altLang="zh-TW" sz="2400" dirty="0" smtClean="0">
                <a:latin typeface="標楷體"/>
                <a:ea typeface="標楷體"/>
              </a:rPr>
              <a:t>(</a:t>
            </a:r>
            <a:r>
              <a:rPr lang="zh-TW" altLang="en-US" sz="2400" dirty="0" smtClean="0">
                <a:latin typeface="標楷體"/>
                <a:ea typeface="標楷體"/>
              </a:rPr>
              <a:t>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34</a:t>
            </a:r>
            <a:r>
              <a:rPr lang="zh-TW" altLang="en-US" sz="2400" dirty="0" smtClean="0">
                <a:latin typeface="標楷體"/>
                <a:ea typeface="標楷體"/>
              </a:rPr>
              <a:t>筆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分區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件數</a:t>
            </a:r>
            <a:r>
              <a:rPr lang="zh-TW" altLang="en-US" sz="2400" dirty="0" smtClean="0">
                <a:latin typeface="標楷體"/>
                <a:ea typeface="標楷體"/>
              </a:rPr>
              <a:t>：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住宅區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2400" dirty="0" smtClean="0">
                <a:latin typeface="標楷體"/>
                <a:ea typeface="標楷體"/>
              </a:rPr>
              <a:t>件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商業區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/>
                <a:ea typeface="標楷體"/>
              </a:rPr>
              <a:t>件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山坡地保育區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/>
                <a:ea typeface="標楷體"/>
              </a:rPr>
              <a:t>件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件。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用途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件數</a:t>
            </a:r>
            <a:r>
              <a:rPr lang="zh-TW" altLang="en-US" sz="2400" dirty="0" smtClean="0">
                <a:latin typeface="標楷體"/>
                <a:ea typeface="標楷體"/>
              </a:rPr>
              <a:t>：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住宅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2400" dirty="0" smtClean="0">
                <a:latin typeface="標楷體"/>
                <a:ea typeface="標楷體"/>
              </a:rPr>
              <a:t>件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辦公場所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/>
                <a:ea typeface="標楷體"/>
              </a:rPr>
              <a:t>件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投資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/>
                <a:ea typeface="標楷體"/>
              </a:rPr>
              <a:t>件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件。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2070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肆、重點業務執行概況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(7/7)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352928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七、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縣有耕地租用</a:t>
            </a:r>
            <a:r>
              <a:rPr lang="zh-TW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業務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目前管理之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縣有耕地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計有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2,179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筆、面積約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225.8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公頃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出租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1,293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筆、面積約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137.6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公頃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年收取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租金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81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萬元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月底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占用列管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計有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178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筆、占用面積約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10.4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公頃、收取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補償金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140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萬元。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目前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國縣共有耕地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計有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807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筆、面積約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27.5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公頃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8/1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內政部業檢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奉長官指示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預計與國有財產署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協商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研議辦理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國縣共有耕地交換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867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地權科業務報告</a:t>
            </a:r>
            <a:endParaRPr lang="zh-TW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地權科業務報告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43031" y="1412776"/>
            <a:ext cx="7772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報告內容：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壹、  業  務  執  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貳、  人  員  編  制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參、  業  務  配  置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肆、重點業務執行概況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伍、  遭  遇  困  難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陸、  未  來  期  許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94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伍、  遭  遇  困  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(1/3)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352928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一、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高鐵及竹科抵價地標售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市場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投資環境差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，投資人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投資意願不高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，目前雖然已豐富網站標售資訊，但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成效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如何？尚待後續標售狀況而定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﹗</a:t>
            </a:r>
          </a:p>
          <a:p>
            <a:pPr marL="0" indent="0" algn="just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二、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彭秀春原地重建案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內政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部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成立</a:t>
            </a:r>
            <a:r>
              <a:rPr lang="zh-TW" altLang="zh-TW" sz="3200" u="sng" dirty="0" smtClean="0">
                <a:latin typeface="標楷體" pitchFamily="65" charset="-120"/>
                <a:ea typeface="標楷體" pitchFamily="65" charset="-120"/>
              </a:rPr>
              <a:t>專案小組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有欲介入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處理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，但目前分析後尚有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都計變更</a:t>
            </a:r>
            <a:r>
              <a:rPr lang="zh-TW" altLang="zh-TW" sz="3200" u="sng" dirty="0" smtClean="0">
                <a:latin typeface="標楷體" pitchFamily="65" charset="-120"/>
                <a:ea typeface="標楷體" pitchFamily="65" charset="-120"/>
              </a:rPr>
              <a:t>甲建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建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60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%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容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240%)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zh-TW" sz="3200" u="sng" dirty="0" smtClean="0">
                <a:latin typeface="標楷體" pitchFamily="65" charset="-120"/>
                <a:ea typeface="標楷體" pitchFamily="65" charset="-120"/>
              </a:rPr>
              <a:t>住二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建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%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容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100%)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3200" u="sng" dirty="0">
                <a:latin typeface="標楷體" pitchFamily="65" charset="-120"/>
                <a:ea typeface="標楷體" pitchFamily="65" charset="-120"/>
              </a:rPr>
              <a:t>畸零地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3200" u="sng" dirty="0">
                <a:latin typeface="標楷體" pitchFamily="65" charset="-120"/>
                <a:ea typeface="標楷體" pitchFamily="65" charset="-120"/>
              </a:rPr>
              <a:t>退縮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3M</a:t>
            </a:r>
            <a:r>
              <a:rPr lang="zh-TW" altLang="zh-TW" sz="3200" u="sng" dirty="0">
                <a:latin typeface="標楷體" pitchFamily="65" charset="-120"/>
                <a:ea typeface="標楷體" pitchFamily="65" charset="-120"/>
              </a:rPr>
              <a:t>建築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及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樓</a:t>
            </a:r>
            <a:r>
              <a:rPr lang="zh-TW" altLang="zh-TW" sz="3200" u="sng" dirty="0">
                <a:latin typeface="標楷體" pitchFamily="65" charset="-120"/>
                <a:ea typeface="標楷體" pitchFamily="65" charset="-120"/>
              </a:rPr>
              <a:t>違建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、道路</a:t>
            </a:r>
            <a:r>
              <a:rPr lang="zh-TW" altLang="zh-TW" sz="3200" u="sng" dirty="0" smtClean="0">
                <a:latin typeface="標楷體" pitchFamily="65" charset="-120"/>
                <a:ea typeface="標楷體" pitchFamily="65" charset="-120"/>
              </a:rPr>
              <a:t>拓寬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，需待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修法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處理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﹗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97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伍、  遭  遇  困  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(2/3)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352928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三、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共有耕地自耕保留部分交換移轉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工作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目前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公告後已有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件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異議案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件已完成仲裁，待異議人確認是否提起訴訟？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件待第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次協調</a:t>
            </a:r>
            <a:r>
              <a:rPr lang="zh-TW" altLang="en-US" sz="3200" dirty="0" smtClean="0">
                <a:latin typeface="新細明體"/>
                <a:ea typeface="新細明體"/>
              </a:rPr>
              <a:t>；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但目前及後續待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公告中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，是否仍有人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提出異議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？尚待後續公告狀況而定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﹗</a:t>
            </a:r>
          </a:p>
          <a:p>
            <a:pPr marL="0" indent="0" algn="just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四、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礦泉地、瀑布地、名勝不得私有檢討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劃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設公告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內政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部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會議內容雖有決議，但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實際作法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卻未有詳定，於後續檢討劃設後，是否有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爭議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？尚待劃設公告狀況而定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﹗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6234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伍、  遭  遇  困  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(3/3)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五、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縣有耕地租用業務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目前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承辦該項業務人員，因剛承接此項業務，對</a:t>
            </a:r>
            <a:r>
              <a:rPr lang="zh-TW" altLang="en-US" sz="4000" u="sng" dirty="0" smtClean="0">
                <a:latin typeface="標楷體" pitchFamily="65" charset="-120"/>
                <a:ea typeface="標楷體" pitchFamily="65" charset="-120"/>
              </a:rPr>
              <a:t>法令及程序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均有待加強；且其</a:t>
            </a:r>
            <a:r>
              <a:rPr lang="zh-TW" altLang="en-US" sz="4000" u="sng" dirty="0" smtClean="0">
                <a:latin typeface="標楷體" pitchFamily="65" charset="-120"/>
                <a:ea typeface="標楷體" pitchFamily="65" charset="-120"/>
              </a:rPr>
              <a:t>代理期間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只至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16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日止，屆時員承辦人員</a:t>
            </a:r>
            <a:r>
              <a:rPr lang="zh-TW" altLang="en-US" sz="4000" u="sng" dirty="0" smtClean="0">
                <a:latin typeface="標楷體" pitchFamily="65" charset="-120"/>
                <a:ea typeface="標楷體" pitchFamily="65" charset="-120"/>
              </a:rPr>
              <a:t>復職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後，其對業務法令及程序亦需一段磨合期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﹗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2137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陸、  未  來  期  許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(1/2)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2016/8/31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23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424936" cy="4572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一、</a:t>
            </a:r>
            <a:r>
              <a:rPr lang="zh-TW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苗栗縣政府土地開發行銷專區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目前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委請廠商辦理中，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廠商正依計畫書內容規畫中，預計於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月初與本科承辦人員研討，但在設置專區後，其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網站後續更新及維護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，本科承辦人員是否得予勝任？其招標之成效，是否能達成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預期目標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？仍待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後續執行狀況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而定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﹗</a:t>
            </a:r>
          </a:p>
          <a:p>
            <a:pPr marL="0" indent="0" algn="just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二、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國縣共有耕地交換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目前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尚未與國有財產署協商，尚未能得知具體作法，且於商定，可能需實地現場勘查，方能確定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如何交換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，其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現場勘查之經費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，是否足以支應？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辦理期程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，是否能於短期內完成？交換後，是否能有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具體成效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？仍待後續執行狀況而定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﹗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9347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陸、  未  來  期  許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(2/2)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三、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縣有耕地遭占用清查工作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目前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縣有耕地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2,179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筆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只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出租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1,293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筆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尚有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886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筆土地需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釐清現況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？且出租之土地中，是否有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依租約使用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？尚須至現場全面清查，但本科承辦人力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業務承辦及協辦計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員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不足，如要於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短期內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完成全面清查，尚待研擬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其他可行性作法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？方能達成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﹗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6818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1475656" y="4653136"/>
            <a:ext cx="6400800" cy="910952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感謝聆聽</a:t>
            </a:r>
            <a:r>
              <a:rPr lang="en-US" altLang="zh-TW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﹗</a:t>
            </a:r>
            <a:endParaRPr lang="zh-TW" alt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25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 anchor="b">
            <a:normAutofit/>
          </a:bodyPr>
          <a:lstStyle/>
          <a:p>
            <a:r>
              <a:rPr lang="zh-TW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簡報結束</a:t>
            </a:r>
            <a:r>
              <a:rPr lang="en-US" altLang="zh-TW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/>
                <a:ea typeface="標楷體"/>
              </a:rPr>
              <a:t>﹗</a:t>
            </a:r>
            <a:endParaRPr lang="zh-TW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980728"/>
            <a:ext cx="1656184" cy="16984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419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 anchor="t"/>
          <a:lstStyle/>
          <a:p>
            <a:pPr marL="0" indent="0"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壹、  業  務  執  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380361" y="1124744"/>
            <a:ext cx="7315991" cy="4572000"/>
          </a:xfrm>
        </p:spPr>
        <p:txBody>
          <a:bodyPr>
            <a:noAutofit/>
          </a:bodyPr>
          <a:lstStyle/>
          <a:p>
            <a:pPr marL="0" lvl="0" indent="0" fontAlgn="t">
              <a:buNone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經常性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業務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 fontAlgn="t">
              <a:buNone/>
            </a:pP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zh-TW" sz="2100" u="sng" dirty="0">
                <a:latin typeface="標楷體" pitchFamily="65" charset="-120"/>
                <a:ea typeface="標楷體" pitchFamily="65" charset="-120"/>
              </a:rPr>
              <a:t>耕地三七五</a:t>
            </a:r>
            <a:r>
              <a:rPr lang="zh-TW" altLang="zh-TW" sz="2100" u="sng" dirty="0" smtClean="0">
                <a:latin typeface="標楷體" pitchFamily="65" charset="-120"/>
                <a:ea typeface="標楷體" pitchFamily="65" charset="-120"/>
              </a:rPr>
              <a:t>租約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管理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暨</a:t>
            </a:r>
            <a:r>
              <a:rPr lang="zh-TW" altLang="zh-TW" sz="2100" u="sng" dirty="0">
                <a:latin typeface="標楷體" pitchFamily="65" charset="-120"/>
                <a:ea typeface="標楷體" pitchFamily="65" charset="-120"/>
              </a:rPr>
              <a:t>耕地租佃爭議調處</a:t>
            </a:r>
            <a:r>
              <a:rPr lang="zh-TW" altLang="zh-TW" sz="2100" dirty="0">
                <a:latin typeface="標楷體" pitchFamily="65" charset="-120"/>
                <a:ea typeface="標楷體" pitchFamily="65" charset="-120"/>
              </a:rPr>
              <a:t>業務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 fontAlgn="t">
              <a:buNone/>
            </a:pP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zh-TW" sz="2100" u="sng" dirty="0">
                <a:latin typeface="標楷體" pitchFamily="65" charset="-120"/>
                <a:ea typeface="標楷體" pitchFamily="65" charset="-120"/>
              </a:rPr>
              <a:t>共有耕地自耕保留</a:t>
            </a:r>
            <a:r>
              <a:rPr lang="zh-TW" altLang="zh-TW" sz="2100" dirty="0">
                <a:latin typeface="標楷體" pitchFamily="65" charset="-120"/>
                <a:ea typeface="標楷體" pitchFamily="65" charset="-120"/>
              </a:rPr>
              <a:t>部分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交換移轉業務。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 fontAlgn="t">
              <a:buNone/>
            </a:pP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zh-TW" sz="2100" u="sng" dirty="0">
                <a:latin typeface="標楷體" pitchFamily="65" charset="-120"/>
                <a:ea typeface="標楷體" pitchFamily="65" charset="-120"/>
              </a:rPr>
              <a:t>高速鐵路苗栗車站</a:t>
            </a:r>
            <a:r>
              <a:rPr lang="zh-TW" altLang="zh-TW" sz="2100" dirty="0">
                <a:latin typeface="標楷體" pitchFamily="65" charset="-120"/>
                <a:ea typeface="標楷體" pitchFamily="65" charset="-120"/>
              </a:rPr>
              <a:t>特地區區段徵收業務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 fontAlgn="t">
              <a:buNone/>
            </a:pP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辦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理</a:t>
            </a:r>
            <a:r>
              <a:rPr lang="zh-TW" altLang="zh-TW" sz="2100" u="sng" dirty="0">
                <a:latin typeface="標楷體" pitchFamily="65" charset="-120"/>
                <a:ea typeface="標楷體" pitchFamily="65" charset="-120"/>
              </a:rPr>
              <a:t>新竹科學園區竹南基地</a:t>
            </a:r>
            <a:r>
              <a:rPr lang="zh-TW" altLang="zh-TW" sz="2100" dirty="0">
                <a:latin typeface="標楷體" pitchFamily="65" charset="-120"/>
                <a:ea typeface="標楷體" pitchFamily="65" charset="-120"/>
              </a:rPr>
              <a:t>區段徵收業務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 fontAlgn="t">
              <a:buNone/>
            </a:pP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zh-TW" sz="2100" u="sng" dirty="0">
                <a:latin typeface="標楷體" pitchFamily="65" charset="-120"/>
                <a:ea typeface="標楷體" pitchFamily="65" charset="-120"/>
              </a:rPr>
              <a:t>外人地權</a:t>
            </a:r>
            <a:r>
              <a:rPr lang="zh-TW" altLang="zh-TW" sz="2100" dirty="0">
                <a:latin typeface="標楷體" pitchFamily="65" charset="-120"/>
                <a:ea typeface="標楷體" pitchFamily="65" charset="-120"/>
              </a:rPr>
              <a:t>業務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 fontAlgn="t">
              <a:buNone/>
            </a:pP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zh-TW" sz="2100" u="sng" dirty="0">
                <a:latin typeface="標楷體" pitchFamily="65" charset="-120"/>
                <a:ea typeface="標楷體" pitchFamily="65" charset="-120"/>
              </a:rPr>
              <a:t>大陸人民及法人</a:t>
            </a:r>
            <a:r>
              <a:rPr lang="zh-TW" altLang="zh-TW" sz="2100" dirty="0">
                <a:latin typeface="標楷體" pitchFamily="65" charset="-120"/>
                <a:ea typeface="標楷體" pitchFamily="65" charset="-120"/>
              </a:rPr>
              <a:t>取得不動產業務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 fontAlgn="t">
              <a:buNone/>
            </a:pP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七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zh-TW" sz="2100" u="sng" dirty="0">
                <a:latin typeface="標楷體" pitchFamily="65" charset="-120"/>
                <a:ea typeface="標楷體" pitchFamily="65" charset="-120"/>
              </a:rPr>
              <a:t>土地法第</a:t>
            </a:r>
            <a:r>
              <a:rPr lang="en-US" altLang="zh-TW" sz="2100" u="sng" dirty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zh-TW" sz="2100" u="sng" dirty="0" smtClean="0">
                <a:latin typeface="標楷體" pitchFamily="65" charset="-120"/>
                <a:ea typeface="標楷體" pitchFamily="65" charset="-120"/>
              </a:rPr>
              <a:t>條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不得</a:t>
            </a:r>
            <a:r>
              <a:rPr lang="zh-TW" altLang="zh-TW" sz="2100" dirty="0">
                <a:latin typeface="標楷體" pitchFamily="65" charset="-120"/>
                <a:ea typeface="標楷體" pitchFamily="65" charset="-120"/>
              </a:rPr>
              <a:t>私有業務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 fontAlgn="t">
              <a:buNone/>
            </a:pP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八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en-US" sz="2100" u="sng" dirty="0" smtClean="0">
                <a:latin typeface="標楷體" pitchFamily="65" charset="-120"/>
                <a:ea typeface="標楷體" pitchFamily="65" charset="-120"/>
              </a:rPr>
              <a:t>縣有耕地租用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業務。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    二</a:t>
            </a:r>
            <a:r>
              <a:rPr lang="zh-TW" altLang="en-US" sz="2100" dirty="0" smtClean="0">
                <a:latin typeface="新細明體"/>
                <a:ea typeface="新細明體"/>
              </a:rPr>
              <a:t>、</a:t>
            </a:r>
            <a:r>
              <a:rPr lang="zh-TW" alt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非常態性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業務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zh-TW" sz="2100" u="sng" dirty="0" smtClean="0">
                <a:latin typeface="標楷體" pitchFamily="65" charset="-120"/>
                <a:ea typeface="標楷體" pitchFamily="65" charset="-120"/>
              </a:rPr>
              <a:t>台鐵及高鐵用地徵收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業務。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辦理本縣規定以</a:t>
            </a:r>
            <a:r>
              <a:rPr lang="zh-TW" altLang="zh-TW" sz="2100" u="sng" dirty="0" smtClean="0">
                <a:latin typeface="標楷體" pitchFamily="65" charset="-120"/>
                <a:ea typeface="標楷體" pitchFamily="65" charset="-120"/>
              </a:rPr>
              <a:t>區段徵收方式開發及評估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業務。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zh-TW" sz="2100" u="sng" dirty="0" smtClean="0">
                <a:latin typeface="標楷體" pitchFamily="65" charset="-120"/>
                <a:ea typeface="標楷體" pitchFamily="65" charset="-120"/>
              </a:rPr>
              <a:t>後龍大庄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地區區段徵收業務。</a:t>
            </a:r>
          </a:p>
          <a:p>
            <a:pPr marL="0" indent="0">
              <a:buNone/>
            </a:pP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sz="21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038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貳、  人  員  編  制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一、正式人員：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科長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員、科員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員、辦事員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員、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員。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二、測量助理：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員。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三、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臨時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人員：臨時工程助理員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員。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60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參、 業 務 配 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(1/8)</a:t>
            </a:r>
            <a:endParaRPr lang="zh-TW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90367" y="1447800"/>
            <a:ext cx="8196433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科長：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劉欽賜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督辦</a:t>
            </a:r>
            <a:r>
              <a:rPr lang="en-US" altLang="zh-TW" sz="3600" u="sng" dirty="0" smtClean="0">
                <a:latin typeface="標楷體" pitchFamily="65" charset="-120"/>
                <a:ea typeface="標楷體" pitchFamily="65" charset="-120"/>
              </a:rPr>
              <a:t>375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租約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管理及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自耕保留地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交換移轉登記、高鐵、竹科、大庄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區段徵收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、新興區段徵收區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前置作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業、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外人地權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縣有耕地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租用及臨時交辦事項。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67" y="404664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68410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參、 業 務 配 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(2/8)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24936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、科員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張仁智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高鐵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保管款發放、土地標售、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產權移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轉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、點交等相關事宜。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協助辦理竹科相關事宜。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處理高鐵及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新興區段徵收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陳情、異議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、訴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願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、行政訴訟事宜。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土地法第</a:t>
            </a:r>
            <a:r>
              <a:rPr lang="en-US" altLang="zh-TW" sz="3200" u="sng" dirty="0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條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有關不得私有範圍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執行檢討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臨時交辦事項。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374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參、 業 務 配 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(3/8)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86222" y="1268760"/>
            <a:ext cx="8352928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科員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李叔蓮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大庄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竹科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保管款發放、土地標售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產權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移轉、點交等相關事宜。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協助高鐵區段徵收業務。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處理大庄及竹科陳情、異議、訴願、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行政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訴訟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事宜。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外人地權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業務、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大陸人民及法人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取得不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動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產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業務。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臨時交辦事項。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22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參、 業 務 配 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(4/8)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219256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科員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徐美蓉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耕地</a:t>
            </a:r>
            <a:r>
              <a:rPr lang="en-US" altLang="zh-TW" sz="3200" u="sng" dirty="0" smtClean="0">
                <a:latin typeface="標楷體" pitchFamily="65" charset="-120"/>
                <a:ea typeface="標楷體" pitchFamily="65" charset="-120"/>
              </a:rPr>
              <a:t>375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租約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及共有耕地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自耕保留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部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交換移轉登記業務。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年度預算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及區段徵收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基金預算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編製。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用地補償費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彙整轉正。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zh-TW" sz="3200" u="sng" dirty="0" smtClean="0">
                <a:latin typeface="標楷體" pitchFamily="65" charset="-120"/>
                <a:ea typeface="標楷體" pitchFamily="65" charset="-120"/>
              </a:rPr>
              <a:t>台鐵及高鐵用地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徵收業務。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臨時交辦事項。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3824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參、 業 務 配 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(5/8)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2016/8/31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地權科業務報告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6E-A788-4884-AAF3-1C1B96C4E3D7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80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五、代理辦事員：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卓佳賢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辦理縣有耕地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產籍管理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業務。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辦理縣有耕地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清查及占用處理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業務。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辦理縣有耕地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租約管理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業務。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公有財產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協助清查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統計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業務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地政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窗口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臨時交辦事項。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1281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60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374</TotalTime>
  <Words>2385</Words>
  <Application>Microsoft Office PowerPoint</Application>
  <PresentationFormat>如螢幕大小 (4:3)</PresentationFormat>
  <Paragraphs>222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公正</vt:lpstr>
      <vt:lpstr>PowerPoint 簡報</vt:lpstr>
      <vt:lpstr>地權科業務報告</vt:lpstr>
      <vt:lpstr>壹、  業  務  執  掌</vt:lpstr>
      <vt:lpstr>貳、  人  員  編  制</vt:lpstr>
      <vt:lpstr>參、 業 務 配 置(1/8)</vt:lpstr>
      <vt:lpstr>參、 業 務 配 置(2/8)</vt:lpstr>
      <vt:lpstr>參、 業 務 配 置(3/8)</vt:lpstr>
      <vt:lpstr>參、 業 務 配 置(4/8)</vt:lpstr>
      <vt:lpstr>參、 業 務 配 置(5/8)</vt:lpstr>
      <vt:lpstr>參、 業 務 配 置(6/8)</vt:lpstr>
      <vt:lpstr>參、 業 務 配 置(7/8)</vt:lpstr>
      <vt:lpstr>參、 業 務 配 置(8/8)</vt:lpstr>
      <vt:lpstr>肆、重點業務執行概況(1/7)</vt:lpstr>
      <vt:lpstr>肆、重點業務執行概況(2/7)</vt:lpstr>
      <vt:lpstr>肆、重點業務執行概況(3/7)</vt:lpstr>
      <vt:lpstr>肆、重點業務執行概況(4/7)</vt:lpstr>
      <vt:lpstr>肆、重點業務執行概況(5/7)</vt:lpstr>
      <vt:lpstr>肆、重點業務執行概況(6/7)</vt:lpstr>
      <vt:lpstr>肆、重點業務執行概況(7/7)</vt:lpstr>
      <vt:lpstr>伍、  遭  遇  困  難(1/3)</vt:lpstr>
      <vt:lpstr>伍、  遭  遇  困  難(2/3)</vt:lpstr>
      <vt:lpstr>伍、  遭  遇  困  難(3/3)</vt:lpstr>
      <vt:lpstr>陸、  未  來  期  許(1/2)</vt:lpstr>
      <vt:lpstr>陸、  未  來  期  許(2/2)</vt:lpstr>
      <vt:lpstr>簡報結束﹗</vt:lpstr>
    </vt:vector>
  </TitlesOfParts>
  <Company>苗栗縣政府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劉欽賜</dc:creator>
  <cp:lastModifiedBy>劉欽賜</cp:lastModifiedBy>
  <cp:revision>36</cp:revision>
  <dcterms:created xsi:type="dcterms:W3CDTF">2016-08-26T03:16:11Z</dcterms:created>
  <dcterms:modified xsi:type="dcterms:W3CDTF">2016-08-29T03:02:13Z</dcterms:modified>
</cp:coreProperties>
</file>