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1"/>
  </p:sldMasterIdLst>
  <p:sldIdLst>
    <p:sldId id="256" r:id="rId2"/>
    <p:sldId id="257" r:id="rId3"/>
    <p:sldId id="312" r:id="rId4"/>
    <p:sldId id="311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270" r:id="rId17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1DA"/>
    <a:srgbClr val="F12F0F"/>
    <a:srgbClr val="BF4D41"/>
    <a:srgbClr val="EC4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81000" y="6132450"/>
            <a:ext cx="8534400" cy="564257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01600" rIns="0" bIns="0" rtlCol="0">
            <a:spAutoFit/>
          </a:bodyPr>
          <a:lstStyle/>
          <a:p>
            <a:pPr marL="3608070">
              <a:lnSpc>
                <a:spcPct val="100000"/>
              </a:lnSpc>
              <a:spcBef>
                <a:spcPts val="800"/>
              </a:spcBef>
            </a:pPr>
            <a:r>
              <a:rPr sz="30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中華民</a:t>
            </a:r>
            <a:r>
              <a:rPr sz="3000" b="1" spc="-1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國</a:t>
            </a:r>
            <a:r>
              <a:rPr sz="3000" b="1" spc="-5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1</a:t>
            </a:r>
            <a:r>
              <a:rPr lang="en-US" altLang="zh-TW" sz="3000" b="1" spc="-5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12</a:t>
            </a:r>
            <a:r>
              <a:rPr sz="3000" b="1" spc="-1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年</a:t>
            </a:r>
            <a:r>
              <a:rPr lang="en-US" altLang="zh-TW" sz="3000" b="1" spc="-1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1</a:t>
            </a:r>
            <a:r>
              <a:rPr sz="3000" b="1" spc="-5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月</a:t>
            </a:r>
            <a:endParaRPr sz="3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3088" y="304800"/>
            <a:ext cx="1548384" cy="1548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81200" y="685800"/>
            <a:ext cx="6736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苗</a:t>
            </a:r>
            <a:r>
              <a:rPr sz="4400" b="1" spc="1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栗</a:t>
            </a:r>
            <a:r>
              <a:rPr sz="4400" b="1" spc="-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縣政府政風</a:t>
            </a:r>
            <a:r>
              <a:rPr sz="4400" b="1" spc="-3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處</a:t>
            </a:r>
            <a:r>
              <a:rPr sz="4400" b="1" spc="-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廉</a:t>
            </a:r>
            <a:r>
              <a:rPr sz="4400" b="1" spc="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政</a:t>
            </a:r>
            <a:r>
              <a:rPr sz="4400" b="1" spc="-1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宣導</a:t>
            </a:r>
            <a:endParaRPr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PMingLiU"/>
            </a:endParaRPr>
          </a:p>
        </p:txBody>
      </p:sp>
      <p:pic>
        <p:nvPicPr>
          <p:cNvPr id="6147" name="Picture 3" descr="G:\新增資料夾\111三義政風\財申\2月份支援宣導\貓貍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883235"/>
            <a:ext cx="51054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公職人員利益衝突迴避法─案例解析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3600" dirty="0"/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公職人員甲於任職○○市○○處組長，負責採購業務主管期間，該處承辦人員簽陳擬預計招募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名大學工讀生，每週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日、每日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小時，時薪新臺幣（下同）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元，為期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個月。經甲簽核後，錄取包含甲之岳父在內共計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→經查察後，處甲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萬元罰鍰。</a:t>
            </a:r>
            <a:endParaRPr lang="en-US" altLang="zh-TW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49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公職人員利益衝突迴避法─案例解析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219200"/>
            <a:ext cx="9067800" cy="2865438"/>
          </a:xfrm>
        </p:spPr>
        <p:txBody>
          <a:bodyPr>
            <a:noAutofit/>
          </a:bodyPr>
          <a:lstStyle/>
          <a:p>
            <a:pPr marL="1079500" indent="-969963">
              <a:buNone/>
            </a:pPr>
            <a:r>
              <a:rPr lang="zh-TW" altLang="en-US" sz="3600" dirty="0"/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一、甲為公職人員利益衝突迴避法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下稱利衝法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款規定之有迴避義務公職人員。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9500" indent="-90170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二、甲之岳父，乃一親等姻親關係，屬利衝法第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款「公職人員之關係人」，故甲有假借承辦單位主管之職務上權力、機會，要求承辦單位錄取其岳父王君擔任工讀生，以圖其關係人之非財產上利益及財產上利益，而有違反本法第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條規定情形。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9500" indent="-90170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8900" indent="20638">
              <a:buNone/>
            </a:pP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公職人員利益衝突迴避法第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款：「其他各級政府機關（構）、公營事業機構、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辦理工務、建築管理、城鄉計畫、政風、會計、審計、採購業務之主管人員。」</a:t>
            </a:r>
            <a:endParaRPr lang="en-US" altLang="zh-TW" sz="2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公職人員利益衝突迴避法第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款：「公職人員之二親等以內親屬」。</a:t>
            </a:r>
            <a:endParaRPr lang="en-US" altLang="zh-TW" sz="2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59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219200"/>
            <a:ext cx="9067800" cy="2865438"/>
          </a:xfrm>
        </p:spPr>
        <p:txBody>
          <a:bodyPr>
            <a:noAutofit/>
          </a:bodyPr>
          <a:lstStyle/>
          <a:p>
            <a:pPr marL="266700" indent="-157163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-157163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甲向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建設有限公司於民國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日訂購「○○」建案預售屋（含停車位）及基地，雙方並簽訂房屋及土地預定買賣契約書。嗣甲於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591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房屋交易網刊登出售系爭房地之廣告，內容登載房屋坪數為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37.08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坪、總售價為新台幣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)638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萬元，經乙洽甲磋商後，兩造於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日簽立讓渡書，約定上訴人將系爭房地讓渡以伊名義為所有權登記名義人。 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5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905000"/>
            <a:ext cx="9067800" cy="2865438"/>
          </a:xfrm>
        </p:spPr>
        <p:txBody>
          <a:bodyPr>
            <a:noAutofit/>
          </a:bodyPr>
          <a:lstStyle/>
          <a:p>
            <a:pPr marL="26670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惟乙主張，上開建案接近完工時，乙與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建設公司進行交屋，始發現系爭房屋面積為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27.24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坪，車位面積為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3.84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坪，總面積為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31.08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坪。此短少之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坪面積當足以影響購買意願及就空間利用，進而降低系爭房屋之價值及效用，乙起訴請求甲給付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6184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元損害賠償。 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70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295400"/>
            <a:ext cx="9067800" cy="2865438"/>
          </a:xfrm>
        </p:spPr>
        <p:txBody>
          <a:bodyPr>
            <a:noAutofit/>
          </a:bodyPr>
          <a:lstStyle/>
          <a:p>
            <a:pPr marL="26670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法院判決結果及理由：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乙不得請求甲給付前揭損害賠償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0" algn="just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系爭讓渡書，係以系爭房地預售買賣契約當事人地位為買賣（讓渡）標的，並非以系爭房地為標的之買賣契約，故系爭讓渡書之法律性質應屬契約承擔。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查系爭讓渡書之內容明確記載：「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原合約所載之買方所有權利義務關係由受讓人全部概括承受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」等語，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核屬典型之契約承擔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建設公司亦於兩造簽立系爭讓渡書後，對被上訴人逕為履行交屋等契約義務。可見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建設公司亦同意兩造間之契約承擔，故兩造間之契約承擔對第三方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建設公司自生效力。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0" algn="just">
              <a:buNone/>
            </a:pPr>
            <a:r>
              <a:rPr lang="en-US" altLang="zh-TW" sz="2400" dirty="0">
                <a:solidFill>
                  <a:srgbClr val="C00000"/>
                </a:solidFill>
              </a:rPr>
              <a:t>(</a:t>
            </a:r>
            <a:r>
              <a:rPr lang="zh-TW" altLang="en-US" sz="2400" dirty="0">
                <a:solidFill>
                  <a:srgbClr val="C00000"/>
                </a:solidFill>
              </a:rPr>
              <a:t>臺灣高等法院臺中分院 </a:t>
            </a:r>
            <a:r>
              <a:rPr lang="en-US" altLang="zh-TW" sz="2400" dirty="0">
                <a:solidFill>
                  <a:srgbClr val="C00000"/>
                </a:solidFill>
              </a:rPr>
              <a:t>110 </a:t>
            </a:r>
            <a:r>
              <a:rPr lang="zh-TW" altLang="en-US" sz="2400" dirty="0">
                <a:solidFill>
                  <a:srgbClr val="C00000"/>
                </a:solidFill>
              </a:rPr>
              <a:t>年度上易字第 </a:t>
            </a:r>
            <a:r>
              <a:rPr lang="en-US" altLang="zh-TW" sz="2400" dirty="0">
                <a:solidFill>
                  <a:srgbClr val="C00000"/>
                </a:solidFill>
              </a:rPr>
              <a:t>432 </a:t>
            </a:r>
            <a:r>
              <a:rPr lang="zh-TW" altLang="en-US" sz="2400" dirty="0">
                <a:solidFill>
                  <a:srgbClr val="C00000"/>
                </a:solidFill>
              </a:rPr>
              <a:t>號民事判決</a:t>
            </a:r>
            <a:r>
              <a:rPr lang="en-US" altLang="zh-TW" sz="2400" dirty="0">
                <a:solidFill>
                  <a:srgbClr val="C00000"/>
                </a:solidFill>
              </a:rPr>
              <a:t>)</a:t>
            </a:r>
            <a:endParaRPr lang="en-US" altLang="zh-TW" sz="24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5413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990600"/>
            <a:ext cx="9067800" cy="2865438"/>
          </a:xfrm>
        </p:spPr>
        <p:txBody>
          <a:bodyPr>
            <a:noAutofit/>
          </a:bodyPr>
          <a:lstStyle/>
          <a:p>
            <a:pPr marL="622300" indent="-355600" algn="just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本案法院認為，該讓渡書記載原合約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原甲與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建設公司合約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之買方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即甲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所有權利義務關係，由受讓人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即乙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全部概括承受。即乙僅係取得甲與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建設公司合約的房地買受人地位，房地買賣關係乃相對於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建設公司，並非甲；而甲乙之間的關係僅有契約承擔。因此不得請求甲損害賠償。</a:t>
            </a:r>
            <a:endParaRPr lang="en-US" altLang="zh-TW" sz="2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indent="-355600" algn="just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諸許多消費者對於定型化契約文字不甚了解，部分涉及重大權利義務關係者，可能失之毫釐，差之千里。因此對於是類契約，除要求一定足夠期間審閱期外，並可請求消基會或法扶基金會，或是該領域有相關經驗、素養的人員事前協助，減少後續履約的糾紛，並增加正面的消費體驗。</a:t>
            </a:r>
            <a:endParaRPr lang="en-US" altLang="zh-TW" sz="2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282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84045" y="228600"/>
            <a:ext cx="5613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祝</a:t>
            </a:r>
            <a:r>
              <a:rPr lang="zh-TW" altLang="en-US" sz="440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大家 平安  喜樂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00" y="4943351"/>
            <a:ext cx="8016875" cy="145744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5335270" algn="ctr">
              <a:lnSpc>
                <a:spcPct val="100000"/>
              </a:lnSpc>
              <a:spcBef>
                <a:spcPts val="204"/>
              </a:spcBef>
            </a:pPr>
            <a:r>
              <a:rPr lang="zh-TW" altLang="en-US" sz="1600" spc="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     </a:t>
            </a:r>
            <a:endParaRPr lang="en-US" altLang="zh-TW" sz="1600" spc="5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400" spc="-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法務部廉政署檢舉服務專線：0800-286-586</a:t>
            </a: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苗栗縣政府政風處廉政專線：037-356639</a:t>
            </a:r>
          </a:p>
          <a:p>
            <a:pPr marL="4497070">
              <a:lnSpc>
                <a:spcPct val="100000"/>
              </a:lnSpc>
              <a:spcBef>
                <a:spcPts val="190"/>
              </a:spcBef>
            </a:pP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苗栗縣政府政風處</a:t>
            </a:r>
            <a:r>
              <a:rPr sz="2400" spc="-95" dirty="0">
                <a:latin typeface="標楷體" pitchFamily="65" charset="-120"/>
                <a:ea typeface="標楷體" pitchFamily="65" charset="-120"/>
                <a:cs typeface="MingLiU"/>
              </a:rPr>
              <a:t>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</a:rPr>
              <a:t>關心您</a:t>
            </a:r>
            <a:endParaRPr sz="2400" dirty="0">
              <a:latin typeface="標楷體" pitchFamily="65" charset="-120"/>
              <a:ea typeface="標楷體" pitchFamily="65" charset="-120"/>
              <a:cs typeface="MingLiU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15000" y="4932402"/>
            <a:ext cx="327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spc="5" dirty="0">
                <a:latin typeface="標楷體" pitchFamily="65" charset="-120"/>
                <a:ea typeface="標楷體" pitchFamily="65" charset="-120"/>
                <a:cs typeface="MingLiU"/>
              </a:rPr>
              <a:t>宣導資料</a:t>
            </a:r>
            <a:r>
              <a:rPr lang="zh-TW" altLang="en-US" sz="1200" b="1" spc="-5" dirty="0">
                <a:latin typeface="標楷體" pitchFamily="65" charset="-120"/>
                <a:ea typeface="標楷體" pitchFamily="65" charset="-120"/>
                <a:cs typeface="MingLiU"/>
              </a:rPr>
              <a:t>取自</a:t>
            </a:r>
            <a:r>
              <a:rPr lang="zh-TW" altLang="en-US" sz="1200" b="1" spc="5" dirty="0">
                <a:latin typeface="標楷體" pitchFamily="65" charset="-120"/>
                <a:ea typeface="標楷體" pitchFamily="65" charset="-120"/>
                <a:cs typeface="MingLiU"/>
              </a:rPr>
              <a:t>網</a:t>
            </a:r>
            <a:r>
              <a:rPr lang="zh-TW" altLang="en-US" sz="1200" b="1" spc="-5" dirty="0">
                <a:latin typeface="標楷體" pitchFamily="65" charset="-120"/>
                <a:ea typeface="標楷體" pitchFamily="65" charset="-120"/>
                <a:cs typeface="MingLiU"/>
              </a:rPr>
              <a:t>路及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創用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CC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授權條款作品</a:t>
            </a:r>
            <a:r>
              <a:rPr lang="zh-TW" altLang="en-US" sz="1200" b="1" spc="-5" dirty="0">
                <a:latin typeface="標楷體" pitchFamily="65" charset="-120"/>
                <a:ea typeface="標楷體" pitchFamily="65" charset="-120"/>
                <a:cs typeface="MingLiU"/>
              </a:rPr>
              <a:t>編</a:t>
            </a:r>
            <a:r>
              <a:rPr lang="zh-TW" altLang="en-US" sz="1200" b="1" spc="5" dirty="0">
                <a:latin typeface="標楷體" pitchFamily="65" charset="-120"/>
                <a:ea typeface="標楷體" pitchFamily="65" charset="-120"/>
                <a:cs typeface="MingLiU"/>
              </a:rPr>
              <a:t>製</a:t>
            </a:r>
            <a:endParaRPr lang="zh-TW" altLang="en-US" sz="1200" b="1" dirty="0">
              <a:latin typeface="標楷體" pitchFamily="65" charset="-120"/>
              <a:ea typeface="標楷體" pitchFamily="65" charset="-120"/>
              <a:cs typeface="MingLiU"/>
            </a:endParaRPr>
          </a:p>
          <a:p>
            <a:endParaRPr lang="zh-TW" altLang="en-US" dirty="0"/>
          </a:p>
        </p:txBody>
      </p:sp>
      <p:pic>
        <p:nvPicPr>
          <p:cNvPr id="7" name="Picture 2" descr="G:\新增資料夾\111三義政風\財申\2月份支援宣導\波光瀲灩的鯉魚潭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84540"/>
            <a:ext cx="3521075" cy="234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24200" y="838200"/>
            <a:ext cx="2895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宣 導 項</a:t>
            </a:r>
            <a:r>
              <a:rPr sz="4000" spc="235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00" y="2667000"/>
            <a:ext cx="6777127" cy="2675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</a:t>
            </a:r>
            <a:endParaRPr lang="en-US" altLang="zh-TW" sz="2400" b="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公務員廉政倫理規範案例解析</a:t>
            </a:r>
            <a:endParaRPr lang="en-US" altLang="zh-TW" sz="2400" b="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12700">
              <a:spcBef>
                <a:spcPts val="100"/>
              </a:spcBef>
              <a:buClr>
                <a:srgbClr val="9B2C1F"/>
              </a:buClr>
              <a:buSzPct val="59259"/>
              <a:tabLst>
                <a:tab pos="332740" algn="l"/>
              </a:tabLst>
            </a:pPr>
            <a:endParaRPr lang="en-US" sz="2400" b="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公職人員利益衝突迴避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法案例解析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57188">
              <a:lnSpc>
                <a:spcPct val="100000"/>
              </a:lnSpc>
              <a:spcBef>
                <a:spcPts val="100"/>
              </a:spcBef>
              <a:buClr>
                <a:srgbClr val="9B2C1F"/>
              </a:buClr>
              <a:buSzPct val="59259"/>
              <a:tabLst>
                <a:tab pos="332740" algn="l"/>
              </a:tabLst>
            </a:pP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消費者保護案例解析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</a:t>
            </a:r>
            <a:r>
              <a:rPr lang="zh-TW" altLang="en-US" sz="4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貪瀆不法案例解析─</a:t>
            </a:r>
            <a:br>
              <a:rPr lang="en-US" altLang="zh-TW" sz="4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31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以小額方式，</a:t>
            </a:r>
            <a:r>
              <a:rPr lang="zh-TW" altLang="en-US" sz="31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分批辦理未達公告金額但逾公告金額十分之一之採購，並逕洽廠商採購</a:t>
            </a:r>
            <a:endParaRPr lang="zh-TW" altLang="en-US" sz="3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52400" y="2819400"/>
            <a:ext cx="8534400" cy="3450696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24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某機關公務員甲，欲採購連線型數位電錶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臺及數位電錶記錄資料庫軟、硬體設備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組，二者須併合使用操作，且廠商行業別亦同一，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不得分批辦理。</a:t>
            </a:r>
            <a:endParaRPr lang="en-US" altLang="zh-TW" sz="2400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5600" indent="-355600" fontAlgn="base">
              <a:buNone/>
            </a:pP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又總價逾公告金額十分之一，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不得逕洽廠商採購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。甲欲向乙購買前揭商品，便與廠商乙基於共同犯意，由乙提出連線型數位電錶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臺報價單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99,750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元，而數位電錶記錄資料庫竟巧立名目為無風扇工業電腦、環境系統控制軟體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99,960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元之報價單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實際商品仍提供數位電錶記錄資料庫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2409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62000" y="838200"/>
            <a:ext cx="7520940" cy="54864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與廠商基於共同犯意，以小額方式，分批辦理未達公告金額但逾公告金額十分之一之採購，並逕洽廠商採購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3622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sz="28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台灣高等法院審理判決，本案被告甲、乙所為共同對主管事務圖利犯行，因而使被告乙無須與其他廠商參與競爭，直接獲取本案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件小額採購案件，而該等採購案，業經被告乙履行，並分別賺取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7,900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元、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9,547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元之利潤，是甲共同犯公務員對主管事務圖利罪，處有期徒刑參年，禠奪公權貳年；乙非公務員與公務員共同犯對主管事務圖利罪，處有期徒刑貳年貳月，禠奪公權貳年。</a:t>
            </a:r>
          </a:p>
        </p:txBody>
      </p:sp>
    </p:spTree>
    <p:extLst>
      <p:ext uri="{BB962C8B-B14F-4D97-AF65-F5344CB8AC3E}">
        <p14:creationId xmlns:p14="http://schemas.microsoft.com/office/powerpoint/2010/main" val="396938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520940" cy="54864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與廠商基於共同犯意，以小額方式，分批辦理未達公告金額但逾公告金額十分之一之採購，並逕洽廠商採購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8956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肇因解析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lnSpc>
                <a:spcPct val="150000"/>
              </a:lnSpc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本案甲任職機關之上級機關，於採購簽陳過程已提醒甲有違反不得分批辦理之風險。然甲基於上述犯意將其中之一採購商品名稱更改躲避。小額採購分散於各不同採購案中，採購名稱又經更改，不易察覺。後經檢舉始曝光案情。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50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與廠商基於共同犯意，以小額方式，分批辦理未達公告金額但逾公告金額十分之一之採購，並逕洽廠商採購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04800" y="27432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防治措施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：不定期辦理防貪宣導。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 algn="just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本案採購金額小，並且為小額採購，採購名稱又刻意躲避查察而更改，並不容易發現。但貪污治罪條例刑度處罰非常重，又貪污金額超過新台幣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萬元，並無減輕其刑適用。向公務人員宣導切莫一時貪念違法。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75" indent="-160338"/>
            <a:r>
              <a:rPr lang="zh-TW" altLang="en-US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貪污治罪條例第</a:t>
            </a:r>
            <a:r>
              <a:rPr lang="en-US" altLang="zh-TW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項：犯第四條至第六條之罪，情節輕微，而其所得或所圖得財物或不正利益在新臺幣五萬元以下者，減輕其刑。</a:t>
            </a:r>
            <a:endParaRPr lang="en-US" altLang="zh-TW" sz="2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081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以小額方式，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分批辦理未達公告金額但逾公告金額十分之一之採購，逕洽廠商採購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04800" y="25908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lnSpc>
                <a:spcPts val="3360"/>
              </a:lnSpc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防治措施：請承辦單位簽辦、核銷敘明物品使用方式、運營需求等。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5600" indent="-247650">
              <a:lnSpc>
                <a:spcPts val="3360"/>
              </a:lnSpc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小額採購雖為不易察覺之採購型態，但採購案仍需簽辦、核銷，要求承辦單位敘明使用目的、放置地點、操作方式等，或能於簽辦、核銷過程有更高敏感度懷疑採購正當性。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41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公務員廉政倫理規範─案例解析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/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公務員甲、乙以其等於任職期間，對於所督導、承辦○○處相關工程採購案，甲有接受得標廠商招待飲宴招待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zh-TW" altLang="en-US" dirty="0"/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乙接受招待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次、收賄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次、詐欺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次、違反採購法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次、行使登載不實公文書，依公務員懲戒法第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條懲戒。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公務員懲戒法第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條公務員有下列各款情事之一，有懲戒之必要者，應受懲戒：</a:t>
            </a:r>
          </a:p>
          <a:p>
            <a:pPr marL="0" indent="0">
              <a:buNone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一、違法執行職務、怠於執行職務或其他失職行為。</a:t>
            </a:r>
          </a:p>
          <a:p>
            <a:pPr marL="0" indent="0">
              <a:buNone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二、非執行職務之違法行為，致嚴重損害政府之信譽。</a:t>
            </a:r>
          </a:p>
          <a:p>
            <a:pPr marL="360363" indent="-250825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434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公務員廉政倫理規範─案例解析</a:t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甲和乙為公務員，參加得標廠商即有職務利害關係者之飲宴，甚至部分場合有女陪侍，均違公務員廉政倫理規範第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點第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項規定：「公務員不得參加與其職務有利害關係者之飲宴應酬。」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→公務員甲受撤職並停止任用一年、公務員乙受撤職並停止任用三年之判決。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→違犯刑事案件則由刑事法院論罪科刑。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7946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7601</TotalTime>
  <Words>1860</Words>
  <Application>Microsoft Office PowerPoint</Application>
  <PresentationFormat>如螢幕大小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標楷體</vt:lpstr>
      <vt:lpstr>Arial</vt:lpstr>
      <vt:lpstr>Cambria</vt:lpstr>
      <vt:lpstr>Maiandra GD</vt:lpstr>
      <vt:lpstr>Wingdings</vt:lpstr>
      <vt:lpstr>Wingdings 2</vt:lpstr>
      <vt:lpstr>龍騰四海</vt:lpstr>
      <vt:lpstr>苗栗縣政府政風處廉政宣導</vt:lpstr>
      <vt:lpstr>宣 導 項 目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與廠商基於共同犯意，以小額方式，分批辦理未達公告金額但逾公告金額十分之一之採購，逕洽廠商採購</vt:lpstr>
      <vt:lpstr>公務員廉政倫理規範─案例解析 </vt:lpstr>
      <vt:lpstr>公務員廉政倫理規範─案例解析 </vt:lpstr>
      <vt:lpstr>公職人員利益衝突迴避法─案例解析 </vt:lpstr>
      <vt:lpstr>公職人員利益衝突迴避法─案例解析 </vt:lpstr>
      <vt:lpstr>消費者保護─案例解析 </vt:lpstr>
      <vt:lpstr>消費者保護─案例解析 </vt:lpstr>
      <vt:lpstr>消費者保護─案例解析 </vt:lpstr>
      <vt:lpstr>消費者保護─案例解析 </vt:lpstr>
      <vt:lpstr>祝大家 平安  喜樂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243346</dc:creator>
  <cp:lastModifiedBy>張碧蓉</cp:lastModifiedBy>
  <cp:revision>548</cp:revision>
  <dcterms:created xsi:type="dcterms:W3CDTF">2020-09-28T01:25:03Z</dcterms:created>
  <dcterms:modified xsi:type="dcterms:W3CDTF">2023-01-13T02:16:29Z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2020-09-28T00:00:00Z</vt:filetime>
  </property>
</Properties>
</file>