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10/21/2021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341D2AC3-6A0B-4169-B1EA-E3AE8B351BDD}"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DD4B9363-8B87-41B7-9F8E-64519CBB8F34}"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AEF5746-5284-4951-9F37-7AE924EDBCB7}"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2398B29-7265-4A65-A2A4-6703C057B7C1}"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28FBA082-94DF-4C4B-A041-6624924AB0A8}" type="datetimeFigureOut">
              <a:rPr lang="en-US" dirty="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B27686C4-3AB5-4E0C-86CA-FB108C350AA9}" type="datetimeFigureOut">
              <a:rPr lang="en-US" dirty="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F7F47CF-67C9-420C-80A5-E2069FF0C2DF}"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0C3BFE2-83B7-4B0A-B9D3-AB28331082B3}"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12EF78E3-FDA3-4D28-AAA2-0B81F349A39D}"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10/21/2021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121D14-2C6E-4628-AB38-0E84CCADCA71}"/>
              </a:ext>
            </a:extLst>
          </p:cNvPr>
          <p:cNvSpPr>
            <a:spLocks noGrp="1"/>
          </p:cNvSpPr>
          <p:nvPr>
            <p:ph type="ctrTitle"/>
          </p:nvPr>
        </p:nvSpPr>
        <p:spPr/>
        <p:txBody>
          <a:bodyPr/>
          <a:lstStyle/>
          <a:p>
            <a:r>
              <a:rPr lang="en-US" altLang="zh-TW" dirty="0" err="1"/>
              <a:t>Cedaw</a:t>
            </a:r>
            <a:r>
              <a:rPr lang="zh-TW" altLang="en-US" dirty="0"/>
              <a:t>公約在司法實務之實踐</a:t>
            </a:r>
          </a:p>
        </p:txBody>
      </p:sp>
      <p:sp>
        <p:nvSpPr>
          <p:cNvPr id="3" name="副標題 2">
            <a:extLst>
              <a:ext uri="{FF2B5EF4-FFF2-40B4-BE49-F238E27FC236}">
                <a16:creationId xmlns:a16="http://schemas.microsoft.com/office/drawing/2014/main" id="{A228FC6C-C420-461E-ABEF-112AD8724373}"/>
              </a:ext>
            </a:extLst>
          </p:cNvPr>
          <p:cNvSpPr>
            <a:spLocks noGrp="1"/>
          </p:cNvSpPr>
          <p:nvPr>
            <p:ph type="subTitle" idx="1"/>
          </p:nvPr>
        </p:nvSpPr>
        <p:spPr/>
        <p:txBody>
          <a:bodyPr/>
          <a:lstStyle/>
          <a:p>
            <a:r>
              <a:rPr lang="zh-TW" altLang="en-US" dirty="0"/>
              <a:t>苗栗縣政府 行政處 </a:t>
            </a:r>
            <a:r>
              <a:rPr lang="en-US" altLang="zh-TW" dirty="0" err="1"/>
              <a:t>cedaw</a:t>
            </a:r>
            <a:r>
              <a:rPr lang="zh-TW" altLang="en-US" dirty="0"/>
              <a:t>宣導教材</a:t>
            </a:r>
          </a:p>
        </p:txBody>
      </p:sp>
    </p:spTree>
    <p:extLst>
      <p:ext uri="{BB962C8B-B14F-4D97-AF65-F5344CB8AC3E}">
        <p14:creationId xmlns:p14="http://schemas.microsoft.com/office/powerpoint/2010/main" val="134642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CFD4CA-8B1F-4DA8-B031-956B8F2424BF}"/>
              </a:ext>
            </a:extLst>
          </p:cNvPr>
          <p:cNvSpPr>
            <a:spLocks noGrp="1"/>
          </p:cNvSpPr>
          <p:nvPr>
            <p:ph type="title"/>
          </p:nvPr>
        </p:nvSpPr>
        <p:spPr/>
        <p:txBody>
          <a:bodyPr/>
          <a:lstStyle/>
          <a:p>
            <a:r>
              <a:rPr lang="zh-TW" altLang="en-US" dirty="0"/>
              <a:t>性別與法律</a:t>
            </a:r>
          </a:p>
        </p:txBody>
      </p:sp>
      <p:sp>
        <p:nvSpPr>
          <p:cNvPr id="3" name="內容版面配置區 2">
            <a:extLst>
              <a:ext uri="{FF2B5EF4-FFF2-40B4-BE49-F238E27FC236}">
                <a16:creationId xmlns:a16="http://schemas.microsoft.com/office/drawing/2014/main" id="{A836E43D-0B59-4AA8-AB5C-35040D5E2971}"/>
              </a:ext>
            </a:extLst>
          </p:cNvPr>
          <p:cNvSpPr>
            <a:spLocks noGrp="1"/>
          </p:cNvSpPr>
          <p:nvPr>
            <p:ph sz="quarter" idx="13"/>
          </p:nvPr>
        </p:nvSpPr>
        <p:spPr>
          <a:xfrm>
            <a:off x="685800" y="1970202"/>
            <a:ext cx="10394707" cy="3404383"/>
          </a:xfrm>
        </p:spPr>
        <p:txBody>
          <a:bodyPr>
            <a:normAutofit fontScale="92500" lnSpcReduction="20000"/>
          </a:bodyPr>
          <a:lstStyle/>
          <a:p>
            <a:r>
              <a:rPr lang="zh-TW" altLang="en-US" dirty="0"/>
              <a:t>民法親屬編</a:t>
            </a:r>
            <a:r>
              <a:rPr lang="en-US" altLang="zh-TW" dirty="0"/>
              <a:t>16</a:t>
            </a:r>
            <a:r>
              <a:rPr lang="zh-TW" altLang="en-US" dirty="0"/>
              <a:t>次修正</a:t>
            </a:r>
            <a:endParaRPr lang="en-US" altLang="zh-TW" dirty="0"/>
          </a:p>
          <a:p>
            <a:r>
              <a:rPr lang="zh-TW" altLang="en-US" dirty="0"/>
              <a:t>性侵害犯罪防治法之訂定與修正</a:t>
            </a:r>
            <a:endParaRPr lang="en-US" altLang="zh-TW" dirty="0"/>
          </a:p>
          <a:p>
            <a:r>
              <a:rPr lang="zh-TW" altLang="en-US" dirty="0"/>
              <a:t>家庭暴力防治法之訂定與修正</a:t>
            </a:r>
            <a:endParaRPr lang="en-US" altLang="zh-TW" dirty="0"/>
          </a:p>
          <a:p>
            <a:r>
              <a:rPr lang="zh-TW" altLang="en-US" dirty="0"/>
              <a:t>刑法妨害性自主罪章之修正</a:t>
            </a:r>
            <a:endParaRPr lang="en-US" altLang="zh-TW" dirty="0"/>
          </a:p>
          <a:p>
            <a:r>
              <a:rPr lang="zh-TW" altLang="en-US" dirty="0"/>
              <a:t>性別工作平等法之訂定與修正</a:t>
            </a:r>
            <a:endParaRPr lang="en-US" altLang="zh-TW" dirty="0"/>
          </a:p>
          <a:p>
            <a:r>
              <a:rPr lang="zh-TW" altLang="en-US" dirty="0"/>
              <a:t>性別平等教育法之訂定與修正</a:t>
            </a:r>
            <a:endParaRPr lang="en-US" altLang="zh-TW" dirty="0"/>
          </a:p>
          <a:p>
            <a:r>
              <a:rPr lang="zh-TW" altLang="en-US" dirty="0"/>
              <a:t>性騷擾防治法之訂定</a:t>
            </a:r>
            <a:endParaRPr lang="en-US" altLang="zh-TW" dirty="0"/>
          </a:p>
          <a:p>
            <a:r>
              <a:rPr lang="zh-TW" altLang="en-US" dirty="0"/>
              <a:t>家事事件法之訂定</a:t>
            </a:r>
            <a:endParaRPr lang="en-US" altLang="zh-TW" dirty="0"/>
          </a:p>
          <a:p>
            <a:endParaRPr lang="zh-TW" altLang="en-US" dirty="0"/>
          </a:p>
        </p:txBody>
      </p:sp>
    </p:spTree>
    <p:extLst>
      <p:ext uri="{BB962C8B-B14F-4D97-AF65-F5344CB8AC3E}">
        <p14:creationId xmlns:p14="http://schemas.microsoft.com/office/powerpoint/2010/main" val="428629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D5A458-3FFD-4F4D-9D31-8B78E3E6E8C8}"/>
              </a:ext>
            </a:extLst>
          </p:cNvPr>
          <p:cNvSpPr>
            <a:spLocks noGrp="1"/>
          </p:cNvSpPr>
          <p:nvPr>
            <p:ph type="title"/>
          </p:nvPr>
        </p:nvSpPr>
        <p:spPr/>
        <p:txBody>
          <a:bodyPr/>
          <a:lstStyle/>
          <a:p>
            <a:r>
              <a:rPr lang="en-US" altLang="zh-TW" dirty="0" err="1"/>
              <a:t>Cedaw</a:t>
            </a:r>
            <a:r>
              <a:rPr lang="zh-TW" altLang="en-US" dirty="0"/>
              <a:t>與刑事實務之案例</a:t>
            </a:r>
          </a:p>
        </p:txBody>
      </p:sp>
      <p:sp>
        <p:nvSpPr>
          <p:cNvPr id="3" name="內容版面配置區 2">
            <a:extLst>
              <a:ext uri="{FF2B5EF4-FFF2-40B4-BE49-F238E27FC236}">
                <a16:creationId xmlns:a16="http://schemas.microsoft.com/office/drawing/2014/main" id="{1C5BCFD1-242D-43C8-9FC2-38210B8955C1}"/>
              </a:ext>
            </a:extLst>
          </p:cNvPr>
          <p:cNvSpPr>
            <a:spLocks noGrp="1"/>
          </p:cNvSpPr>
          <p:nvPr>
            <p:ph sz="quarter" idx="13"/>
          </p:nvPr>
        </p:nvSpPr>
        <p:spPr/>
        <p:txBody>
          <a:bodyPr/>
          <a:lstStyle/>
          <a:p>
            <a:r>
              <a:rPr lang="zh-TW" altLang="en-US" dirty="0"/>
              <a:t>李</a:t>
            </a:r>
            <a:r>
              <a:rPr lang="en-US" altLang="zh-TW" dirty="0"/>
              <a:t>○</a:t>
            </a:r>
            <a:r>
              <a:rPr lang="zh-TW" altLang="en-US" dirty="0"/>
              <a:t>瑞在夜店利用跑趴社交模式</a:t>
            </a:r>
            <a:r>
              <a:rPr lang="zh-TW" altLang="en-US" dirty="0">
                <a:ea typeface="新細明體" panose="02020500000000000000" pitchFamily="18" charset="-120"/>
              </a:rPr>
              <a:t>，以藥劑、酒精、金權及性暴力展開各種性侵害犯行。</a:t>
            </a:r>
            <a:endParaRPr lang="en-US" altLang="zh-TW" dirty="0">
              <a:ea typeface="新細明體" panose="02020500000000000000" pitchFamily="18" charset="-120"/>
            </a:endParaRPr>
          </a:p>
          <a:p>
            <a:r>
              <a:rPr lang="zh-TW" altLang="en-US" dirty="0">
                <a:ea typeface="新細明體" panose="02020500000000000000" pitchFamily="18" charset="-120"/>
              </a:rPr>
              <a:t>檢察官於上訴書類中引用</a:t>
            </a:r>
            <a:r>
              <a:rPr lang="en-US" altLang="zh-TW" dirty="0" err="1">
                <a:ea typeface="新細明體" panose="02020500000000000000" pitchFamily="18" charset="-120"/>
              </a:rPr>
              <a:t>cedaw</a:t>
            </a:r>
            <a:r>
              <a:rPr lang="zh-TW" altLang="en-US" dirty="0">
                <a:ea typeface="新細明體" panose="02020500000000000000" pitchFamily="18" charset="-120"/>
              </a:rPr>
              <a:t>第</a:t>
            </a:r>
            <a:r>
              <a:rPr lang="en-US" altLang="zh-TW" dirty="0">
                <a:ea typeface="新細明體" panose="02020500000000000000" pitchFamily="18" charset="-120"/>
              </a:rPr>
              <a:t>2</a:t>
            </a:r>
            <a:r>
              <a:rPr lang="zh-TW" altLang="en-US" dirty="0">
                <a:ea typeface="新細明體" panose="02020500000000000000" pitchFamily="18" charset="-120"/>
              </a:rPr>
              <a:t>條宣示：「締約各國譴責對婦女一切形式的歧視</a:t>
            </a:r>
            <a:r>
              <a:rPr lang="en-US" altLang="zh-TW" dirty="0">
                <a:ea typeface="新細明體" panose="02020500000000000000" pitchFamily="18" charset="-120"/>
              </a:rPr>
              <a:t>…</a:t>
            </a:r>
            <a:r>
              <a:rPr lang="zh-TW" altLang="en-US" dirty="0">
                <a:ea typeface="新細明體" panose="02020500000000000000" pitchFamily="18" charset="-120"/>
              </a:rPr>
              <a:t>」在我國</a:t>
            </a:r>
            <a:r>
              <a:rPr lang="en-US" altLang="zh-TW" dirty="0" err="1">
                <a:ea typeface="新細明體" panose="02020500000000000000" pitchFamily="18" charset="-120"/>
              </a:rPr>
              <a:t>cedaw</a:t>
            </a:r>
            <a:r>
              <a:rPr lang="zh-TW" altLang="en-US" dirty="0">
                <a:ea typeface="新細明體" panose="02020500000000000000" pitchFamily="18" charset="-120"/>
              </a:rPr>
              <a:t>施行法已於</a:t>
            </a:r>
            <a:r>
              <a:rPr lang="en-US" altLang="zh-TW" dirty="0">
                <a:ea typeface="新細明體" panose="02020500000000000000" pitchFamily="18" charset="-120"/>
              </a:rPr>
              <a:t>101</a:t>
            </a:r>
            <a:r>
              <a:rPr lang="zh-TW" altLang="en-US" dirty="0">
                <a:ea typeface="新細明體" panose="02020500000000000000" pitchFamily="18" charset="-120"/>
              </a:rPr>
              <a:t>年</a:t>
            </a:r>
            <a:r>
              <a:rPr lang="en-US" altLang="zh-TW" dirty="0">
                <a:ea typeface="新細明體" panose="02020500000000000000" pitchFamily="18" charset="-120"/>
              </a:rPr>
              <a:t>1</a:t>
            </a:r>
            <a:r>
              <a:rPr lang="zh-TW" altLang="en-US" dirty="0">
                <a:ea typeface="新細明體" panose="02020500000000000000" pitchFamily="18" charset="-120"/>
              </a:rPr>
              <a:t>月</a:t>
            </a:r>
            <a:r>
              <a:rPr lang="en-US" altLang="zh-TW" dirty="0">
                <a:ea typeface="新細明體" panose="02020500000000000000" pitchFamily="18" charset="-120"/>
              </a:rPr>
              <a:t>1</a:t>
            </a:r>
            <a:r>
              <a:rPr lang="zh-TW" altLang="en-US" dirty="0">
                <a:ea typeface="新細明體" panose="02020500000000000000" pitchFamily="18" charset="-120"/>
              </a:rPr>
              <a:t>日生效，該公約具國內法效力。</a:t>
            </a:r>
            <a:endParaRPr lang="en-US" altLang="zh-TW" dirty="0">
              <a:ea typeface="新細明體" panose="02020500000000000000" pitchFamily="18" charset="-120"/>
            </a:endParaRPr>
          </a:p>
          <a:p>
            <a:r>
              <a:rPr lang="zh-TW" altLang="en-US" dirty="0">
                <a:ea typeface="新細明體" panose="02020500000000000000" pitchFamily="18" charset="-120"/>
              </a:rPr>
              <a:t>本案對婦女性自主決定權之解釋引用</a:t>
            </a:r>
            <a:r>
              <a:rPr lang="en-US" altLang="zh-TW" dirty="0" err="1">
                <a:ea typeface="新細明體" panose="02020500000000000000" pitchFamily="18" charset="-120"/>
              </a:rPr>
              <a:t>cedaw</a:t>
            </a:r>
            <a:r>
              <a:rPr lang="zh-TW" altLang="en-US" dirty="0">
                <a:ea typeface="新細明體" panose="02020500000000000000" pitchFamily="18" charset="-120"/>
              </a:rPr>
              <a:t>，對於被性侵害婦女社交型態及非自願性之生理反應不應予以歧視。</a:t>
            </a:r>
            <a:endParaRPr lang="en-US" altLang="zh-TW" dirty="0">
              <a:ea typeface="新細明體" panose="02020500000000000000" pitchFamily="18" charset="-120"/>
            </a:endParaRPr>
          </a:p>
          <a:p>
            <a:r>
              <a:rPr lang="zh-TW" altLang="en-US" sz="1400" dirty="0">
                <a:ea typeface="新細明體" panose="02020500000000000000" pitchFamily="18" charset="-120"/>
              </a:rPr>
              <a:t>註：本案例係參考法務部司法官學院消除對婦女一切形式歧視公約教材</a:t>
            </a:r>
            <a:endParaRPr lang="zh-TW" altLang="en-US" sz="1400" dirty="0"/>
          </a:p>
        </p:txBody>
      </p:sp>
    </p:spTree>
    <p:extLst>
      <p:ext uri="{BB962C8B-B14F-4D97-AF65-F5344CB8AC3E}">
        <p14:creationId xmlns:p14="http://schemas.microsoft.com/office/powerpoint/2010/main" val="298775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3CA34B-56A5-41FD-927E-B06CB740746A}"/>
              </a:ext>
            </a:extLst>
          </p:cNvPr>
          <p:cNvSpPr>
            <a:spLocks noGrp="1"/>
          </p:cNvSpPr>
          <p:nvPr>
            <p:ph type="title"/>
          </p:nvPr>
        </p:nvSpPr>
        <p:spPr/>
        <p:txBody>
          <a:bodyPr/>
          <a:lstStyle/>
          <a:p>
            <a:r>
              <a:rPr lang="en-US" altLang="zh-TW" dirty="0" err="1"/>
              <a:t>Cedaw</a:t>
            </a:r>
            <a:r>
              <a:rPr lang="zh-TW" altLang="en-US" dirty="0"/>
              <a:t>與刑事實務之案例</a:t>
            </a:r>
          </a:p>
        </p:txBody>
      </p:sp>
      <p:sp>
        <p:nvSpPr>
          <p:cNvPr id="3" name="內容版面配置區 2">
            <a:extLst>
              <a:ext uri="{FF2B5EF4-FFF2-40B4-BE49-F238E27FC236}">
                <a16:creationId xmlns:a16="http://schemas.microsoft.com/office/drawing/2014/main" id="{97B1A06F-E740-44CA-BDAE-2B611992B3E9}"/>
              </a:ext>
            </a:extLst>
          </p:cNvPr>
          <p:cNvSpPr>
            <a:spLocks noGrp="1"/>
          </p:cNvSpPr>
          <p:nvPr>
            <p:ph sz="quarter" idx="13"/>
          </p:nvPr>
        </p:nvSpPr>
        <p:spPr/>
        <p:txBody>
          <a:bodyPr/>
          <a:lstStyle/>
          <a:p>
            <a:r>
              <a:rPr lang="zh-TW" altLang="en-US" dirty="0"/>
              <a:t>某婦產科醫師為有配偶或未成年人之懷胎婦女墮胎</a:t>
            </a:r>
            <a:r>
              <a:rPr lang="zh-TW" altLang="en-US" dirty="0">
                <a:latin typeface="新細明體" panose="02020500000000000000" pitchFamily="18" charset="-120"/>
                <a:ea typeface="新細明體" panose="02020500000000000000" pitchFamily="18" charset="-120"/>
              </a:rPr>
              <a:t>，構成刑法第</a:t>
            </a:r>
            <a:r>
              <a:rPr lang="en-US" altLang="zh-TW" dirty="0">
                <a:latin typeface="新細明體" panose="02020500000000000000" pitchFamily="18" charset="-120"/>
                <a:ea typeface="新細明體" panose="02020500000000000000" pitchFamily="18" charset="-120"/>
              </a:rPr>
              <a:t>290</a:t>
            </a:r>
            <a:r>
              <a:rPr lang="zh-TW" altLang="en-US" dirty="0">
                <a:latin typeface="新細明體" panose="02020500000000000000" pitchFamily="18" charset="-120"/>
                <a:ea typeface="新細明體" panose="02020500000000000000" pitchFamily="18" charset="-120"/>
              </a:rPr>
              <a:t>條第</a:t>
            </a:r>
            <a:r>
              <a:rPr lang="en-US" altLang="zh-TW" dirty="0">
                <a:latin typeface="新細明體" panose="02020500000000000000" pitchFamily="18" charset="-120"/>
                <a:ea typeface="新細明體" panose="02020500000000000000" pitchFamily="18" charset="-120"/>
              </a:rPr>
              <a:t>1</a:t>
            </a:r>
            <a:r>
              <a:rPr lang="zh-TW" altLang="en-US" dirty="0">
                <a:latin typeface="新細明體" panose="02020500000000000000" pitchFamily="18" charset="-120"/>
                <a:ea typeface="新細明體" panose="02020500000000000000" pitchFamily="18" charset="-120"/>
              </a:rPr>
              <a:t>項之圖利受託使婦女墮胎罪。</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檢察官緩起訴書表示，現行優生保健法對於已婚婦女施行人工流產需經配偶同意，及未成年懷胎婦女必須得法定代理人同意，未能顧及個案情形，似未對婦女身體權為適度保障，顯不符</a:t>
            </a:r>
            <a:r>
              <a:rPr lang="en-US" altLang="zh-TW" dirty="0" err="1">
                <a:latin typeface="新細明體" panose="02020500000000000000" pitchFamily="18" charset="-120"/>
                <a:ea typeface="新細明體" panose="02020500000000000000" pitchFamily="18" charset="-120"/>
              </a:rPr>
              <a:t>cedaw</a:t>
            </a:r>
            <a:r>
              <a:rPr lang="zh-TW" altLang="en-US" dirty="0">
                <a:latin typeface="新細明體" panose="02020500000000000000" pitchFamily="18" charset="-120"/>
                <a:ea typeface="新細明體" panose="02020500000000000000" pitchFamily="18" charset="-120"/>
              </a:rPr>
              <a:t>之實踐。</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rPr>
              <a:t>註：本案例係參考法務部司法官學院消除對婦女一切形式歧視公約教材</a:t>
            </a:r>
          </a:p>
          <a:p>
            <a:endParaRPr lang="zh-TW" altLang="en-US" dirty="0"/>
          </a:p>
        </p:txBody>
      </p:sp>
    </p:spTree>
    <p:extLst>
      <p:ext uri="{BB962C8B-B14F-4D97-AF65-F5344CB8AC3E}">
        <p14:creationId xmlns:p14="http://schemas.microsoft.com/office/powerpoint/2010/main" val="104005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51063D-EA20-4BF3-877F-54D945E8B237}"/>
              </a:ext>
            </a:extLst>
          </p:cNvPr>
          <p:cNvSpPr>
            <a:spLocks noGrp="1"/>
          </p:cNvSpPr>
          <p:nvPr>
            <p:ph type="title"/>
          </p:nvPr>
        </p:nvSpPr>
        <p:spPr/>
        <p:txBody>
          <a:bodyPr/>
          <a:lstStyle/>
          <a:p>
            <a:r>
              <a:rPr lang="zh-TW" altLang="en-US" dirty="0"/>
              <a:t>性別與新聞自由</a:t>
            </a:r>
          </a:p>
        </p:txBody>
      </p:sp>
      <p:sp>
        <p:nvSpPr>
          <p:cNvPr id="3" name="內容版面配置區 2">
            <a:extLst>
              <a:ext uri="{FF2B5EF4-FFF2-40B4-BE49-F238E27FC236}">
                <a16:creationId xmlns:a16="http://schemas.microsoft.com/office/drawing/2014/main" id="{EA809970-776F-4EC1-A014-3BDC98555BE0}"/>
              </a:ext>
            </a:extLst>
          </p:cNvPr>
          <p:cNvSpPr>
            <a:spLocks noGrp="1"/>
          </p:cNvSpPr>
          <p:nvPr>
            <p:ph sz="quarter" idx="13"/>
          </p:nvPr>
        </p:nvSpPr>
        <p:spPr/>
        <p:txBody>
          <a:bodyPr/>
          <a:lstStyle/>
          <a:p>
            <a:r>
              <a:rPr lang="zh-TW" altLang="en-US" dirty="0"/>
              <a:t>某電視台政論節目公開播映主持人與來賓以誇張言行評論參與某社會運動女性之內容</a:t>
            </a:r>
            <a:endParaRPr lang="en-US" altLang="zh-TW" dirty="0"/>
          </a:p>
          <a:p>
            <a:r>
              <a:rPr lang="zh-TW" altLang="en-US" dirty="0"/>
              <a:t>國家通訊傳播委員會開會討論</a:t>
            </a:r>
            <a:r>
              <a:rPr lang="zh-TW" altLang="en-US" dirty="0">
                <a:latin typeface="新細明體" panose="02020500000000000000" pitchFamily="18" charset="-120"/>
                <a:ea typeface="新細明體" panose="02020500000000000000" pitchFamily="18" charset="-120"/>
              </a:rPr>
              <a:t>，以該節目涉有歧視、貶抑、物化女性、妨害公共秩序、善良風俗，並違背</a:t>
            </a:r>
            <a:r>
              <a:rPr lang="en-US" altLang="zh-TW" dirty="0" err="1">
                <a:latin typeface="新細明體" panose="02020500000000000000" pitchFamily="18" charset="-120"/>
                <a:ea typeface="新細明體" panose="02020500000000000000" pitchFamily="18" charset="-120"/>
              </a:rPr>
              <a:t>cedaw</a:t>
            </a:r>
            <a:r>
              <a:rPr lang="zh-TW" altLang="en-US" dirty="0">
                <a:latin typeface="新細明體" panose="02020500000000000000" pitchFamily="18" charset="-120"/>
                <a:ea typeface="新細明體" panose="02020500000000000000" pitchFamily="18" charset="-120"/>
              </a:rPr>
              <a:t>公約、聯合國公民與政治權利公約所揭示之精神為由，裁處該電視台新台幣</a:t>
            </a:r>
            <a:r>
              <a:rPr lang="en-US" altLang="zh-TW" dirty="0">
                <a:latin typeface="新細明體" panose="02020500000000000000" pitchFamily="18" charset="-120"/>
                <a:ea typeface="新細明體" panose="02020500000000000000" pitchFamily="18" charset="-120"/>
              </a:rPr>
              <a:t>50</a:t>
            </a:r>
            <a:r>
              <a:rPr lang="zh-TW" altLang="en-US" dirty="0">
                <a:latin typeface="新細明體" panose="02020500000000000000" pitchFamily="18" charset="-120"/>
                <a:ea typeface="新細明體" panose="02020500000000000000" pitchFamily="18" charset="-120"/>
              </a:rPr>
              <a:t>萬元罰鍰。</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rPr>
              <a:t>註：本案例係參考法務部司法官學院消除對婦女一切形式歧視公約教材</a:t>
            </a:r>
          </a:p>
        </p:txBody>
      </p:sp>
    </p:spTree>
    <p:extLst>
      <p:ext uri="{BB962C8B-B14F-4D97-AF65-F5344CB8AC3E}">
        <p14:creationId xmlns:p14="http://schemas.microsoft.com/office/powerpoint/2010/main" val="25064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22CCC-26AC-4C5D-9260-3BD018DB0B65}"/>
              </a:ext>
            </a:extLst>
          </p:cNvPr>
          <p:cNvSpPr>
            <a:spLocks noGrp="1"/>
          </p:cNvSpPr>
          <p:nvPr>
            <p:ph type="title"/>
          </p:nvPr>
        </p:nvSpPr>
        <p:spPr/>
        <p:txBody>
          <a:bodyPr/>
          <a:lstStyle/>
          <a:p>
            <a:r>
              <a:rPr lang="en-US" altLang="zh-TW" dirty="0" err="1"/>
              <a:t>Cedaw</a:t>
            </a:r>
            <a:r>
              <a:rPr lang="zh-TW" altLang="en-US" dirty="0"/>
              <a:t>與民事侵權行為損害賠償</a:t>
            </a:r>
          </a:p>
        </p:txBody>
      </p:sp>
      <p:sp>
        <p:nvSpPr>
          <p:cNvPr id="3" name="內容版面配置區 2">
            <a:extLst>
              <a:ext uri="{FF2B5EF4-FFF2-40B4-BE49-F238E27FC236}">
                <a16:creationId xmlns:a16="http://schemas.microsoft.com/office/drawing/2014/main" id="{F9CD3831-C9EE-45FE-AB92-533749D4F093}"/>
              </a:ext>
            </a:extLst>
          </p:cNvPr>
          <p:cNvSpPr>
            <a:spLocks noGrp="1"/>
          </p:cNvSpPr>
          <p:nvPr>
            <p:ph sz="quarter" idx="13"/>
          </p:nvPr>
        </p:nvSpPr>
        <p:spPr/>
        <p:txBody>
          <a:bodyPr/>
          <a:lstStyle/>
          <a:p>
            <a:r>
              <a:rPr lang="zh-TW" altLang="en-US" dirty="0"/>
              <a:t>被害人為便利商店員工</a:t>
            </a:r>
            <a:r>
              <a:rPr lang="zh-TW" altLang="en-US" dirty="0">
                <a:latin typeface="新細明體" panose="02020500000000000000" pitchFamily="18" charset="-120"/>
                <a:ea typeface="新細明體" panose="02020500000000000000" pitchFamily="18" charset="-120"/>
              </a:rPr>
              <a:t>，於工作地點遭性侵得逞，致其身心嚴重受創，向被告請求侵權行為損害賠償</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台北地方法院判決被告應賠償新台幣</a:t>
            </a:r>
            <a:r>
              <a:rPr lang="en-US" altLang="zh-TW" dirty="0">
                <a:latin typeface="新細明體" panose="02020500000000000000" pitchFamily="18" charset="-120"/>
                <a:ea typeface="新細明體" panose="02020500000000000000" pitchFamily="18" charset="-120"/>
              </a:rPr>
              <a:t>60</a:t>
            </a:r>
            <a:r>
              <a:rPr lang="zh-TW" altLang="en-US" dirty="0">
                <a:latin typeface="新細明體" panose="02020500000000000000" pitchFamily="18" charset="-120"/>
                <a:ea typeface="新細明體" panose="02020500000000000000" pitchFamily="18" charset="-120"/>
              </a:rPr>
              <a:t>萬元，其中關於精神慰撫金之部分，依</a:t>
            </a:r>
            <a:r>
              <a:rPr lang="en-US" altLang="zh-TW" dirty="0" err="1">
                <a:latin typeface="新細明體" panose="02020500000000000000" pitchFamily="18" charset="-120"/>
                <a:ea typeface="新細明體" panose="02020500000000000000" pitchFamily="18" charset="-120"/>
              </a:rPr>
              <a:t>cedaw</a:t>
            </a:r>
            <a:r>
              <a:rPr lang="zh-TW" altLang="en-US" dirty="0">
                <a:latin typeface="新細明體" panose="02020500000000000000" pitchFamily="18" charset="-120"/>
                <a:ea typeface="新細明體" panose="02020500000000000000" pitchFamily="18" charset="-120"/>
              </a:rPr>
              <a:t>委員會所公布之一般性建議，考量女性受歧視傷害之情節、嚴重程度給予適當之精神慰撫金，以符合國家應盡其防止私人對婦女歧視之恪盡職責義務</a:t>
            </a:r>
            <a:endParaRPr lang="en-US" altLang="zh-TW" dirty="0">
              <a:latin typeface="新細明體" panose="02020500000000000000" pitchFamily="18" charset="-120"/>
              <a:ea typeface="新細明體" panose="02020500000000000000" pitchFamily="18" charset="-120"/>
            </a:endParaRPr>
          </a:p>
          <a:p>
            <a:r>
              <a:rPr lang="zh-TW" altLang="en-US" dirty="0"/>
              <a:t>註：本案例係參考法務部司法官學院消除對婦女一切形式歧視公約教材</a:t>
            </a:r>
          </a:p>
        </p:txBody>
      </p:sp>
    </p:spTree>
    <p:extLst>
      <p:ext uri="{BB962C8B-B14F-4D97-AF65-F5344CB8AC3E}">
        <p14:creationId xmlns:p14="http://schemas.microsoft.com/office/powerpoint/2010/main" val="2009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8B72E8-5322-47D5-A88D-CF14D8D4BBAC}"/>
              </a:ext>
            </a:extLst>
          </p:cNvPr>
          <p:cNvSpPr>
            <a:spLocks noGrp="1"/>
          </p:cNvSpPr>
          <p:nvPr>
            <p:ph type="title"/>
          </p:nvPr>
        </p:nvSpPr>
        <p:spPr>
          <a:xfrm>
            <a:off x="685801" y="160256"/>
            <a:ext cx="10396882" cy="1168923"/>
          </a:xfrm>
        </p:spPr>
        <p:txBody>
          <a:bodyPr/>
          <a:lstStyle/>
          <a:p>
            <a:r>
              <a:rPr lang="zh-TW" altLang="en-US" dirty="0"/>
              <a:t>司法院大法官會議解釋</a:t>
            </a:r>
          </a:p>
        </p:txBody>
      </p:sp>
      <p:sp>
        <p:nvSpPr>
          <p:cNvPr id="3" name="內容版面配置區 2">
            <a:extLst>
              <a:ext uri="{FF2B5EF4-FFF2-40B4-BE49-F238E27FC236}">
                <a16:creationId xmlns:a16="http://schemas.microsoft.com/office/drawing/2014/main" id="{E7291FE4-F1E1-4219-AD0F-2C47A466CFF7}"/>
              </a:ext>
            </a:extLst>
          </p:cNvPr>
          <p:cNvSpPr>
            <a:spLocks noGrp="1"/>
          </p:cNvSpPr>
          <p:nvPr>
            <p:ph sz="quarter" idx="13"/>
          </p:nvPr>
        </p:nvSpPr>
        <p:spPr>
          <a:xfrm>
            <a:off x="685800" y="1470581"/>
            <a:ext cx="10394707" cy="4298623"/>
          </a:xfrm>
        </p:spPr>
        <p:txBody>
          <a:bodyPr>
            <a:normAutofit fontScale="92500" lnSpcReduction="20000"/>
          </a:bodyPr>
          <a:lstStyle/>
          <a:p>
            <a:r>
              <a:rPr lang="zh-TW" altLang="en-US" dirty="0"/>
              <a:t>釋字</a:t>
            </a:r>
            <a:r>
              <a:rPr lang="en-US" altLang="zh-TW" dirty="0"/>
              <a:t>365</a:t>
            </a:r>
            <a:r>
              <a:rPr lang="zh-TW" altLang="en-US" dirty="0"/>
              <a:t>號</a:t>
            </a:r>
            <a:r>
              <a:rPr lang="en-US" altLang="zh-TW" dirty="0"/>
              <a:t>-</a:t>
            </a:r>
            <a:r>
              <a:rPr lang="zh-TW" altLang="en-US" dirty="0"/>
              <a:t>父母對未成年子女權利之行使</a:t>
            </a:r>
            <a:endParaRPr lang="en-US" altLang="zh-TW" dirty="0"/>
          </a:p>
          <a:p>
            <a:r>
              <a:rPr lang="zh-TW" altLang="en-US" dirty="0"/>
              <a:t>釋字</a:t>
            </a:r>
            <a:r>
              <a:rPr lang="en-US" altLang="zh-TW" dirty="0"/>
              <a:t>372</a:t>
            </a:r>
            <a:r>
              <a:rPr lang="zh-TW" altLang="en-US" dirty="0"/>
              <a:t>號</a:t>
            </a:r>
            <a:r>
              <a:rPr lang="en-US" altLang="zh-TW" dirty="0"/>
              <a:t>-</a:t>
            </a:r>
            <a:r>
              <a:rPr lang="zh-TW" altLang="en-US" dirty="0"/>
              <a:t>不堪同居之虐待衡量判准</a:t>
            </a:r>
            <a:endParaRPr lang="en-US" altLang="zh-TW" dirty="0"/>
          </a:p>
          <a:p>
            <a:r>
              <a:rPr lang="zh-TW" altLang="en-US" dirty="0"/>
              <a:t>釋字</a:t>
            </a:r>
            <a:r>
              <a:rPr lang="en-US" altLang="zh-TW" dirty="0"/>
              <a:t>399</a:t>
            </a:r>
            <a:r>
              <a:rPr lang="zh-TW" altLang="en-US" dirty="0"/>
              <a:t>號</a:t>
            </a:r>
            <a:r>
              <a:rPr lang="en-US" altLang="zh-TW" dirty="0"/>
              <a:t>-</a:t>
            </a:r>
            <a:r>
              <a:rPr lang="zh-TW" altLang="en-US" dirty="0"/>
              <a:t>姓名權</a:t>
            </a:r>
            <a:endParaRPr lang="en-US" altLang="zh-TW" dirty="0"/>
          </a:p>
          <a:p>
            <a:r>
              <a:rPr lang="zh-TW" altLang="en-US" dirty="0"/>
              <a:t>釋字</a:t>
            </a:r>
            <a:r>
              <a:rPr lang="en-US" altLang="zh-TW" dirty="0"/>
              <a:t>410</a:t>
            </a:r>
            <a:r>
              <a:rPr lang="zh-TW" altLang="en-US" dirty="0"/>
              <a:t>號</a:t>
            </a:r>
            <a:r>
              <a:rPr lang="en-US" altLang="zh-TW" dirty="0"/>
              <a:t>-</a:t>
            </a:r>
            <a:r>
              <a:rPr lang="zh-TW" altLang="en-US" dirty="0"/>
              <a:t>夫妻聯合財產權利之歸屬</a:t>
            </a:r>
            <a:endParaRPr lang="en-US" altLang="zh-TW" dirty="0"/>
          </a:p>
          <a:p>
            <a:r>
              <a:rPr lang="zh-TW" altLang="en-US" dirty="0"/>
              <a:t>釋字</a:t>
            </a:r>
            <a:r>
              <a:rPr lang="en-US" altLang="zh-TW" dirty="0"/>
              <a:t>452</a:t>
            </a:r>
            <a:r>
              <a:rPr lang="zh-TW" altLang="en-US" dirty="0"/>
              <a:t>號</a:t>
            </a:r>
            <a:r>
              <a:rPr lang="en-US" altLang="zh-TW" dirty="0"/>
              <a:t>-</a:t>
            </a:r>
            <a:r>
              <a:rPr lang="zh-TW" altLang="en-US" dirty="0"/>
              <a:t>夫妻之住所</a:t>
            </a:r>
            <a:endParaRPr lang="en-US" altLang="zh-TW" dirty="0"/>
          </a:p>
          <a:p>
            <a:r>
              <a:rPr lang="zh-TW" altLang="en-US" dirty="0"/>
              <a:t>釋字</a:t>
            </a:r>
            <a:r>
              <a:rPr lang="en-US" altLang="zh-TW" dirty="0"/>
              <a:t>457</a:t>
            </a:r>
            <a:r>
              <a:rPr lang="zh-TW" altLang="en-US" dirty="0"/>
              <a:t>號</a:t>
            </a:r>
            <a:r>
              <a:rPr lang="en-US" altLang="zh-TW" dirty="0"/>
              <a:t>-</a:t>
            </a:r>
            <a:r>
              <a:rPr lang="zh-TW" altLang="en-US" dirty="0"/>
              <a:t>榮民之女未能享有繼承權</a:t>
            </a:r>
            <a:endParaRPr lang="en-US" altLang="zh-TW" dirty="0"/>
          </a:p>
          <a:p>
            <a:r>
              <a:rPr lang="zh-TW" altLang="en-US" dirty="0"/>
              <a:t>釋字</a:t>
            </a:r>
            <a:r>
              <a:rPr lang="en-US" altLang="zh-TW" dirty="0"/>
              <a:t>552</a:t>
            </a:r>
            <a:r>
              <a:rPr lang="zh-TW" altLang="en-US" dirty="0"/>
              <a:t>號</a:t>
            </a:r>
            <a:r>
              <a:rPr lang="en-US" altLang="zh-TW" dirty="0"/>
              <a:t>-</a:t>
            </a:r>
            <a:r>
              <a:rPr lang="zh-TW" altLang="en-US" dirty="0"/>
              <a:t>重婚無效之例外</a:t>
            </a:r>
            <a:endParaRPr lang="en-US" altLang="zh-TW" dirty="0"/>
          </a:p>
          <a:p>
            <a:r>
              <a:rPr lang="zh-TW" altLang="en-US" dirty="0"/>
              <a:t>釋字</a:t>
            </a:r>
            <a:r>
              <a:rPr lang="en-US" altLang="zh-TW" dirty="0"/>
              <a:t>587</a:t>
            </a:r>
            <a:r>
              <a:rPr lang="zh-TW" altLang="en-US" dirty="0"/>
              <a:t>號</a:t>
            </a:r>
            <a:r>
              <a:rPr lang="en-US" altLang="zh-TW" dirty="0"/>
              <a:t>-</a:t>
            </a:r>
            <a:r>
              <a:rPr lang="zh-TW" altLang="en-US" dirty="0"/>
              <a:t>子女得否提否認之訴之訴訟權</a:t>
            </a:r>
            <a:endParaRPr lang="en-US" altLang="zh-TW" dirty="0"/>
          </a:p>
          <a:p>
            <a:r>
              <a:rPr lang="zh-TW" altLang="en-US" dirty="0"/>
              <a:t>釋字</a:t>
            </a:r>
            <a:r>
              <a:rPr lang="en-US" altLang="zh-TW" dirty="0"/>
              <a:t>666</a:t>
            </a:r>
            <a:r>
              <a:rPr lang="zh-TW" altLang="en-US" dirty="0"/>
              <a:t>號</a:t>
            </a:r>
            <a:r>
              <a:rPr lang="en-US" altLang="zh-TW" dirty="0"/>
              <a:t>-</a:t>
            </a:r>
            <a:r>
              <a:rPr lang="zh-TW" altLang="en-US" dirty="0"/>
              <a:t>社維法</a:t>
            </a:r>
            <a:r>
              <a:rPr lang="en-US" altLang="zh-TW" dirty="0"/>
              <a:t>80</a:t>
            </a:r>
            <a:r>
              <a:rPr lang="zh-TW" altLang="en-US" dirty="0"/>
              <a:t>條罰娼不罰嫖之問題</a:t>
            </a:r>
            <a:endParaRPr lang="en-US" altLang="zh-TW" dirty="0"/>
          </a:p>
          <a:p>
            <a:r>
              <a:rPr lang="zh-TW" altLang="en-US" dirty="0"/>
              <a:t>註：本案例係參考法務部司法官學院消除對婦女一切形式歧視公約教材</a:t>
            </a:r>
            <a:endParaRPr lang="en-US" altLang="zh-TW" dirty="0"/>
          </a:p>
          <a:p>
            <a:endParaRPr lang="zh-TW" altLang="en-US" dirty="0"/>
          </a:p>
        </p:txBody>
      </p:sp>
    </p:spTree>
    <p:extLst>
      <p:ext uri="{BB962C8B-B14F-4D97-AF65-F5344CB8AC3E}">
        <p14:creationId xmlns:p14="http://schemas.microsoft.com/office/powerpoint/2010/main" val="18872200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TM04033927[[fn=主要賽事]]</Template>
  <TotalTime>40</TotalTime>
  <Words>643</Words>
  <Application>Microsoft Office PowerPoint</Application>
  <PresentationFormat>寬螢幕</PresentationFormat>
  <Paragraphs>39</Paragraphs>
  <Slides>7</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7</vt:i4>
      </vt:variant>
    </vt:vector>
  </HeadingPairs>
  <TitlesOfParts>
    <vt:vector size="11" baseType="lpstr">
      <vt:lpstr>新細明體</vt:lpstr>
      <vt:lpstr>Arial</vt:lpstr>
      <vt:lpstr>Impact</vt:lpstr>
      <vt:lpstr>主要賽事</vt:lpstr>
      <vt:lpstr>Cedaw公約在司法實務之實踐</vt:lpstr>
      <vt:lpstr>性別與法律</vt:lpstr>
      <vt:lpstr>Cedaw與刑事實務之案例</vt:lpstr>
      <vt:lpstr>Cedaw與刑事實務之案例</vt:lpstr>
      <vt:lpstr>性別與新聞自由</vt:lpstr>
      <vt:lpstr>Cedaw與民事侵權行為損害賠償</vt:lpstr>
      <vt:lpstr>司法院大法官會議解釋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Cedaw公約在司法實務之實踐</dc:title>
  <dc:creator>李次耕</dc:creator>
  <cp:lastModifiedBy>李次耕</cp:lastModifiedBy>
  <cp:revision>7</cp:revision>
  <dcterms:created xsi:type="dcterms:W3CDTF">2021-10-21T08:54:44Z</dcterms:created>
  <dcterms:modified xsi:type="dcterms:W3CDTF">2021-10-21T09:35:18Z</dcterms:modified>
</cp:coreProperties>
</file>