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handoutMasterIdLst>
    <p:handoutMasterId r:id="rId72"/>
  </p:handoutMasterIdLst>
  <p:sldIdLst>
    <p:sldId id="256" r:id="rId2"/>
    <p:sldId id="323" r:id="rId3"/>
    <p:sldId id="257" r:id="rId4"/>
    <p:sldId id="279" r:id="rId5"/>
    <p:sldId id="326" r:id="rId6"/>
    <p:sldId id="325" r:id="rId7"/>
    <p:sldId id="327" r:id="rId8"/>
    <p:sldId id="328" r:id="rId9"/>
    <p:sldId id="329" r:id="rId10"/>
    <p:sldId id="331" r:id="rId11"/>
    <p:sldId id="330" r:id="rId12"/>
    <p:sldId id="335" r:id="rId13"/>
    <p:sldId id="334" r:id="rId14"/>
    <p:sldId id="333" r:id="rId15"/>
    <p:sldId id="332" r:id="rId16"/>
    <p:sldId id="339" r:id="rId17"/>
    <p:sldId id="338" r:id="rId18"/>
    <p:sldId id="337" r:id="rId19"/>
    <p:sldId id="336" r:id="rId20"/>
    <p:sldId id="340" r:id="rId21"/>
    <p:sldId id="341" r:id="rId22"/>
    <p:sldId id="278" r:id="rId23"/>
    <p:sldId id="290" r:id="rId24"/>
    <p:sldId id="291" r:id="rId25"/>
    <p:sldId id="266" r:id="rId26"/>
    <p:sldId id="264" r:id="rId27"/>
    <p:sldId id="292" r:id="rId28"/>
    <p:sldId id="263" r:id="rId29"/>
    <p:sldId id="275" r:id="rId30"/>
    <p:sldId id="262" r:id="rId31"/>
    <p:sldId id="311" r:id="rId32"/>
    <p:sldId id="312" r:id="rId33"/>
    <p:sldId id="276" r:id="rId34"/>
    <p:sldId id="287" r:id="rId35"/>
    <p:sldId id="289" r:id="rId36"/>
    <p:sldId id="288" r:id="rId37"/>
    <p:sldId id="342" r:id="rId38"/>
    <p:sldId id="286" r:id="rId39"/>
    <p:sldId id="319" r:id="rId40"/>
    <p:sldId id="293" r:id="rId41"/>
    <p:sldId id="310" r:id="rId42"/>
    <p:sldId id="324" r:id="rId43"/>
    <p:sldId id="313" r:id="rId44"/>
    <p:sldId id="346" r:id="rId45"/>
    <p:sldId id="345" r:id="rId46"/>
    <p:sldId id="344" r:id="rId47"/>
    <p:sldId id="343" r:id="rId48"/>
    <p:sldId id="349" r:id="rId49"/>
    <p:sldId id="348" r:id="rId50"/>
    <p:sldId id="347" r:id="rId51"/>
    <p:sldId id="352" r:id="rId52"/>
    <p:sldId id="351" r:id="rId53"/>
    <p:sldId id="350" r:id="rId54"/>
    <p:sldId id="261" r:id="rId55"/>
    <p:sldId id="296" r:id="rId56"/>
    <p:sldId id="321" r:id="rId57"/>
    <p:sldId id="302" r:id="rId58"/>
    <p:sldId id="314" r:id="rId59"/>
    <p:sldId id="258" r:id="rId60"/>
    <p:sldId id="280" r:id="rId61"/>
    <p:sldId id="281" r:id="rId62"/>
    <p:sldId id="322" r:id="rId63"/>
    <p:sldId id="259" r:id="rId64"/>
    <p:sldId id="309" r:id="rId65"/>
    <p:sldId id="315" r:id="rId66"/>
    <p:sldId id="316" r:id="rId67"/>
    <p:sldId id="269" r:id="rId68"/>
    <p:sldId id="284" r:id="rId69"/>
    <p:sldId id="318" r:id="rId70"/>
    <p:sldId id="285" r:id="rId71"/>
  </p:sldIdLst>
  <p:sldSz cx="12192000" cy="6858000"/>
  <p:notesSz cx="6797675" cy="9874250"/>
  <p:defaultTextStyle>
    <a:defPPr>
      <a:defRPr lang="en-US"/>
    </a:defPPr>
    <a:lvl1pPr algn="l" defTabSz="457200" rtl="0" fontAlgn="base">
      <a:spcBef>
        <a:spcPct val="0"/>
      </a:spcBef>
      <a:spcAft>
        <a:spcPct val="0"/>
      </a:spcAft>
      <a:defRPr kumimoji="1" kern="1200">
        <a:solidFill>
          <a:schemeClr val="tx1"/>
        </a:solidFill>
        <a:latin typeface="Arial" charset="0"/>
        <a:ea typeface="新細明體" charset="-120"/>
        <a:cs typeface="+mn-cs"/>
      </a:defRPr>
    </a:lvl1pPr>
    <a:lvl2pPr marL="457200" algn="l" defTabSz="457200" rtl="0" fontAlgn="base">
      <a:spcBef>
        <a:spcPct val="0"/>
      </a:spcBef>
      <a:spcAft>
        <a:spcPct val="0"/>
      </a:spcAft>
      <a:defRPr kumimoji="1" kern="1200">
        <a:solidFill>
          <a:schemeClr val="tx1"/>
        </a:solidFill>
        <a:latin typeface="Arial" charset="0"/>
        <a:ea typeface="新細明體" charset="-120"/>
        <a:cs typeface="+mn-cs"/>
      </a:defRPr>
    </a:lvl2pPr>
    <a:lvl3pPr marL="914400" algn="l" defTabSz="457200" rtl="0" fontAlgn="base">
      <a:spcBef>
        <a:spcPct val="0"/>
      </a:spcBef>
      <a:spcAft>
        <a:spcPct val="0"/>
      </a:spcAft>
      <a:defRPr kumimoji="1" kern="1200">
        <a:solidFill>
          <a:schemeClr val="tx1"/>
        </a:solidFill>
        <a:latin typeface="Arial" charset="0"/>
        <a:ea typeface="新細明體" charset="-120"/>
        <a:cs typeface="+mn-cs"/>
      </a:defRPr>
    </a:lvl3pPr>
    <a:lvl4pPr marL="1371600" algn="l" defTabSz="457200" rtl="0" fontAlgn="base">
      <a:spcBef>
        <a:spcPct val="0"/>
      </a:spcBef>
      <a:spcAft>
        <a:spcPct val="0"/>
      </a:spcAft>
      <a:defRPr kumimoji="1" kern="1200">
        <a:solidFill>
          <a:schemeClr val="tx1"/>
        </a:solidFill>
        <a:latin typeface="Arial" charset="0"/>
        <a:ea typeface="新細明體" charset="-120"/>
        <a:cs typeface="+mn-cs"/>
      </a:defRPr>
    </a:lvl4pPr>
    <a:lvl5pPr marL="1828800" algn="l" defTabSz="457200"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p:scale>
          <a:sx n="70" d="100"/>
          <a:sy n="70" d="100"/>
        </p:scale>
        <p:origin x="-924" y="-5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eorgia" pitchFamily="18" charset="0"/>
              </a:defRPr>
            </a:lvl1pPr>
          </a:lstStyle>
          <a:p>
            <a:endParaRPr lang="en-US" altLang="zh-TW"/>
          </a:p>
        </p:txBody>
      </p:sp>
      <p:sp>
        <p:nvSpPr>
          <p:cNvPr id="98307"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eorgia" pitchFamily="18" charset="0"/>
              </a:defRPr>
            </a:lvl1pPr>
          </a:lstStyle>
          <a:p>
            <a:fld id="{7B3C81B3-EB0C-4AE0-A948-46DF4E7CC0C0}" type="datetimeFigureOut">
              <a:rPr lang="zh-TW" altLang="en-US"/>
              <a:pPr/>
              <a:t>2014/5/8</a:t>
            </a:fld>
            <a:endParaRPr lang="en-US" altLang="zh-TW"/>
          </a:p>
        </p:txBody>
      </p:sp>
      <p:sp>
        <p:nvSpPr>
          <p:cNvPr id="98308"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eorgia" pitchFamily="18" charset="0"/>
              </a:defRPr>
            </a:lvl1pPr>
          </a:lstStyle>
          <a:p>
            <a:endParaRPr lang="en-US" altLang="zh-TW"/>
          </a:p>
        </p:txBody>
      </p:sp>
      <p:sp>
        <p:nvSpPr>
          <p:cNvPr id="98309" name="Rectangle 5"/>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eorgia" pitchFamily="18" charset="0"/>
              </a:defRPr>
            </a:lvl1pPr>
          </a:lstStyle>
          <a:p>
            <a:fld id="{4996D7E9-7510-4647-8317-D506F61A3184}"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4" name="矩形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5" name="矩形 18"/>
          <p:cNvSpPr>
            <a:spLocks noChangeArrowheads="1"/>
          </p:cNvSpPr>
          <p:nvPr/>
        </p:nvSpPr>
        <p:spPr bwMode="white">
          <a:xfrm>
            <a:off x="11988800" y="3175"/>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0" name="矩形 11"/>
          <p:cNvSpPr>
            <a:spLocks noChangeArrowheads="1"/>
          </p:cNvSpPr>
          <p:nvPr/>
        </p:nvSpPr>
        <p:spPr bwMode="auto">
          <a:xfrm>
            <a:off x="195263" y="6391275"/>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1" name="直線接點 6"/>
          <p:cNvSpPr>
            <a:spLocks noChangeShapeType="1"/>
          </p:cNvSpPr>
          <p:nvPr/>
        </p:nvSpPr>
        <p:spPr bwMode="auto">
          <a:xfrm>
            <a:off x="207963" y="2419350"/>
            <a:ext cx="117760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2" name="矩形 9"/>
          <p:cNvSpPr>
            <a:spLocks noChangeArrowheads="1"/>
          </p:cNvSpPr>
          <p:nvPr/>
        </p:nvSpPr>
        <p:spPr bwMode="auto">
          <a:xfrm>
            <a:off x="203200" y="152400"/>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3" name="橢圓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4" name="橢圓 13"/>
          <p:cNvSpPr/>
          <p:nvPr/>
        </p:nvSpPr>
        <p:spPr>
          <a:xfrm>
            <a:off x="5815013" y="2209800"/>
            <a:ext cx="561975"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9" name="副標題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8" name="標題 7"/>
          <p:cNvSpPr>
            <a:spLocks noGrp="1"/>
          </p:cNvSpPr>
          <p:nvPr>
            <p:ph type="ctrTitle"/>
          </p:nvPr>
        </p:nvSpPr>
        <p:spPr>
          <a:xfrm>
            <a:off x="914400" y="381000"/>
            <a:ext cx="10363200" cy="1752600"/>
          </a:xfrm>
        </p:spPr>
        <p:txBody>
          <a:bodyPr/>
          <a:lstStyle>
            <a:lvl1pPr>
              <a:defRPr sz="4200">
                <a:solidFill>
                  <a:schemeClr val="accent1"/>
                </a:solidFill>
              </a:defRPr>
            </a:lvl1pPr>
          </a:lstStyle>
          <a:p>
            <a:r>
              <a:rPr lang="zh-TW" altLang="en-US" smtClean="0"/>
              <a:t>按一下以編輯母片標題樣式</a:t>
            </a:r>
            <a:endParaRPr lang="en-US"/>
          </a:p>
        </p:txBody>
      </p:sp>
      <p:sp>
        <p:nvSpPr>
          <p:cNvPr id="15" name="日期版面配置區 27"/>
          <p:cNvSpPr>
            <a:spLocks noGrp="1"/>
          </p:cNvSpPr>
          <p:nvPr>
            <p:ph type="dt" sz="half" idx="10"/>
          </p:nvPr>
        </p:nvSpPr>
        <p:spPr/>
        <p:txBody>
          <a:bodyPr/>
          <a:lstStyle>
            <a:lvl1pPr>
              <a:defRPr/>
            </a:lvl1pPr>
          </a:lstStyle>
          <a:p>
            <a:pPr>
              <a:defRPr/>
            </a:pPr>
            <a:fld id="{E6281DA0-4F99-4D57-90B7-6B342061E94A}" type="datetimeFigureOut">
              <a:rPr lang="en-US"/>
              <a:pPr>
                <a:defRPr/>
              </a:pPr>
              <a:t>5/8/2014</a:t>
            </a:fld>
            <a:endParaRPr lang="en-US" dirty="0"/>
          </a:p>
        </p:txBody>
      </p:sp>
      <p:sp>
        <p:nvSpPr>
          <p:cNvPr id="16" name="頁尾版面配置區 16"/>
          <p:cNvSpPr>
            <a:spLocks noGrp="1"/>
          </p:cNvSpPr>
          <p:nvPr>
            <p:ph type="ftr" sz="quarter" idx="11"/>
          </p:nvPr>
        </p:nvSpPr>
        <p:spPr/>
        <p:txBody>
          <a:bodyPr/>
          <a:lstStyle>
            <a:lvl1pPr>
              <a:defRPr/>
            </a:lvl1pPr>
          </a:lstStyle>
          <a:p>
            <a:pPr>
              <a:defRPr/>
            </a:pPr>
            <a:endParaRPr lang="en-US"/>
          </a:p>
        </p:txBody>
      </p:sp>
      <p:sp>
        <p:nvSpPr>
          <p:cNvPr id="17" name="投影片編號版面配置區 28"/>
          <p:cNvSpPr>
            <a:spLocks noGrp="1"/>
          </p:cNvSpPr>
          <p:nvPr>
            <p:ph type="sldNum" sz="quarter" idx="12"/>
          </p:nvPr>
        </p:nvSpPr>
        <p:spPr>
          <a:xfrm>
            <a:off x="5791200" y="2198688"/>
            <a:ext cx="609600" cy="441325"/>
          </a:xfrm>
        </p:spPr>
        <p:txBody>
          <a:bodyPr/>
          <a:lstStyle>
            <a:lvl1pPr>
              <a:defRPr smtClean="0">
                <a:solidFill>
                  <a:schemeClr val="accent3">
                    <a:shade val="75000"/>
                  </a:schemeClr>
                </a:solidFill>
              </a:defRPr>
            </a:lvl1pPr>
          </a:lstStyle>
          <a:p>
            <a:pPr>
              <a:defRPr/>
            </a:pPr>
            <a:fld id="{CB452A7C-65CA-4EED-8D73-22AB580F365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056AA979-2E34-47B6-995A-0BE6CE039BD7}" type="datetimeFigureOut">
              <a:rPr lang="en-US"/>
              <a:pPr>
                <a:defRPr/>
              </a:pPr>
              <a:t>5/8/2014</a:t>
            </a:fld>
            <a:endParaRPr lang="en-US" dirty="0"/>
          </a:p>
        </p:txBody>
      </p:sp>
      <p:sp>
        <p:nvSpPr>
          <p:cNvPr id="5" name="頁尾版面配置區 4"/>
          <p:cNvSpPr>
            <a:spLocks noGrp="1"/>
          </p:cNvSpPr>
          <p:nvPr>
            <p:ph type="ftr" sz="quarter" idx="11"/>
          </p:nvPr>
        </p:nvSpPr>
        <p:spPr/>
        <p:txBody>
          <a:bodyPr/>
          <a:lstStyle>
            <a:lvl1pPr>
              <a:defRPr/>
            </a:lvl1pPr>
          </a:lstStyle>
          <a:p>
            <a:pPr>
              <a:defRPr/>
            </a:pPr>
            <a:endParaRPr lang="en-US"/>
          </a:p>
        </p:txBody>
      </p:sp>
      <p:sp>
        <p:nvSpPr>
          <p:cNvPr id="6" name="投影片編號版面配置區 5"/>
          <p:cNvSpPr>
            <a:spLocks noGrp="1"/>
          </p:cNvSpPr>
          <p:nvPr>
            <p:ph type="sldNum" sz="quarter" idx="12"/>
          </p:nvPr>
        </p:nvSpPr>
        <p:spPr/>
        <p:txBody>
          <a:bodyPr/>
          <a:lstStyle>
            <a:lvl1pPr>
              <a:defRPr/>
            </a:lvl1pPr>
          </a:lstStyle>
          <a:p>
            <a:pPr>
              <a:defRPr/>
            </a:pPr>
            <a:fld id="{F203086C-9730-495D-A4BF-68DD142C5B3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4" name="矩形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5" name="矩形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8"/>
          <p:cNvSpPr>
            <a:spLocks noChangeArrowheads="1"/>
          </p:cNvSpPr>
          <p:nvPr/>
        </p:nvSpPr>
        <p:spPr bwMode="white">
          <a:xfrm>
            <a:off x="0" y="0"/>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8" name="矩形 10"/>
          <p:cNvSpPr>
            <a:spLocks noChangeArrowheads="1"/>
          </p:cNvSpPr>
          <p:nvPr/>
        </p:nvSpPr>
        <p:spPr bwMode="auto">
          <a:xfrm>
            <a:off x="195263" y="6391275"/>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11"/>
          <p:cNvSpPr>
            <a:spLocks noChangeArrowheads="1"/>
          </p:cNvSpPr>
          <p:nvPr/>
        </p:nvSpPr>
        <p:spPr bwMode="auto">
          <a:xfrm>
            <a:off x="203200" y="155575"/>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0" name="直線接點 12"/>
          <p:cNvSpPr>
            <a:spLocks noChangeShapeType="1"/>
          </p:cNvSpPr>
          <p:nvPr/>
        </p:nvSpPr>
        <p:spPr bwMode="auto">
          <a:xfrm rot="5400000">
            <a:off x="6403975"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1" name="橢圓 13"/>
          <p:cNvSpPr/>
          <p:nvPr/>
        </p:nvSpPr>
        <p:spPr>
          <a:xfrm>
            <a:off x="9120188"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2" name="橢圓 14"/>
          <p:cNvSpPr/>
          <p:nvPr/>
        </p:nvSpPr>
        <p:spPr>
          <a:xfrm>
            <a:off x="9245600" y="3021013"/>
            <a:ext cx="5603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直排文字版面配置區 2"/>
          <p:cNvSpPr>
            <a:spLocks noGrp="1"/>
          </p:cNvSpPr>
          <p:nvPr>
            <p:ph type="body" orient="vert" idx="1"/>
          </p:nvPr>
        </p:nvSpPr>
        <p:spPr>
          <a:xfrm>
            <a:off x="406400" y="304800"/>
            <a:ext cx="8737600" cy="5821366"/>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 name="直排標題 1"/>
          <p:cNvSpPr>
            <a:spLocks noGrp="1"/>
          </p:cNvSpPr>
          <p:nvPr>
            <p:ph type="title" orient="vert"/>
          </p:nvPr>
        </p:nvSpPr>
        <p:spPr>
          <a:xfrm>
            <a:off x="9855200" y="304801"/>
            <a:ext cx="1930400" cy="5851525"/>
          </a:xfrm>
        </p:spPr>
        <p:txBody>
          <a:bodyPr vert="eaVert"/>
          <a:lstStyle/>
          <a:p>
            <a:r>
              <a:rPr lang="zh-TW" altLang="en-US" smtClean="0"/>
              <a:t>按一下以編輯母片標題樣式</a:t>
            </a:r>
            <a:endParaRPr lang="en-US"/>
          </a:p>
        </p:txBody>
      </p:sp>
      <p:sp>
        <p:nvSpPr>
          <p:cNvPr id="13" name="投影片編號版面配置區 5"/>
          <p:cNvSpPr>
            <a:spLocks noGrp="1"/>
          </p:cNvSpPr>
          <p:nvPr>
            <p:ph type="sldNum" sz="quarter" idx="10"/>
          </p:nvPr>
        </p:nvSpPr>
        <p:spPr>
          <a:xfrm>
            <a:off x="9221788" y="3009900"/>
            <a:ext cx="609600" cy="441325"/>
          </a:xfrm>
        </p:spPr>
        <p:txBody>
          <a:bodyPr/>
          <a:lstStyle>
            <a:lvl1pPr>
              <a:defRPr/>
            </a:lvl1pPr>
          </a:lstStyle>
          <a:p>
            <a:pPr>
              <a:defRPr/>
            </a:pPr>
            <a:fld id="{A2FA146D-B8B6-43E8-84C1-9A59BC2BA6C8}" type="slidenum">
              <a:rPr lang="en-US"/>
              <a:pPr>
                <a:defRPr/>
              </a:pPr>
              <a:t>‹#›</a:t>
            </a:fld>
            <a:endParaRPr lang="en-US" dirty="0"/>
          </a:p>
        </p:txBody>
      </p:sp>
      <p:sp>
        <p:nvSpPr>
          <p:cNvPr id="14" name="日期版面配置區 3"/>
          <p:cNvSpPr>
            <a:spLocks noGrp="1"/>
          </p:cNvSpPr>
          <p:nvPr>
            <p:ph type="dt" sz="half" idx="11"/>
          </p:nvPr>
        </p:nvSpPr>
        <p:spPr/>
        <p:txBody>
          <a:bodyPr/>
          <a:lstStyle>
            <a:lvl1pPr>
              <a:defRPr/>
            </a:lvl1pPr>
          </a:lstStyle>
          <a:p>
            <a:pPr>
              <a:defRPr/>
            </a:pPr>
            <a:fld id="{28F54E17-BB2A-4032-A8EC-C7598FA93C6D}" type="datetimeFigureOut">
              <a:rPr lang="en-US"/>
              <a:pPr>
                <a:defRPr/>
              </a:pPr>
              <a:t>5/8/2014</a:t>
            </a:fld>
            <a:endParaRPr lang="en-US" dirty="0"/>
          </a:p>
        </p:txBody>
      </p:sp>
      <p:sp>
        <p:nvSpPr>
          <p:cNvPr id="15" name="頁尾版面配置區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lvl1pPr>
              <a:defRPr dirty="0"/>
            </a:lvl1pPr>
          </a:lstStyle>
          <a:p>
            <a:pPr>
              <a:defRPr/>
            </a:pPr>
            <a:fld id="{D35CFC4D-6948-43E8-89BA-19D018C43B97}" type="datetimeFigureOut">
              <a:rPr lang="en-US"/>
              <a:pPr>
                <a:defRPr/>
              </a:pPr>
              <a:t>5/8/2014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531813" y="4983163"/>
            <a:ext cx="779462" cy="365125"/>
          </a:xfrm>
        </p:spPr>
        <p:txBody>
          <a:bodyPr/>
          <a:lstStyle>
            <a:lvl1pPr>
              <a:defRPr dirty="0"/>
            </a:lvl1pPr>
          </a:lstStyle>
          <a:p>
            <a:pPr>
              <a:defRPr/>
            </a:pPr>
            <a:fld id="{3A81D433-A1C5-40AE-B8C0-E8166933BC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lang="zh-TW" altLang="en-US" smtClean="0"/>
              <a:t>按一下以編輯母片標題樣式</a:t>
            </a:r>
            <a:endParaRPr lang="en-US"/>
          </a:p>
        </p:txBody>
      </p:sp>
      <p:sp>
        <p:nvSpPr>
          <p:cNvPr id="8" name="內容版面配置區 7"/>
          <p:cNvSpPr>
            <a:spLocks noGrp="1"/>
          </p:cNvSpPr>
          <p:nvPr>
            <p:ph sz="quarter" idx="1"/>
          </p:nvPr>
        </p:nvSpPr>
        <p:spPr>
          <a:xfrm>
            <a:off x="402336" y="1527048"/>
            <a:ext cx="1133856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FB570D11-52F2-471C-B31D-769475292E35}" type="datetimeFigureOut">
              <a:rPr lang="en-US"/>
              <a:pPr>
                <a:defRPr/>
              </a:pPr>
              <a:t>5/8/2014</a:t>
            </a:fld>
            <a:endParaRPr lang="en-US" dirty="0"/>
          </a:p>
        </p:txBody>
      </p:sp>
      <p:sp>
        <p:nvSpPr>
          <p:cNvPr id="5" name="頁尾版面配置區 4"/>
          <p:cNvSpPr>
            <a:spLocks noGrp="1"/>
          </p:cNvSpPr>
          <p:nvPr>
            <p:ph type="ftr" sz="quarter" idx="11"/>
          </p:nvPr>
        </p:nvSpPr>
        <p:spPr/>
        <p:txBody>
          <a:bodyPr/>
          <a:lstStyle>
            <a:lvl1pPr>
              <a:defRPr/>
            </a:lvl1pPr>
          </a:lstStyle>
          <a:p>
            <a:pPr>
              <a:defRPr/>
            </a:pPr>
            <a:endParaRPr lang="en-US"/>
          </a:p>
        </p:txBody>
      </p:sp>
      <p:sp>
        <p:nvSpPr>
          <p:cNvPr id="6" name="投影片編號版面配置區 5"/>
          <p:cNvSpPr>
            <a:spLocks noGrp="1"/>
          </p:cNvSpPr>
          <p:nvPr>
            <p:ph type="sldNum" sz="quarter" idx="12"/>
          </p:nvPr>
        </p:nvSpPr>
        <p:spPr>
          <a:xfrm>
            <a:off x="5815013" y="1027113"/>
            <a:ext cx="609600" cy="441325"/>
          </a:xfrm>
        </p:spPr>
        <p:txBody>
          <a:bodyPr/>
          <a:lstStyle>
            <a:lvl1pPr>
              <a:defRPr/>
            </a:lvl1pPr>
          </a:lstStyle>
          <a:p>
            <a:pPr>
              <a:defRPr/>
            </a:pPr>
            <a:fld id="{706D282A-6797-4A2B-B99F-74008194B23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矩形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5" name="矩形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8" name="矩形 18"/>
          <p:cNvSpPr>
            <a:spLocks noChangeArrowheads="1"/>
          </p:cNvSpPr>
          <p:nvPr/>
        </p:nvSpPr>
        <p:spPr bwMode="white">
          <a:xfrm>
            <a:off x="203200" y="2286000"/>
            <a:ext cx="11777663"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11"/>
          <p:cNvSpPr>
            <a:spLocks noChangeArrowheads="1"/>
          </p:cNvSpPr>
          <p:nvPr/>
        </p:nvSpPr>
        <p:spPr bwMode="auto">
          <a:xfrm>
            <a:off x="207963" y="142875"/>
            <a:ext cx="11776075"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0" name="矩形 12"/>
          <p:cNvSpPr>
            <a:spLocks noChangeArrowheads="1"/>
          </p:cNvSpPr>
          <p:nvPr/>
        </p:nvSpPr>
        <p:spPr bwMode="auto">
          <a:xfrm>
            <a:off x="195263" y="6391275"/>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1" name="矩形 13"/>
          <p:cNvSpPr>
            <a:spLocks noChangeArrowheads="1"/>
          </p:cNvSpPr>
          <p:nvPr/>
        </p:nvSpPr>
        <p:spPr bwMode="auto">
          <a:xfrm>
            <a:off x="203200" y="152400"/>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2" name="直線接點 7"/>
          <p:cNvSpPr>
            <a:spLocks noChangeShapeType="1"/>
          </p:cNvSpPr>
          <p:nvPr/>
        </p:nvSpPr>
        <p:spPr bwMode="auto">
          <a:xfrm>
            <a:off x="203200" y="2438400"/>
            <a:ext cx="1177766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3" name="橢圓 9"/>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4" name="橢圓 10"/>
          <p:cNvSpPr/>
          <p:nvPr/>
        </p:nvSpPr>
        <p:spPr>
          <a:xfrm>
            <a:off x="5815013" y="2209800"/>
            <a:ext cx="561975"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文字版面配置區 2"/>
          <p:cNvSpPr>
            <a:spLocks noGrp="1"/>
          </p:cNvSpPr>
          <p:nvPr>
            <p:ph type="body" idx="1"/>
          </p:nvPr>
        </p:nvSpPr>
        <p:spPr>
          <a:xfrm>
            <a:off x="1824568" y="2743200"/>
            <a:ext cx="8640232"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2" name="標題 1"/>
          <p:cNvSpPr>
            <a:spLocks noGrp="1"/>
          </p:cNvSpPr>
          <p:nvPr>
            <p:ph type="title"/>
          </p:nvPr>
        </p:nvSpPr>
        <p:spPr>
          <a:xfrm>
            <a:off x="963084" y="533400"/>
            <a:ext cx="10363200" cy="1524000"/>
          </a:xfrm>
        </p:spPr>
        <p:txBody>
          <a:bodyPr/>
          <a:lstStyle>
            <a:lvl1pPr algn="ctr">
              <a:buNone/>
              <a:defRPr sz="4200" b="0" cap="none" baseline="0">
                <a:solidFill>
                  <a:srgbClr val="FFFFFF"/>
                </a:solidFill>
              </a:defRPr>
            </a:lvl1pPr>
          </a:lstStyle>
          <a:p>
            <a:r>
              <a:rPr lang="zh-TW" altLang="en-US" smtClean="0"/>
              <a:t>按一下以編輯母片標題樣式</a:t>
            </a:r>
            <a:endParaRPr lang="en-US"/>
          </a:p>
        </p:txBody>
      </p:sp>
      <p:sp>
        <p:nvSpPr>
          <p:cNvPr id="15" name="頁尾版面配置區 4"/>
          <p:cNvSpPr>
            <a:spLocks noGrp="1"/>
          </p:cNvSpPr>
          <p:nvPr>
            <p:ph type="ftr" sz="quarter" idx="10"/>
          </p:nvPr>
        </p:nvSpPr>
        <p:spPr/>
        <p:txBody>
          <a:bodyPr/>
          <a:lstStyle>
            <a:lvl1pPr>
              <a:defRPr/>
            </a:lvl1pPr>
          </a:lstStyle>
          <a:p>
            <a:pPr>
              <a:defRPr/>
            </a:pPr>
            <a:endParaRPr lang="en-US"/>
          </a:p>
        </p:txBody>
      </p:sp>
      <p:sp>
        <p:nvSpPr>
          <p:cNvPr id="16" name="日期版面配置區 3"/>
          <p:cNvSpPr>
            <a:spLocks noGrp="1"/>
          </p:cNvSpPr>
          <p:nvPr>
            <p:ph type="dt" sz="half" idx="11"/>
          </p:nvPr>
        </p:nvSpPr>
        <p:spPr/>
        <p:txBody>
          <a:bodyPr/>
          <a:lstStyle>
            <a:lvl1pPr>
              <a:defRPr/>
            </a:lvl1pPr>
          </a:lstStyle>
          <a:p>
            <a:pPr>
              <a:defRPr/>
            </a:pPr>
            <a:fld id="{0EB401AA-40E6-46C0-A58D-B8E0B8B9DA3E}" type="datetimeFigureOut">
              <a:rPr lang="en-US"/>
              <a:pPr>
                <a:defRPr/>
              </a:pPr>
              <a:t>5/8/2014</a:t>
            </a:fld>
            <a:endParaRPr lang="en-US" dirty="0"/>
          </a:p>
        </p:txBody>
      </p:sp>
      <p:sp>
        <p:nvSpPr>
          <p:cNvPr id="17" name="投影片編號版面配置區 5"/>
          <p:cNvSpPr>
            <a:spLocks noGrp="1"/>
          </p:cNvSpPr>
          <p:nvPr>
            <p:ph type="sldNum" sz="quarter" idx="12"/>
          </p:nvPr>
        </p:nvSpPr>
        <p:spPr>
          <a:xfrm>
            <a:off x="5791200" y="2198688"/>
            <a:ext cx="609600" cy="441325"/>
          </a:xfrm>
        </p:spPr>
        <p:txBody>
          <a:bodyPr/>
          <a:lstStyle>
            <a:lvl1pPr>
              <a:defRPr smtClean="0">
                <a:solidFill>
                  <a:schemeClr val="accent3">
                    <a:shade val="75000"/>
                  </a:schemeClr>
                </a:solidFill>
              </a:defRPr>
            </a:lvl1pPr>
          </a:lstStyle>
          <a:p>
            <a:pPr>
              <a:defRPr/>
            </a:pPr>
            <a:fld id="{B470F6B0-A3F6-48FB-A78A-159A281FF29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5" name="直線接點 7"/>
          <p:cNvSpPr>
            <a:spLocks noChangeShapeType="1"/>
          </p:cNvSpPr>
          <p:nvPr/>
        </p:nvSpPr>
        <p:spPr bwMode="auto">
          <a:xfrm flipV="1">
            <a:off x="6084888" y="1576388"/>
            <a:ext cx="11112"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402336" y="228600"/>
            <a:ext cx="11379200" cy="758952"/>
          </a:xfrm>
        </p:spPr>
        <p:txBody>
          <a:bodyPr/>
          <a:lstStyle/>
          <a:p>
            <a:r>
              <a:rPr lang="zh-TW" altLang="en-US" smtClean="0"/>
              <a:t>按一下以編輯母片標題樣式</a:t>
            </a:r>
            <a:endParaRPr lang="en-US"/>
          </a:p>
        </p:txBody>
      </p:sp>
      <p:sp>
        <p:nvSpPr>
          <p:cNvPr id="10" name="內容版面配置區 9"/>
          <p:cNvSpPr>
            <a:spLocks noGrp="1"/>
          </p:cNvSpPr>
          <p:nvPr>
            <p:ph sz="half" idx="1"/>
          </p:nvPr>
        </p:nvSpPr>
        <p:spPr>
          <a:xfrm>
            <a:off x="402336" y="1371600"/>
            <a:ext cx="5384800" cy="4681728"/>
          </a:xfrm>
        </p:spPr>
        <p:txBody>
          <a:bodyPr/>
          <a:lstStyle>
            <a:lvl1pPr>
              <a:defRPr sz="2500"/>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2" name="內容版面配置區 11"/>
          <p:cNvSpPr>
            <a:spLocks noGrp="1"/>
          </p:cNvSpPr>
          <p:nvPr>
            <p:ph sz="half" idx="2"/>
          </p:nvPr>
        </p:nvSpPr>
        <p:spPr>
          <a:xfrm>
            <a:off x="6400800" y="1371600"/>
            <a:ext cx="5384800" cy="4681728"/>
          </a:xfrm>
        </p:spPr>
        <p:txBody>
          <a:bodyPr/>
          <a:lstStyle>
            <a:lvl1pPr>
              <a:defRPr sz="2500"/>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4"/>
          <p:cNvSpPr>
            <a:spLocks noGrp="1"/>
          </p:cNvSpPr>
          <p:nvPr>
            <p:ph type="dt" sz="half" idx="10"/>
          </p:nvPr>
        </p:nvSpPr>
        <p:spPr>
          <a:xfrm>
            <a:off x="7721600" y="6410325"/>
            <a:ext cx="4059238" cy="365125"/>
          </a:xfrm>
        </p:spPr>
        <p:txBody>
          <a:bodyPr/>
          <a:lstStyle>
            <a:lvl1pPr>
              <a:defRPr/>
            </a:lvl1pPr>
          </a:lstStyle>
          <a:p>
            <a:pPr>
              <a:defRPr/>
            </a:pPr>
            <a:fld id="{CDC11F26-DAD3-43B6-A9F0-59CDBFC19FC7}" type="datetimeFigureOut">
              <a:rPr lang="en-US"/>
              <a:pPr>
                <a:defRPr/>
              </a:pPr>
              <a:t>5/8/2014</a:t>
            </a:fld>
            <a:endParaRPr lang="en-US" dirty="0"/>
          </a:p>
        </p:txBody>
      </p:sp>
      <p:sp>
        <p:nvSpPr>
          <p:cNvPr id="7" name="頁尾版面配置區 5"/>
          <p:cNvSpPr>
            <a:spLocks noGrp="1"/>
          </p:cNvSpPr>
          <p:nvPr>
            <p:ph type="ftr" sz="quarter" idx="11"/>
          </p:nvPr>
        </p:nvSpPr>
        <p:spPr/>
        <p:txBody>
          <a:bodyPr/>
          <a:lstStyle>
            <a:lvl1pPr>
              <a:defRPr/>
            </a:lvl1pPr>
          </a:lstStyle>
          <a:p>
            <a:pPr>
              <a:defRPr/>
            </a:pPr>
            <a:endParaRPr lang="en-US"/>
          </a:p>
        </p:txBody>
      </p:sp>
      <p:sp>
        <p:nvSpPr>
          <p:cNvPr id="8" name="投影片編號版面配置區 6"/>
          <p:cNvSpPr>
            <a:spLocks noGrp="1"/>
          </p:cNvSpPr>
          <p:nvPr>
            <p:ph type="sldNum" sz="quarter" idx="12"/>
          </p:nvPr>
        </p:nvSpPr>
        <p:spPr/>
        <p:txBody>
          <a:bodyPr/>
          <a:lstStyle>
            <a:lvl1pPr>
              <a:defRPr/>
            </a:lvl1pPr>
          </a:lstStyle>
          <a:p>
            <a:pPr>
              <a:defRPr/>
            </a:pPr>
            <a:fld id="{0BF0F16F-3A03-4C0D-B217-0D8855CE4CF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7" name="直線接點 9"/>
          <p:cNvSpPr>
            <a:spLocks noChangeShapeType="1"/>
          </p:cNvSpPr>
          <p:nvPr/>
        </p:nvSpPr>
        <p:spPr bwMode="auto">
          <a:xfrm flipV="1">
            <a:off x="6096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8" name="矩形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0" name="矩形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1" name="矩形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2" name="矩形 10"/>
          <p:cNvSpPr/>
          <p:nvPr/>
        </p:nvSpPr>
        <p:spPr>
          <a:xfrm>
            <a:off x="203200" y="1371600"/>
            <a:ext cx="11777663"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3" name="矩形 12"/>
          <p:cNvSpPr>
            <a:spLocks noChangeArrowheads="1"/>
          </p:cNvSpPr>
          <p:nvPr/>
        </p:nvSpPr>
        <p:spPr bwMode="auto">
          <a:xfrm>
            <a:off x="195263" y="6391275"/>
            <a:ext cx="11776075"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4" name="直線接點 14"/>
          <p:cNvSpPr>
            <a:spLocks noChangeShapeType="1"/>
          </p:cNvSpPr>
          <p:nvPr/>
        </p:nvSpPr>
        <p:spPr bwMode="auto">
          <a:xfrm>
            <a:off x="203200" y="1279525"/>
            <a:ext cx="1177766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5" name="矩形 17"/>
          <p:cNvSpPr>
            <a:spLocks noChangeArrowheads="1"/>
          </p:cNvSpPr>
          <p:nvPr/>
        </p:nvSpPr>
        <p:spPr bwMode="auto">
          <a:xfrm>
            <a:off x="203200" y="155575"/>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6" name="橢圓 24"/>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7" name="橢圓 26"/>
          <p:cNvSpPr/>
          <p:nvPr/>
        </p:nvSpPr>
        <p:spPr>
          <a:xfrm>
            <a:off x="5815013" y="1050925"/>
            <a:ext cx="561975"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文字版面配置區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24" name="內容版面配置區 23"/>
          <p:cNvSpPr>
            <a:spLocks noGrp="1"/>
          </p:cNvSpPr>
          <p:nvPr>
            <p:ph sz="quarter" idx="2"/>
          </p:nvPr>
        </p:nvSpPr>
        <p:spPr>
          <a:xfrm>
            <a:off x="402336" y="2471383"/>
            <a:ext cx="5388864" cy="3818404"/>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6" name="內容版面配置區 25"/>
          <p:cNvSpPr>
            <a:spLocks noGrp="1"/>
          </p:cNvSpPr>
          <p:nvPr>
            <p:ph sz="quarter" idx="4"/>
          </p:nvPr>
        </p:nvSpPr>
        <p:spPr>
          <a:xfrm>
            <a:off x="6400800" y="2471383"/>
            <a:ext cx="5384800" cy="382219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3" name="標題 22"/>
          <p:cNvSpPr>
            <a:spLocks noGrp="1"/>
          </p:cNvSpPr>
          <p:nvPr>
            <p:ph type="title"/>
          </p:nvPr>
        </p:nvSpPr>
        <p:spPr/>
        <p:txBody>
          <a:bodyPr rtlCol="0"/>
          <a:lstStyle/>
          <a:p>
            <a:r>
              <a:rPr lang="zh-TW" altLang="en-US" smtClean="0"/>
              <a:t>按一下以編輯母片標題樣式</a:t>
            </a:r>
            <a:endParaRPr lang="en-US"/>
          </a:p>
        </p:txBody>
      </p:sp>
      <p:sp>
        <p:nvSpPr>
          <p:cNvPr id="18" name="日期版面配置區 6"/>
          <p:cNvSpPr>
            <a:spLocks noGrp="1"/>
          </p:cNvSpPr>
          <p:nvPr>
            <p:ph type="dt" sz="half" idx="10"/>
          </p:nvPr>
        </p:nvSpPr>
        <p:spPr/>
        <p:txBody>
          <a:bodyPr/>
          <a:lstStyle>
            <a:lvl1pPr>
              <a:defRPr/>
            </a:lvl1pPr>
          </a:lstStyle>
          <a:p>
            <a:pPr>
              <a:defRPr/>
            </a:pPr>
            <a:fld id="{C510F290-1D4F-41F8-8F4F-82710D72FCB3}" type="datetimeFigureOut">
              <a:rPr lang="en-US"/>
              <a:pPr>
                <a:defRPr/>
              </a:pPr>
              <a:t>5/8/2014</a:t>
            </a:fld>
            <a:endParaRPr lang="en-US" dirty="0"/>
          </a:p>
        </p:txBody>
      </p:sp>
      <p:sp>
        <p:nvSpPr>
          <p:cNvPr id="19" name="頁尾版面配置區 7"/>
          <p:cNvSpPr>
            <a:spLocks noGrp="1"/>
          </p:cNvSpPr>
          <p:nvPr>
            <p:ph type="ftr" sz="quarter" idx="11"/>
          </p:nvPr>
        </p:nvSpPr>
        <p:spPr>
          <a:xfrm>
            <a:off x="406400" y="6410325"/>
            <a:ext cx="4775200" cy="365125"/>
          </a:xfrm>
        </p:spPr>
        <p:txBody>
          <a:bodyPr/>
          <a:lstStyle>
            <a:lvl1pPr>
              <a:defRPr/>
            </a:lvl1pPr>
          </a:lstStyle>
          <a:p>
            <a:pPr>
              <a:defRPr/>
            </a:pPr>
            <a:endParaRPr lang="en-US"/>
          </a:p>
        </p:txBody>
      </p:sp>
      <p:sp>
        <p:nvSpPr>
          <p:cNvPr id="20" name="投影片編號版面配置區 8"/>
          <p:cNvSpPr>
            <a:spLocks noGrp="1"/>
          </p:cNvSpPr>
          <p:nvPr>
            <p:ph type="sldNum" sz="quarter" idx="12"/>
          </p:nvPr>
        </p:nvSpPr>
        <p:spPr>
          <a:xfrm>
            <a:off x="5791200" y="1042988"/>
            <a:ext cx="609600" cy="441325"/>
          </a:xfrm>
        </p:spPr>
        <p:txBody>
          <a:bodyPr/>
          <a:lstStyle>
            <a:lvl1pPr algn="ctr">
              <a:defRPr smtClean="0"/>
            </a:lvl1pPr>
          </a:lstStyle>
          <a:p>
            <a:pPr>
              <a:defRPr/>
            </a:pPr>
            <a:fld id="{C273122F-71B0-472D-AF7A-036BA74571C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lvl1pPr>
              <a:defRPr/>
            </a:lvl1pPr>
          </a:lstStyle>
          <a:p>
            <a:pPr>
              <a:defRPr/>
            </a:pPr>
            <a:fld id="{855CC909-27B7-4C6F-87BF-641557A9F4C2}" type="datetimeFigureOut">
              <a:rPr lang="en-US"/>
              <a:pPr>
                <a:defRPr/>
              </a:pPr>
              <a:t>5/8/2014</a:t>
            </a:fld>
            <a:endParaRPr lang="en-US" dirty="0"/>
          </a:p>
        </p:txBody>
      </p:sp>
      <p:sp>
        <p:nvSpPr>
          <p:cNvPr id="4" name="頁尾版面配置區 3"/>
          <p:cNvSpPr>
            <a:spLocks noGrp="1"/>
          </p:cNvSpPr>
          <p:nvPr>
            <p:ph type="ftr" sz="quarter" idx="11"/>
          </p:nvPr>
        </p:nvSpPr>
        <p:spPr/>
        <p:txBody>
          <a:bodyPr/>
          <a:lstStyle>
            <a:lvl1pPr>
              <a:defRPr/>
            </a:lvl1pPr>
          </a:lstStyle>
          <a:p>
            <a:pPr>
              <a:defRPr/>
            </a:pPr>
            <a:endParaRPr lang="en-US"/>
          </a:p>
        </p:txBody>
      </p:sp>
      <p:sp>
        <p:nvSpPr>
          <p:cNvPr id="5" name="投影片編號版面配置區 4"/>
          <p:cNvSpPr>
            <a:spLocks noGrp="1"/>
          </p:cNvSpPr>
          <p:nvPr>
            <p:ph type="sldNum" sz="quarter" idx="12"/>
          </p:nvPr>
        </p:nvSpPr>
        <p:spPr>
          <a:xfrm>
            <a:off x="5791200" y="1036638"/>
            <a:ext cx="609600" cy="441325"/>
          </a:xfrm>
        </p:spPr>
        <p:txBody>
          <a:bodyPr/>
          <a:lstStyle>
            <a:lvl1pPr>
              <a:defRPr/>
            </a:lvl1pPr>
          </a:lstStyle>
          <a:p>
            <a:pPr>
              <a:defRPr/>
            </a:pPr>
            <a:fld id="{DEC7800A-BF60-440A-94C7-D374796DA74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3" name="矩形 7"/>
          <p:cNvSpPr>
            <a:spLocks noChangeArrowheads="1"/>
          </p:cNvSpPr>
          <p:nvPr/>
        </p:nvSpPr>
        <p:spPr bwMode="white">
          <a:xfrm>
            <a:off x="0" y="0"/>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4" name="矩形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5" name="矩形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4"/>
          <p:cNvSpPr>
            <a:spLocks noChangeArrowheads="1"/>
          </p:cNvSpPr>
          <p:nvPr/>
        </p:nvSpPr>
        <p:spPr bwMode="auto">
          <a:xfrm>
            <a:off x="195263" y="6391275"/>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5"/>
          <p:cNvSpPr>
            <a:spLocks noChangeArrowheads="1"/>
          </p:cNvSpPr>
          <p:nvPr/>
        </p:nvSpPr>
        <p:spPr bwMode="auto">
          <a:xfrm>
            <a:off x="203200" y="158750"/>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8" name="日期版面配置區 1"/>
          <p:cNvSpPr>
            <a:spLocks noGrp="1"/>
          </p:cNvSpPr>
          <p:nvPr>
            <p:ph type="dt" sz="half" idx="10"/>
          </p:nvPr>
        </p:nvSpPr>
        <p:spPr/>
        <p:txBody>
          <a:bodyPr/>
          <a:lstStyle>
            <a:lvl1pPr>
              <a:defRPr/>
            </a:lvl1pPr>
          </a:lstStyle>
          <a:p>
            <a:pPr>
              <a:defRPr/>
            </a:pPr>
            <a:fld id="{B39B9DD6-DD42-4A73-949E-C76171386BAA}" type="datetimeFigureOut">
              <a:rPr lang="en-US"/>
              <a:pPr>
                <a:defRPr/>
              </a:pPr>
              <a:t>5/8/2014</a:t>
            </a:fld>
            <a:endParaRPr lang="en-US" dirty="0"/>
          </a:p>
        </p:txBody>
      </p:sp>
      <p:sp>
        <p:nvSpPr>
          <p:cNvPr id="9" name="頁尾版面配置區 2"/>
          <p:cNvSpPr>
            <a:spLocks noGrp="1"/>
          </p:cNvSpPr>
          <p:nvPr>
            <p:ph type="ftr" sz="quarter" idx="11"/>
          </p:nvPr>
        </p:nvSpPr>
        <p:spPr/>
        <p:txBody>
          <a:bodyPr/>
          <a:lstStyle>
            <a:lvl1pPr>
              <a:defRPr/>
            </a:lvl1pPr>
          </a:lstStyle>
          <a:p>
            <a:pPr>
              <a:defRPr/>
            </a:pPr>
            <a:endParaRPr lang="en-US"/>
          </a:p>
        </p:txBody>
      </p:sp>
      <p:sp>
        <p:nvSpPr>
          <p:cNvPr id="10" name="投影片編號版面配置區 3"/>
          <p:cNvSpPr>
            <a:spLocks noGrp="1"/>
          </p:cNvSpPr>
          <p:nvPr>
            <p:ph type="sldNum" sz="quarter" idx="12"/>
          </p:nvPr>
        </p:nvSpPr>
        <p:spPr>
          <a:xfrm>
            <a:off x="5689600" y="6324600"/>
            <a:ext cx="812800" cy="441325"/>
          </a:xfrm>
        </p:spPr>
        <p:txBody>
          <a:bodyPr/>
          <a:lstStyle>
            <a:lvl1pPr>
              <a:defRPr smtClean="0">
                <a:solidFill>
                  <a:srgbClr val="FFFFFF"/>
                </a:solidFill>
              </a:defRPr>
            </a:lvl1pPr>
          </a:lstStyle>
          <a:p>
            <a:pPr>
              <a:defRPr/>
            </a:pPr>
            <a:fld id="{40B664AD-FFD0-45C5-BC88-457BF4E794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矩形 18"/>
          <p:cNvSpPr>
            <a:spLocks noChangeArrowheads="1"/>
          </p:cNvSpPr>
          <p:nvPr/>
        </p:nvSpPr>
        <p:spPr bwMode="auto">
          <a:xfrm>
            <a:off x="203200" y="152400"/>
            <a:ext cx="11777663"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8" name="矩形 15"/>
          <p:cNvSpPr>
            <a:spLocks noChangeArrowheads="1"/>
          </p:cNvSpPr>
          <p:nvPr/>
        </p:nvSpPr>
        <p:spPr bwMode="white">
          <a:xfrm>
            <a:off x="0" y="0"/>
            <a:ext cx="12192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0" name="矩形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1" name="矩形 7"/>
          <p:cNvSpPr>
            <a:spLocks noChangeArrowheads="1"/>
          </p:cNvSpPr>
          <p:nvPr/>
        </p:nvSpPr>
        <p:spPr bwMode="auto">
          <a:xfrm>
            <a:off x="203200" y="152400"/>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2" name="直線接點 8"/>
          <p:cNvSpPr>
            <a:spLocks noChangeShapeType="1"/>
          </p:cNvSpPr>
          <p:nvPr/>
        </p:nvSpPr>
        <p:spPr bwMode="auto">
          <a:xfrm>
            <a:off x="203200" y="533400"/>
            <a:ext cx="1177766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3" name="橢圓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4" name="橢圓 10"/>
          <p:cNvSpPr/>
          <p:nvPr/>
        </p:nvSpPr>
        <p:spPr>
          <a:xfrm>
            <a:off x="1852613" y="323850"/>
            <a:ext cx="561975"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5" name="矩形 20"/>
          <p:cNvSpPr>
            <a:spLocks noChangeArrowheads="1"/>
          </p:cNvSpPr>
          <p:nvPr/>
        </p:nvSpPr>
        <p:spPr bwMode="auto">
          <a:xfrm>
            <a:off x="198438" y="6388100"/>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508000" y="914400"/>
            <a:ext cx="3149600" cy="990600"/>
          </a:xfrm>
        </p:spPr>
        <p:txBody>
          <a:bodyPr>
            <a:noAutofit/>
          </a:bodyPr>
          <a:lstStyle>
            <a:lvl1pPr algn="l">
              <a:buNone/>
              <a:defRPr sz="2200" b="1">
                <a:solidFill>
                  <a:srgbClr val="FFFFFF"/>
                </a:solidFill>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20" name="內容版面配置區 19"/>
          <p:cNvSpPr>
            <a:spLocks noGrp="1"/>
          </p:cNvSpPr>
          <p:nvPr>
            <p:ph sz="quarter" idx="1"/>
          </p:nvPr>
        </p:nvSpPr>
        <p:spPr>
          <a:xfrm>
            <a:off x="4165600" y="685800"/>
            <a:ext cx="7518400" cy="5410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6" name="投影片編號版面配置區 6"/>
          <p:cNvSpPr>
            <a:spLocks noGrp="1"/>
          </p:cNvSpPr>
          <p:nvPr>
            <p:ph type="sldNum" sz="quarter" idx="10"/>
          </p:nvPr>
        </p:nvSpPr>
        <p:spPr>
          <a:xfrm>
            <a:off x="1828800" y="312738"/>
            <a:ext cx="609600" cy="441325"/>
          </a:xfrm>
        </p:spPr>
        <p:txBody>
          <a:bodyPr/>
          <a:lstStyle>
            <a:lvl1pPr>
              <a:defRPr smtClean="0">
                <a:solidFill>
                  <a:schemeClr val="accent3">
                    <a:shade val="75000"/>
                  </a:schemeClr>
                </a:solidFill>
              </a:defRPr>
            </a:lvl1pPr>
          </a:lstStyle>
          <a:p>
            <a:pPr>
              <a:defRPr/>
            </a:pPr>
            <a:fld id="{A8DA09D9-E665-4D0C-8697-3060EBE3F5E5}" type="slidenum">
              <a:rPr lang="en-US"/>
              <a:pPr>
                <a:defRPr/>
              </a:pPr>
              <a:t>‹#›</a:t>
            </a:fld>
            <a:endParaRPr lang="en-US" dirty="0"/>
          </a:p>
        </p:txBody>
      </p:sp>
      <p:sp>
        <p:nvSpPr>
          <p:cNvPr id="17" name="日期版面配置區 4"/>
          <p:cNvSpPr>
            <a:spLocks noGrp="1"/>
          </p:cNvSpPr>
          <p:nvPr>
            <p:ph type="dt" sz="half" idx="11"/>
          </p:nvPr>
        </p:nvSpPr>
        <p:spPr/>
        <p:txBody>
          <a:bodyPr/>
          <a:lstStyle>
            <a:lvl1pPr>
              <a:defRPr/>
            </a:lvl1pPr>
          </a:lstStyle>
          <a:p>
            <a:pPr>
              <a:defRPr/>
            </a:pPr>
            <a:fld id="{1EEC788C-F355-4BB5-A0BB-28679C97F017}" type="datetimeFigureOut">
              <a:rPr lang="en-US"/>
              <a:pPr>
                <a:defRPr/>
              </a:pPr>
              <a:t>5/8/2014</a:t>
            </a:fld>
            <a:endParaRPr lang="en-US" dirty="0"/>
          </a:p>
        </p:txBody>
      </p:sp>
      <p:sp>
        <p:nvSpPr>
          <p:cNvPr id="18" name="頁尾版面配置區 5"/>
          <p:cNvSpPr>
            <a:spLocks noGrp="1"/>
          </p:cNvSpPr>
          <p:nvPr>
            <p:ph type="ftr" sz="quarter" idx="12"/>
          </p:nvPr>
        </p:nvSpPr>
        <p:spPr>
          <a:xfrm>
            <a:off x="401638" y="6410325"/>
            <a:ext cx="4511675"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直線接點 20"/>
          <p:cNvSpPr>
            <a:spLocks noChangeShapeType="1"/>
          </p:cNvSpPr>
          <p:nvPr/>
        </p:nvSpPr>
        <p:spPr bwMode="auto">
          <a:xfrm>
            <a:off x="203200" y="533400"/>
            <a:ext cx="1177766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6" name="矩形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7" name="矩形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8" name="矩形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0" name="矩形 19"/>
          <p:cNvSpPr>
            <a:spLocks noChangeArrowheads="1"/>
          </p:cNvSpPr>
          <p:nvPr/>
        </p:nvSpPr>
        <p:spPr bwMode="auto">
          <a:xfrm>
            <a:off x="203200" y="152400"/>
            <a:ext cx="11777663"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1" name="矩形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2" name="矩形 14"/>
          <p:cNvSpPr>
            <a:spLocks noChangeArrowheads="1"/>
          </p:cNvSpPr>
          <p:nvPr/>
        </p:nvSpPr>
        <p:spPr bwMode="auto">
          <a:xfrm>
            <a:off x="203200" y="155575"/>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3" name="橢圓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4" name="橢圓 12"/>
          <p:cNvSpPr/>
          <p:nvPr/>
        </p:nvSpPr>
        <p:spPr>
          <a:xfrm>
            <a:off x="1852613" y="323850"/>
            <a:ext cx="561975"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5" name="矩形 21"/>
          <p:cNvSpPr>
            <a:spLocks noChangeArrowheads="1"/>
          </p:cNvSpPr>
          <p:nvPr/>
        </p:nvSpPr>
        <p:spPr bwMode="auto">
          <a:xfrm>
            <a:off x="198438" y="6388100"/>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4000500" y="609600"/>
            <a:ext cx="7823200" cy="4267200"/>
          </a:xfrm>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16" name="投影片編號版面配置區 6"/>
          <p:cNvSpPr>
            <a:spLocks noGrp="1"/>
          </p:cNvSpPr>
          <p:nvPr>
            <p:ph type="sldNum" sz="quarter" idx="10"/>
          </p:nvPr>
        </p:nvSpPr>
        <p:spPr>
          <a:xfrm>
            <a:off x="1828800" y="312738"/>
            <a:ext cx="609600" cy="441325"/>
          </a:xfrm>
        </p:spPr>
        <p:txBody>
          <a:bodyPr/>
          <a:lstStyle>
            <a:lvl1pPr>
              <a:defRPr/>
            </a:lvl1pPr>
          </a:lstStyle>
          <a:p>
            <a:pPr>
              <a:defRPr/>
            </a:pPr>
            <a:fld id="{33C5B8AF-321F-4B6E-8524-9D92BBBD1429}" type="slidenum">
              <a:rPr lang="en-US"/>
              <a:pPr>
                <a:defRPr/>
              </a:pPr>
              <a:t>‹#›</a:t>
            </a:fld>
            <a:endParaRPr lang="en-US" dirty="0"/>
          </a:p>
        </p:txBody>
      </p:sp>
      <p:sp>
        <p:nvSpPr>
          <p:cNvPr id="17" name="日期版面配置區 4"/>
          <p:cNvSpPr>
            <a:spLocks noGrp="1"/>
          </p:cNvSpPr>
          <p:nvPr>
            <p:ph type="dt" sz="half" idx="11"/>
          </p:nvPr>
        </p:nvSpPr>
        <p:spPr>
          <a:xfrm>
            <a:off x="7716838" y="6405563"/>
            <a:ext cx="4060825" cy="365125"/>
          </a:xfrm>
        </p:spPr>
        <p:txBody>
          <a:bodyPr/>
          <a:lstStyle>
            <a:lvl1pPr>
              <a:defRPr/>
            </a:lvl1pPr>
          </a:lstStyle>
          <a:p>
            <a:pPr>
              <a:defRPr/>
            </a:pPr>
            <a:fld id="{DEA92ADD-14AD-43D9-B651-16704344001B}" type="datetimeFigureOut">
              <a:rPr lang="en-US"/>
              <a:pPr>
                <a:defRPr/>
              </a:pPr>
              <a:t>5/8/2014</a:t>
            </a:fld>
            <a:endParaRPr lang="en-US" dirty="0"/>
          </a:p>
        </p:txBody>
      </p:sp>
      <p:sp>
        <p:nvSpPr>
          <p:cNvPr id="18" name="頁尾版面配置區 5"/>
          <p:cNvSpPr>
            <a:spLocks noGrp="1"/>
          </p:cNvSpPr>
          <p:nvPr>
            <p:ph type="ftr" sz="quarter" idx="12"/>
          </p:nvPr>
        </p:nvSpPr>
        <p:spPr>
          <a:xfrm>
            <a:off x="401638" y="6410325"/>
            <a:ext cx="4779962"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6" name="矩形 15"/>
          <p:cNvSpPr>
            <a:spLocks noChangeArrowheads="1"/>
          </p:cNvSpPr>
          <p:nvPr/>
        </p:nvSpPr>
        <p:spPr bwMode="white">
          <a:xfrm>
            <a:off x="0" y="0"/>
            <a:ext cx="12192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8" name="矩形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9" name="矩形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9" name="矩形 8"/>
          <p:cNvSpPr>
            <a:spLocks noChangeArrowheads="1"/>
          </p:cNvSpPr>
          <p:nvPr/>
        </p:nvSpPr>
        <p:spPr bwMode="auto">
          <a:xfrm>
            <a:off x="198438" y="6388100"/>
            <a:ext cx="11777662"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4" name="日期版面配置區 13"/>
          <p:cNvSpPr>
            <a:spLocks noGrp="1"/>
          </p:cNvSpPr>
          <p:nvPr>
            <p:ph type="dt" sz="half" idx="2"/>
          </p:nvPr>
        </p:nvSpPr>
        <p:spPr>
          <a:xfrm>
            <a:off x="7721600" y="6405563"/>
            <a:ext cx="4059238"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ea typeface="+mn-ea"/>
              </a:defRPr>
            </a:lvl1pPr>
          </a:lstStyle>
          <a:p>
            <a:pPr>
              <a:defRPr/>
            </a:pPr>
            <a:fld id="{B856F1B9-54B1-436E-A02D-8E54BCB0E877}" type="datetimeFigureOut">
              <a:rPr lang="en-US"/>
              <a:pPr>
                <a:defRPr/>
              </a:pPr>
              <a:t>5/8/2014</a:t>
            </a:fld>
            <a:endParaRPr lang="en-US" dirty="0"/>
          </a:p>
        </p:txBody>
      </p:sp>
      <p:sp>
        <p:nvSpPr>
          <p:cNvPr id="3" name="頁尾版面配置區 2"/>
          <p:cNvSpPr>
            <a:spLocks noGrp="1"/>
          </p:cNvSpPr>
          <p:nvPr>
            <p:ph type="ftr" sz="quarter" idx="3"/>
          </p:nvPr>
        </p:nvSpPr>
        <p:spPr>
          <a:xfrm>
            <a:off x="406400" y="6410325"/>
            <a:ext cx="4775200" cy="366713"/>
          </a:xfrm>
          <a:prstGeom prst="rect">
            <a:avLst/>
          </a:prstGeom>
        </p:spPr>
        <p:txBody>
          <a:bodyPr vert="horz"/>
          <a:lstStyle>
            <a:lvl1pPr algn="l" eaLnBrk="1" fontAlgn="auto" latinLnBrk="0" hangingPunct="1">
              <a:spcBef>
                <a:spcPts val="0"/>
              </a:spcBef>
              <a:spcAft>
                <a:spcPts val="0"/>
              </a:spcAft>
              <a:defRPr kumimoji="0" sz="1200" dirty="0">
                <a:solidFill>
                  <a:srgbClr val="FFFFFF"/>
                </a:solidFill>
                <a:latin typeface="+mn-lt"/>
                <a:ea typeface="+mn-ea"/>
              </a:defRPr>
            </a:lvl1pPr>
          </a:lstStyle>
          <a:p>
            <a:pPr>
              <a:defRPr/>
            </a:pPr>
            <a:endParaRPr lang="en-US"/>
          </a:p>
        </p:txBody>
      </p:sp>
      <p:sp>
        <p:nvSpPr>
          <p:cNvPr id="8" name="矩形 7"/>
          <p:cNvSpPr>
            <a:spLocks noChangeArrowheads="1"/>
          </p:cNvSpPr>
          <p:nvPr/>
        </p:nvSpPr>
        <p:spPr bwMode="auto">
          <a:xfrm>
            <a:off x="203200" y="155575"/>
            <a:ext cx="1177766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kumimoji="0" lang="en-US" dirty="0">
              <a:latin typeface="+mn-lt"/>
              <a:ea typeface="+mn-ea"/>
            </a:endParaRPr>
          </a:p>
        </p:txBody>
      </p:sp>
      <p:sp>
        <p:nvSpPr>
          <p:cNvPr id="10" name="直線接點 9"/>
          <p:cNvSpPr>
            <a:spLocks noChangeShapeType="1"/>
          </p:cNvSpPr>
          <p:nvPr/>
        </p:nvSpPr>
        <p:spPr bwMode="auto">
          <a:xfrm>
            <a:off x="203200" y="1276350"/>
            <a:ext cx="1177766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kumimoji="0" lang="en-US">
              <a:latin typeface="+mn-lt"/>
              <a:ea typeface="+mn-ea"/>
            </a:endParaRPr>
          </a:p>
        </p:txBody>
      </p:sp>
      <p:sp>
        <p:nvSpPr>
          <p:cNvPr id="12" name="橢圓 11"/>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5" name="橢圓 14"/>
          <p:cNvSpPr/>
          <p:nvPr/>
        </p:nvSpPr>
        <p:spPr>
          <a:xfrm>
            <a:off x="5815013" y="1050925"/>
            <a:ext cx="561975"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3" name="投影片編號版面配置區 22"/>
          <p:cNvSpPr>
            <a:spLocks noGrp="1"/>
          </p:cNvSpPr>
          <p:nvPr>
            <p:ph type="sldNum" sz="quarter" idx="4"/>
          </p:nvPr>
        </p:nvSpPr>
        <p:spPr>
          <a:xfrm>
            <a:off x="5791200" y="1039813"/>
            <a:ext cx="6096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ea typeface="+mn-ea"/>
              </a:defRPr>
            </a:lvl1pPr>
          </a:lstStyle>
          <a:p>
            <a:pPr>
              <a:defRPr/>
            </a:pPr>
            <a:fld id="{C7CF3440-EFD6-48BA-95C4-528B570E4B9A}" type="slidenum">
              <a:rPr lang="en-US"/>
              <a:pPr>
                <a:defRPr/>
              </a:pPr>
              <a:t>‹#›</a:t>
            </a:fld>
            <a:endParaRPr lang="en-US" dirty="0"/>
          </a:p>
        </p:txBody>
      </p:sp>
      <p:sp>
        <p:nvSpPr>
          <p:cNvPr id="1038" name="標題版面配置區 21"/>
          <p:cNvSpPr>
            <a:spLocks noGrp="1"/>
          </p:cNvSpPr>
          <p:nvPr>
            <p:ph type="title"/>
          </p:nvPr>
        </p:nvSpPr>
        <p:spPr bwMode="auto">
          <a:xfrm>
            <a:off x="401638" y="228600"/>
            <a:ext cx="113792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39" name="文字版面配置區 12"/>
          <p:cNvSpPr>
            <a:spLocks noGrp="1"/>
          </p:cNvSpPr>
          <p:nvPr>
            <p:ph type="body" idx="1"/>
          </p:nvPr>
        </p:nvSpPr>
        <p:spPr bwMode="auto">
          <a:xfrm>
            <a:off x="401638" y="1524000"/>
            <a:ext cx="113792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8.xml"/><Relationship Id="rId3" Type="http://schemas.openxmlformats.org/officeDocument/2006/relationships/slide" Target="slide25.xml"/><Relationship Id="rId7" Type="http://schemas.openxmlformats.org/officeDocument/2006/relationships/slide" Target="slide6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34.xml"/><Relationship Id="rId4" Type="http://schemas.openxmlformats.org/officeDocument/2006/relationships/slide" Target="slide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589213" y="4776788"/>
            <a:ext cx="8915400" cy="1484312"/>
          </a:xfrm>
        </p:spPr>
        <p:txBody>
          <a:bodyPr>
            <a:normAutofit lnSpcReduction="10000"/>
          </a:bodyPr>
          <a:lstStyle/>
          <a:p>
            <a:pPr algn="r" fontAlgn="auto">
              <a:spcAft>
                <a:spcPts val="0"/>
              </a:spcAft>
              <a:buFont typeface="Wingdings 2"/>
              <a:buNone/>
              <a:defRPr/>
            </a:pPr>
            <a:endParaRPr lang="en-US" altLang="zh-TW" dirty="0" smtClean="0"/>
          </a:p>
          <a:p>
            <a:pPr algn="r" fontAlgn="auto">
              <a:spcAft>
                <a:spcPts val="0"/>
              </a:spcAft>
              <a:buFont typeface="Wingdings 2"/>
              <a:buNone/>
              <a:defRPr/>
            </a:pPr>
            <a:endParaRPr lang="en-US" altLang="zh-TW" dirty="0"/>
          </a:p>
          <a:p>
            <a:pPr algn="r" fontAlgn="auto">
              <a:spcAft>
                <a:spcPts val="0"/>
              </a:spcAft>
              <a:buFont typeface="Wingdings 2"/>
              <a:buNone/>
              <a:defRPr/>
            </a:pPr>
            <a:r>
              <a:rPr lang="zh-TW" altLang="en-US" sz="2400" dirty="0" smtClean="0">
                <a:latin typeface="微軟正黑體" pitchFamily="34" charset="-120"/>
                <a:ea typeface="微軟正黑體" pitchFamily="34" charset="-120"/>
              </a:rPr>
              <a:t>報告人：苗栗地方法院檢察署  黃偉檢察官</a:t>
            </a:r>
            <a:endParaRPr lang="en-US" altLang="zh-TW" sz="2400" dirty="0" smtClean="0">
              <a:latin typeface="微軟正黑體" pitchFamily="34" charset="-120"/>
              <a:ea typeface="微軟正黑體" pitchFamily="34" charset="-120"/>
            </a:endParaRPr>
          </a:p>
          <a:p>
            <a:pPr algn="r" fontAlgn="auto">
              <a:spcAft>
                <a:spcPts val="0"/>
              </a:spcAft>
              <a:buFont typeface="Wingdings 2"/>
              <a:buNone/>
              <a:defRPr/>
            </a:pPr>
            <a:r>
              <a:rPr lang="en-US" altLang="zh-TW" sz="2400" dirty="0" smtClean="0">
                <a:latin typeface="微軟正黑體" pitchFamily="34" charset="-120"/>
                <a:ea typeface="微軟正黑體" pitchFamily="34" charset="-120"/>
              </a:rPr>
              <a:t>103</a:t>
            </a:r>
            <a:r>
              <a:rPr lang="zh-TW" altLang="en-US" sz="2400" dirty="0" smtClean="0">
                <a:latin typeface="微軟正黑體" pitchFamily="34" charset="-120"/>
                <a:ea typeface="微軟正黑體" pitchFamily="34" charset="-120"/>
              </a:rPr>
              <a:t>年</a:t>
            </a:r>
            <a:r>
              <a:rPr lang="en-US" altLang="zh-TW" sz="2400" dirty="0" smtClean="0">
                <a:latin typeface="微軟正黑體" pitchFamily="34" charset="-120"/>
                <a:ea typeface="微軟正黑體" pitchFamily="34" charset="-120"/>
              </a:rPr>
              <a:t>5</a:t>
            </a:r>
            <a:r>
              <a:rPr lang="zh-TW" altLang="en-US" sz="2400" dirty="0" smtClean="0">
                <a:latin typeface="微軟正黑體" pitchFamily="34" charset="-120"/>
                <a:ea typeface="微軟正黑體" pitchFamily="34" charset="-120"/>
              </a:rPr>
              <a:t>月</a:t>
            </a:r>
            <a:r>
              <a:rPr lang="en-US" altLang="zh-TW" sz="2400" dirty="0" smtClean="0">
                <a:latin typeface="微軟正黑體" pitchFamily="34" charset="-120"/>
                <a:ea typeface="微軟正黑體" pitchFamily="34" charset="-120"/>
              </a:rPr>
              <a:t>7</a:t>
            </a:r>
            <a:r>
              <a:rPr lang="zh-TW" altLang="en-US" sz="2400" dirty="0" smtClean="0">
                <a:latin typeface="微軟正黑體" pitchFamily="34" charset="-120"/>
                <a:ea typeface="微軟正黑體" pitchFamily="34" charset="-120"/>
              </a:rPr>
              <a:t>日</a:t>
            </a:r>
            <a:endParaRPr lang="zh-TW" altLang="en-US" sz="2400" dirty="0">
              <a:latin typeface="微軟正黑體" pitchFamily="34" charset="-120"/>
              <a:ea typeface="微軟正黑體" pitchFamily="34" charset="-120"/>
            </a:endParaRPr>
          </a:p>
        </p:txBody>
      </p:sp>
      <p:sp>
        <p:nvSpPr>
          <p:cNvPr id="14338" name="標題 1"/>
          <p:cNvSpPr>
            <a:spLocks noGrp="1"/>
          </p:cNvSpPr>
          <p:nvPr>
            <p:ph type="ctrTitle"/>
          </p:nvPr>
        </p:nvSpPr>
        <p:spPr>
          <a:xfrm>
            <a:off x="2589213" y="2514600"/>
            <a:ext cx="8915400" cy="1198563"/>
          </a:xfrm>
        </p:spPr>
        <p:txBody>
          <a:bodyPr/>
          <a:lstStyle/>
          <a:p>
            <a:r>
              <a:rPr lang="zh-TW" altLang="en-US" sz="6000" b="1" smtClean="0">
                <a:cs typeface="微軟正黑體"/>
              </a:rPr>
              <a:t>公務員常見的法律問題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pPr algn="l"/>
            <a:r>
              <a:rPr lang="zh-TW" altLang="en-US" sz="3600" b="1" smtClean="0">
                <a:solidFill>
                  <a:schemeClr val="hlink"/>
                </a:solidFill>
                <a:cs typeface="微軟正黑體"/>
              </a:rPr>
              <a:t>二、省自來水公司之經理及職員</a:t>
            </a:r>
            <a:endParaRPr lang="zh-TW" altLang="en-US" smtClean="0">
              <a:solidFill>
                <a:srgbClr val="7B9899"/>
              </a:solidFill>
              <a:cs typeface="微軟正黑體"/>
            </a:endParaRPr>
          </a:p>
        </p:txBody>
      </p:sp>
      <p:sp>
        <p:nvSpPr>
          <p:cNvPr id="23554" name="內容版面配置區 2"/>
          <p:cNvSpPr>
            <a:spLocks noGrp="1"/>
          </p:cNvSpPr>
          <p:nvPr>
            <p:ph sz="quarter" idx="1"/>
          </p:nvPr>
        </p:nvSpPr>
        <p:spPr>
          <a:xfrm>
            <a:off x="401638" y="1527175"/>
            <a:ext cx="11339512" cy="4572000"/>
          </a:xfrm>
        </p:spPr>
        <p:txBody>
          <a:bodyPr/>
          <a:lstStyle/>
          <a:p>
            <a:pPr>
              <a:lnSpc>
                <a:spcPct val="95000"/>
              </a:lnSpc>
            </a:pPr>
            <a:r>
              <a:rPr lang="zh-TW" altLang="en-US" sz="2800" b="1" smtClean="0">
                <a:latin typeface="微軟正黑體"/>
                <a:ea typeface="微軟正黑體"/>
                <a:cs typeface="微軟正黑體"/>
              </a:rPr>
              <a:t>省自來水公司係按「台灣省自來水股份有限公司各區工程處暫行組織規程」設置者，並據此劃分各區管理處掌理事項，包括水庫集水區與水源保護區保育工作之規劃及執行事項；統合運用水源及有效調配水量，平衡區間水量水壓供給之業務事項等業務。參之省自來水法之訂定目的乃為：「供應充裕而合於衛生之用水，改善國民生活環境，促進工商業發達」等旨（見自來水法第一條），省自來水公司之設立，乃係</a:t>
            </a:r>
            <a:r>
              <a:rPr lang="zh-TW" altLang="en-US" sz="2800" b="1" smtClean="0">
                <a:solidFill>
                  <a:srgbClr val="FF0000"/>
                </a:solidFill>
                <a:latin typeface="微軟正黑體"/>
                <a:ea typeface="微軟正黑體"/>
                <a:cs typeface="微軟正黑體"/>
              </a:rPr>
              <a:t>依法令從事於公共事務為主</a:t>
            </a:r>
            <a:r>
              <a:rPr lang="zh-TW" altLang="en-US" sz="2800" b="1" smtClean="0">
                <a:latin typeface="微軟正黑體"/>
                <a:ea typeface="微軟正黑體"/>
                <a:cs typeface="微軟正黑體"/>
              </a:rPr>
              <a:t>，</a:t>
            </a:r>
            <a:r>
              <a:rPr lang="zh-TW" altLang="en-US" sz="2800" b="1" smtClean="0">
                <a:solidFill>
                  <a:srgbClr val="FF0000"/>
                </a:solidFill>
                <a:latin typeface="微軟正黑體"/>
                <a:ea typeface="微軟正黑體"/>
                <a:cs typeface="微軟正黑體"/>
              </a:rPr>
              <a:t>並非單純以營利為目的之事業</a:t>
            </a:r>
            <a:r>
              <a:rPr lang="zh-TW" altLang="en-US" sz="2800" b="1" smtClean="0">
                <a:latin typeface="微軟正黑體"/>
                <a:ea typeface="微軟正黑體"/>
                <a:cs typeface="微軟正黑體"/>
              </a:rPr>
              <a:t>。則上訴人吳○隆職責內容及工作性質，</a:t>
            </a:r>
            <a:r>
              <a:rPr lang="zh-TW" altLang="en-US" sz="2800" b="1" smtClean="0">
                <a:solidFill>
                  <a:srgbClr val="FF0000"/>
                </a:solidFill>
                <a:latin typeface="微軟正黑體"/>
                <a:ea typeface="微軟正黑體"/>
                <a:cs typeface="微軟正黑體"/>
              </a:rPr>
              <a:t>是否僅係單純從事一般機械性、勞力性方面</a:t>
            </a:r>
            <a:r>
              <a:rPr lang="zh-TW" altLang="en-US" sz="2800" b="1" smtClean="0">
                <a:latin typeface="微軟正黑體"/>
                <a:ea typeface="微軟正黑體"/>
                <a:cs typeface="微軟正黑體"/>
              </a:rPr>
              <a:t>？另擔任營運所主任之</a:t>
            </a:r>
            <a:r>
              <a:rPr lang="zh-TW" altLang="zh-TW" sz="2800" b="1" smtClean="0">
                <a:latin typeface="微軟正黑體"/>
                <a:ea typeface="微軟正黑體"/>
                <a:cs typeface="微軟正黑體"/>
              </a:rPr>
              <a:t>洪○文</a:t>
            </a:r>
            <a:r>
              <a:rPr lang="zh-TW" altLang="en-US" sz="2800" b="1" smtClean="0">
                <a:latin typeface="微軟正黑體"/>
                <a:ea typeface="微軟正黑體"/>
                <a:cs typeface="微軟正黑體"/>
              </a:rPr>
              <a:t>，其職務是否與所執行該機關之公共事務有關？是否具有法定職務權限？</a:t>
            </a:r>
            <a:r>
              <a:rPr lang="en-US" altLang="zh-TW" sz="2800" b="1" smtClean="0">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97</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6309</a:t>
            </a:r>
            <a:r>
              <a:rPr lang="en-US" altLang="zh-TW" sz="2800" b="1" smtClean="0">
                <a:latin typeface="微軟正黑體"/>
                <a:ea typeface="微軟正黑體"/>
                <a:cs typeface="微軟正黑體"/>
              </a:rPr>
              <a:t>)</a:t>
            </a:r>
          </a:p>
          <a:p>
            <a:endParaRPr lang="zh-TW"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p:txBody>
          <a:bodyPr/>
          <a:lstStyle/>
          <a:p>
            <a:pPr algn="l"/>
            <a:r>
              <a:rPr lang="zh-TW" altLang="en-US" sz="3600" smtClean="0">
                <a:solidFill>
                  <a:schemeClr val="hlink"/>
                </a:solidFill>
                <a:cs typeface="微軟正黑體"/>
              </a:rPr>
              <a:t>三、</a:t>
            </a:r>
            <a:r>
              <a:rPr lang="zh-TW" altLang="en-US" sz="3600" b="1" smtClean="0">
                <a:solidFill>
                  <a:schemeClr val="hlink"/>
                </a:solidFill>
                <a:cs typeface="微軟正黑體"/>
              </a:rPr>
              <a:t>公立學校校長及其教、職員辦理政府採購時</a:t>
            </a:r>
            <a:r>
              <a:rPr lang="zh-TW" altLang="en-US" smtClean="0">
                <a:solidFill>
                  <a:schemeClr val="hlink"/>
                </a:solidFill>
                <a:cs typeface="微軟正黑體"/>
              </a:rPr>
              <a:t> </a:t>
            </a: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lnSpcReduction="10000"/>
          </a:bodyPr>
          <a:lstStyle/>
          <a:p>
            <a:pPr marL="274320" indent="-274320" fontAlgn="auto">
              <a:lnSpc>
                <a:spcPct val="95000"/>
              </a:lnSpc>
              <a:spcAft>
                <a:spcPts val="0"/>
              </a:spcAft>
              <a:buFont typeface="Wingdings 2"/>
              <a:buChar char=""/>
              <a:defRPr/>
            </a:pPr>
            <a:r>
              <a:rPr lang="zh-TW" altLang="en-US" sz="2800" b="1" dirty="0" smtClean="0">
                <a:latin typeface="微軟正黑體" pitchFamily="34" charset="-120"/>
                <a:ea typeface="微軟正黑體" pitchFamily="34" charset="-120"/>
              </a:rPr>
              <a:t>甲說：如校長從事之校務採購業務依法應適用政府採購法而有貪瀆 情事時，此時該從事採購之相關校務人員，於「</a:t>
            </a:r>
            <a:r>
              <a:rPr lang="zh-TW" altLang="en-US" sz="2800" b="1" dirty="0" smtClean="0">
                <a:solidFill>
                  <a:srgbClr val="FF0000"/>
                </a:solidFill>
                <a:latin typeface="微軟正黑體" pitchFamily="34" charset="-120"/>
                <a:ea typeface="微軟正黑體" pitchFamily="34" charset="-120"/>
              </a:rPr>
              <a:t>決標前</a:t>
            </a:r>
            <a:r>
              <a:rPr lang="zh-TW" altLang="en-US" sz="2800" b="1" dirty="0" smtClean="0">
                <a:latin typeface="微軟正黑體" pitchFamily="34" charset="-120"/>
                <a:ea typeface="微軟正黑體" pitchFamily="34" charset="-120"/>
              </a:rPr>
              <a:t>」之 相關規劃招標文件、招標、審標、決標等政府採購行為，因</a:t>
            </a:r>
            <a:r>
              <a:rPr lang="zh-TW" altLang="en-US" sz="2800" b="1" dirty="0" smtClean="0">
                <a:solidFill>
                  <a:srgbClr val="FF0000"/>
                </a:solidFill>
                <a:latin typeface="微軟正黑體" pitchFamily="34" charset="-120"/>
                <a:ea typeface="微軟正黑體" pitchFamily="34" charset="-120"/>
              </a:rPr>
              <a:t>屬依法令從事於公共事務而具有法定職務權限，為授權公務員，仍為瀆職罪主體</a:t>
            </a:r>
            <a:r>
              <a:rPr lang="zh-TW" altLang="en-US" sz="2800" b="1" dirty="0" smtClean="0">
                <a:latin typeface="微軟正黑體" pitchFamily="34" charset="-120"/>
                <a:ea typeface="微軟正黑體" pitchFamily="34" charset="-120"/>
              </a:rPr>
              <a:t>。惟於「</a:t>
            </a:r>
            <a:r>
              <a:rPr lang="zh-TW" altLang="en-US" sz="2800" b="1" dirty="0" smtClean="0">
                <a:solidFill>
                  <a:srgbClr val="FF0000"/>
                </a:solidFill>
                <a:latin typeface="微軟正黑體" pitchFamily="34" charset="-120"/>
                <a:ea typeface="微軟正黑體" pitchFamily="34" charset="-120"/>
              </a:rPr>
              <a:t>決標後</a:t>
            </a:r>
            <a:r>
              <a:rPr lang="zh-TW" altLang="en-US" sz="2800" b="1" dirty="0" smtClean="0">
                <a:latin typeface="微軟正黑體" pitchFamily="34" charset="-120"/>
                <a:ea typeface="微軟正黑體" pitchFamily="34" charset="-120"/>
              </a:rPr>
              <a:t>」之監工、驗收，因</a:t>
            </a:r>
            <a:r>
              <a:rPr lang="zh-TW" altLang="en-US" sz="2800" b="1" dirty="0" smtClean="0">
                <a:solidFill>
                  <a:srgbClr val="FF0000"/>
                </a:solidFill>
                <a:latin typeface="微軟正黑體" pitchFamily="34" charset="-120"/>
                <a:ea typeface="微軟正黑體" pitchFamily="34" charset="-120"/>
              </a:rPr>
              <a:t>屬民事契約履行之私法行為</a:t>
            </a:r>
            <a:r>
              <a:rPr lang="zh-TW" altLang="en-US" sz="2800" b="1" dirty="0" smtClean="0">
                <a:latin typeface="微軟正黑體" pitchFamily="34" charset="-120"/>
                <a:ea typeface="微軟正黑體" pitchFamily="34" charset="-120"/>
              </a:rPr>
              <a:t>，非屬公共事務之法定職務權限，即非屬授權公務員。</a:t>
            </a:r>
            <a:r>
              <a:rPr lang="en-US" altLang="zh-TW" sz="2800" b="1"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最高行政法院</a:t>
            </a:r>
            <a:r>
              <a:rPr lang="en-US" altLang="zh-TW" sz="2800" b="1" dirty="0" smtClean="0">
                <a:solidFill>
                  <a:srgbClr val="FF0000"/>
                </a:solidFill>
                <a:latin typeface="微軟正黑體" pitchFamily="34" charset="-120"/>
                <a:ea typeface="微軟正黑體" pitchFamily="34" charset="-120"/>
              </a:rPr>
              <a:t>93</a:t>
            </a:r>
            <a:r>
              <a:rPr lang="zh-TW" altLang="en-US" sz="2800" b="1" dirty="0" smtClean="0">
                <a:solidFill>
                  <a:srgbClr val="FF0000"/>
                </a:solidFill>
                <a:latin typeface="微軟正黑體" pitchFamily="34" charset="-120"/>
                <a:ea typeface="微軟正黑體" pitchFamily="34" charset="-120"/>
              </a:rPr>
              <a:t>裁</a:t>
            </a:r>
            <a:r>
              <a:rPr lang="en-US" altLang="zh-TW" sz="2800" b="1" dirty="0" smtClean="0">
                <a:solidFill>
                  <a:srgbClr val="FF0000"/>
                </a:solidFill>
                <a:latin typeface="微軟正黑體" pitchFamily="34" charset="-120"/>
                <a:ea typeface="微軟正黑體" pitchFamily="34" charset="-120"/>
              </a:rPr>
              <a:t>625</a:t>
            </a:r>
            <a:r>
              <a:rPr lang="zh-TW" altLang="en-US" sz="2800" b="1" dirty="0" smtClean="0">
                <a:solidFill>
                  <a:srgbClr val="FF0000"/>
                </a:solidFill>
                <a:latin typeface="微軟正黑體" pitchFamily="34" charset="-120"/>
                <a:ea typeface="微軟正黑體" pitchFamily="34" charset="-120"/>
              </a:rPr>
              <a:t>號，</a:t>
            </a:r>
            <a:r>
              <a:rPr lang="en-US" altLang="zh-TW" sz="2800" b="1" dirty="0" smtClean="0">
                <a:solidFill>
                  <a:srgbClr val="FF0000"/>
                </a:solidFill>
                <a:latin typeface="微軟正黑體" pitchFamily="34" charset="-120"/>
                <a:ea typeface="微軟正黑體" pitchFamily="34" charset="-120"/>
              </a:rPr>
              <a:t>102 </a:t>
            </a:r>
            <a:r>
              <a:rPr lang="zh-TW" altLang="en-US" sz="2800" b="1" dirty="0" smtClean="0">
                <a:solidFill>
                  <a:srgbClr val="FF0000"/>
                </a:solidFill>
                <a:latin typeface="微軟正黑體" pitchFamily="34" charset="-120"/>
                <a:ea typeface="微軟正黑體" pitchFamily="34" charset="-120"/>
              </a:rPr>
              <a:t>台上</a:t>
            </a:r>
            <a:r>
              <a:rPr lang="en-US" altLang="zh-TW" sz="2800" b="1" dirty="0" smtClean="0">
                <a:solidFill>
                  <a:srgbClr val="FF0000"/>
                </a:solidFill>
                <a:latin typeface="微軟正黑體" pitchFamily="34" charset="-120"/>
                <a:ea typeface="微軟正黑體" pitchFamily="34" charset="-120"/>
              </a:rPr>
              <a:t>1448</a:t>
            </a:r>
            <a:r>
              <a:rPr lang="en-US" altLang="zh-TW" sz="2800" b="1" dirty="0" smtClean="0">
                <a:latin typeface="微軟正黑體" pitchFamily="34" charset="-120"/>
                <a:ea typeface="微軟正黑體" pitchFamily="34" charset="-120"/>
              </a:rPr>
              <a:t>)</a:t>
            </a:r>
          </a:p>
          <a:p>
            <a:pPr marL="274320" indent="-274320" fontAlgn="auto">
              <a:lnSpc>
                <a:spcPct val="95000"/>
              </a:lnSpc>
              <a:spcAft>
                <a:spcPts val="0"/>
              </a:spcAft>
              <a:buFont typeface="Wingdings 2"/>
              <a:buChar char=""/>
              <a:defRPr/>
            </a:pPr>
            <a:r>
              <a:rPr lang="zh-TW" altLang="en-US" sz="2800" b="1" dirty="0" smtClean="0">
                <a:latin typeface="微軟正黑體" pitchFamily="34" charset="-120"/>
                <a:ea typeface="微軟正黑體" pitchFamily="34" charset="-120"/>
              </a:rPr>
              <a:t>乙說：依政府採購法規定之公營事業之承辦、監辦採購等人員，既均屬修正後刑法第</a:t>
            </a:r>
            <a:r>
              <a:rPr lang="en-US" altLang="zh-TW" sz="2800" b="1" dirty="0" smtClean="0">
                <a:latin typeface="微軟正黑體" pitchFamily="34" charset="-120"/>
                <a:ea typeface="微軟正黑體" pitchFamily="34" charset="-120"/>
              </a:rPr>
              <a:t>10</a:t>
            </a:r>
            <a:r>
              <a:rPr lang="zh-TW" altLang="en-US" sz="2800" b="1" dirty="0" smtClean="0">
                <a:latin typeface="微軟正黑體" pitchFamily="34" charset="-120"/>
                <a:ea typeface="微軟正黑體" pitchFamily="34" charset="-120"/>
              </a:rPr>
              <a:t>條</a:t>
            </a:r>
            <a:r>
              <a:rPr lang="zh-TW" altLang="en-US" sz="2800" b="1" dirty="0" smtClean="0">
                <a:solidFill>
                  <a:srgbClr val="FF0000"/>
                </a:solidFill>
                <a:latin typeface="微軟正黑體" pitchFamily="34" charset="-120"/>
                <a:ea typeface="微軟正黑體" pitchFamily="34" charset="-120"/>
              </a:rPr>
              <a:t>無僅因上開處理爭議之救濟程序上之便宜規定，即進而強行區分其承辦、監辦前階段之招標、審標、決標等人員，始屬刑法上之公務員，而後階段之履約、驗收等承辦、監辦人員，則否定其為刑法上公務員</a:t>
            </a:r>
            <a:r>
              <a:rPr lang="zh-TW" altLang="en-US" sz="2800" b="1" dirty="0" smtClean="0">
                <a:latin typeface="微軟正黑體" pitchFamily="34" charset="-120"/>
                <a:ea typeface="微軟正黑體" pitchFamily="34" charset="-120"/>
              </a:rPr>
              <a:t>第</a:t>
            </a:r>
            <a:r>
              <a:rPr lang="en-US" altLang="zh-TW" sz="2800" b="1" dirty="0" smtClean="0">
                <a:latin typeface="微軟正黑體" pitchFamily="34" charset="-120"/>
                <a:ea typeface="微軟正黑體" pitchFamily="34" charset="-120"/>
              </a:rPr>
              <a:t>2</a:t>
            </a:r>
            <a:r>
              <a:rPr lang="zh-TW" altLang="en-US" sz="2800" b="1" dirty="0" smtClean="0">
                <a:latin typeface="微軟正黑體" pitchFamily="34" charset="-120"/>
                <a:ea typeface="微軟正黑體" pitchFamily="34" charset="-120"/>
              </a:rPr>
              <a:t>項第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款後段之「授權公務員」， 亦，而致原本同以依法令從事公共利益為前提之群體事務（即公共事務）定其主體屬性之體系，因此割裂而異其適用之理。</a:t>
            </a:r>
            <a:r>
              <a:rPr lang="en-US" altLang="zh-TW"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97</a:t>
            </a:r>
            <a:r>
              <a:rPr lang="zh-TW" altLang="en-US" sz="2800" b="1" dirty="0" smtClean="0">
                <a:solidFill>
                  <a:srgbClr val="FF0000"/>
                </a:solidFill>
                <a:latin typeface="微軟正黑體" pitchFamily="34" charset="-120"/>
                <a:ea typeface="微軟正黑體" pitchFamily="34" charset="-120"/>
              </a:rPr>
              <a:t>台上</a:t>
            </a:r>
            <a:r>
              <a:rPr lang="en-US" altLang="zh-TW" sz="2800" b="1" dirty="0" smtClean="0">
                <a:solidFill>
                  <a:srgbClr val="FF0000"/>
                </a:solidFill>
                <a:latin typeface="微軟正黑體" pitchFamily="34" charset="-120"/>
                <a:ea typeface="微軟正黑體" pitchFamily="34" charset="-120"/>
              </a:rPr>
              <a:t>3868</a:t>
            </a:r>
            <a:r>
              <a:rPr lang="zh-TW" altLang="en-US" sz="2800" b="1" dirty="0" smtClean="0">
                <a:solidFill>
                  <a:srgbClr val="FF0000"/>
                </a:solidFill>
                <a:latin typeface="微軟正黑體" pitchFamily="34" charset="-120"/>
                <a:ea typeface="微軟正黑體" pitchFamily="34" charset="-120"/>
              </a:rPr>
              <a:t>號</a:t>
            </a:r>
            <a:r>
              <a:rPr lang="en-US" altLang="zh-TW" sz="2800" b="1" dirty="0" smtClean="0">
                <a:latin typeface="微軟正黑體" pitchFamily="34" charset="-120"/>
                <a:ea typeface="微軟正黑體" pitchFamily="34" charset="-120"/>
              </a:rPr>
              <a:t>)</a:t>
            </a:r>
          </a:p>
          <a:p>
            <a:pPr marL="274320" indent="-274320" fontAlgn="auto">
              <a:spcAft>
                <a:spcPts val="0"/>
              </a:spcAft>
              <a:buFont typeface="Wingdings 2"/>
              <a:buChar char=""/>
              <a:defRPr/>
            </a:pP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pPr algn="l"/>
            <a:r>
              <a:rPr lang="zh-TW" altLang="en-US" sz="3600" b="1" smtClean="0">
                <a:solidFill>
                  <a:schemeClr val="hlink"/>
                </a:solidFill>
                <a:cs typeface="微軟正黑體"/>
              </a:rPr>
              <a:t>四、公立醫院用藥審議委會委員：</a:t>
            </a: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85000" lnSpcReduction="20000"/>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上訴人為署立醫院精神科主任並為該院藥委會委員，刑法修正後非行使國家公權力，自非「身分公務員」。然而國家為增進民族健康，應普遍推行衛生保健事業及公醫制度，為憲法第一百五十七條所明定。屏東醫院隸屬於衛生署，係國家為貫徹憲法上開規定之公醫制度而設置之公立醫療機構。</a:t>
            </a:r>
            <a:r>
              <a:rPr lang="zh-TW" altLang="en-US" sz="2800" b="1" dirty="0" smtClean="0">
                <a:solidFill>
                  <a:srgbClr val="FF0000"/>
                </a:solidFill>
                <a:latin typeface="微軟正黑體" pitchFamily="34" charset="-120"/>
                <a:ea typeface="微軟正黑體" pitchFamily="34" charset="-120"/>
              </a:rPr>
              <a:t>該院藥委會之職掌該藥委會委員所從事上開用藥審議事項，自屬攸關於國民至該醫院就診時用藥安全等公眾福祉之公共事務</a:t>
            </a:r>
            <a:r>
              <a:rPr lang="zh-TW" altLang="en-US" sz="2800" b="1" dirty="0" smtClean="0">
                <a:latin typeface="微軟正黑體" pitchFamily="34" charset="-120"/>
                <a:ea typeface="微軟正黑體" pitchFamily="34" charset="-120"/>
              </a:rPr>
              <a:t>。又衛生署所屬各醫院辦理藥品採購之程序，係經各醫院藥委會審查通過，院長核可後，由藥劑科提出請購，並經總務室依政府採購法辦理採購；所需採購之數量，新進藥品部分，係由需求單位提出推估數，常備藥品部分，則以經驗用量推估對外採購所需藥品數量等情，有衛生署函可按。故該院藥委會委員雖非依政府採購法採購藥品時之承辦、監辦採購人員，亦非該等人員之主官、主管。然屏東醫院之藥品採購程序，既須經藥委會之審查通過後，始能進行採購作業，</a:t>
            </a:r>
            <a:r>
              <a:rPr lang="zh-TW" altLang="en-US" sz="2800" b="1" dirty="0" smtClean="0">
                <a:solidFill>
                  <a:srgbClr val="FF0000"/>
                </a:solidFill>
                <a:latin typeface="微軟正黑體" pitchFamily="34" charset="-120"/>
                <a:ea typeface="微軟正黑體" pitchFamily="34" charset="-120"/>
              </a:rPr>
              <a:t>亦即該藥委會委員所為之審查，乃實際進行藥品採購作業程序之先決要件，自應認為係從事公共事務，方符上述立法意旨之規範目的</a:t>
            </a:r>
            <a:r>
              <a:rPr lang="zh-TW" altLang="en-US"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101</a:t>
            </a:r>
            <a:r>
              <a:rPr lang="zh-TW" altLang="en-US" sz="2800" b="1" dirty="0" smtClean="0">
                <a:solidFill>
                  <a:srgbClr val="FF0000"/>
                </a:solidFill>
                <a:latin typeface="微軟正黑體" pitchFamily="34" charset="-120"/>
                <a:ea typeface="微軟正黑體" pitchFamily="34" charset="-120"/>
              </a:rPr>
              <a:t>年度台上字第</a:t>
            </a:r>
            <a:r>
              <a:rPr lang="en-US" altLang="zh-TW" sz="2800" b="1" dirty="0" smtClean="0">
                <a:solidFill>
                  <a:srgbClr val="FF0000"/>
                </a:solidFill>
                <a:latin typeface="微軟正黑體" pitchFamily="34" charset="-120"/>
                <a:ea typeface="微軟正黑體" pitchFamily="34" charset="-120"/>
              </a:rPr>
              <a:t>5654</a:t>
            </a:r>
            <a:r>
              <a:rPr lang="zh-TW" altLang="en-US" sz="2800" b="1" dirty="0" smtClean="0">
                <a:solidFill>
                  <a:srgbClr val="FF0000"/>
                </a:solidFill>
                <a:latin typeface="微軟正黑體" pitchFamily="34" charset="-120"/>
                <a:ea typeface="微軟正黑體" pitchFamily="34" charset="-120"/>
              </a:rPr>
              <a:t>號</a:t>
            </a:r>
            <a:r>
              <a:rPr lang="zh-TW" altLang="en-US" sz="2800" b="1" dirty="0" smtClean="0">
                <a:latin typeface="微軟正黑體" pitchFamily="34" charset="-120"/>
                <a:ea typeface="微軟正黑體" pitchFamily="34" charset="-120"/>
              </a:rPr>
              <a:t>）</a:t>
            </a:r>
            <a:endParaRPr lang="zh-TW" altLang="en-US" b="1" dirty="0">
              <a:latin typeface="微軟正黑體" pitchFamily="34" charset="-120"/>
              <a:ea typeface="微軟正黑體" pitchFamily="34"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pPr algn="l"/>
            <a:r>
              <a:rPr lang="zh-TW" altLang="en-US" sz="3600" b="1" smtClean="0">
                <a:solidFill>
                  <a:schemeClr val="hlink"/>
                </a:solidFill>
                <a:cs typeface="微軟正黑體"/>
              </a:rPr>
              <a:t>五、中油高雄總廠添加劑採購小組成員</a:t>
            </a:r>
            <a:r>
              <a:rPr lang="zh-TW" altLang="en-US" smtClean="0">
                <a:solidFill>
                  <a:srgbClr val="7B9899"/>
                </a:solidFill>
                <a:cs typeface="微軟正黑體"/>
              </a:rPr>
              <a:t> </a:t>
            </a:r>
          </a:p>
        </p:txBody>
      </p:sp>
      <p:sp>
        <p:nvSpPr>
          <p:cNvPr id="26626" name="內容版面配置區 2"/>
          <p:cNvSpPr>
            <a:spLocks noGrp="1"/>
          </p:cNvSpPr>
          <p:nvPr>
            <p:ph sz="quarter" idx="1"/>
          </p:nvPr>
        </p:nvSpPr>
        <p:spPr>
          <a:xfrm>
            <a:off x="401638" y="1527175"/>
            <a:ext cx="11339512" cy="4572000"/>
          </a:xfrm>
        </p:spPr>
        <p:txBody>
          <a:bodyPr/>
          <a:lstStyle/>
          <a:p>
            <a:r>
              <a:rPr lang="zh-TW" altLang="en-US" sz="3200" b="1" smtClean="0">
                <a:latin typeface="微軟正黑體"/>
                <a:ea typeface="微軟正黑體"/>
                <a:cs typeface="微軟正黑體"/>
              </a:rPr>
              <a:t>上訴人任職中油公司添加劑小組，為公營企業，添加劑小組之評 估、討論、議決、裁示、製作會議紀錄呈核等，復為該廠所規定採購添加劑之先決程序，則李</a:t>
            </a:r>
            <a:r>
              <a:rPr lang="en-US" altLang="zh-TW" sz="3200" b="1" smtClean="0">
                <a:latin typeface="微軟正黑體"/>
                <a:ea typeface="微軟正黑體"/>
                <a:cs typeface="微軟正黑體"/>
              </a:rPr>
              <a:t>o</a:t>
            </a:r>
            <a:r>
              <a:rPr lang="zh-TW" altLang="en-US" sz="3200" b="1" smtClean="0">
                <a:latin typeface="微軟正黑體"/>
                <a:ea typeface="微軟正黑體"/>
                <a:cs typeface="微軟正黑體"/>
              </a:rPr>
              <a:t>榮、陳</a:t>
            </a:r>
            <a:r>
              <a:rPr lang="en-US" altLang="zh-TW" sz="3200" b="1" smtClean="0">
                <a:latin typeface="微軟正黑體"/>
                <a:ea typeface="微軟正黑體"/>
                <a:cs typeface="微軟正黑體"/>
              </a:rPr>
              <a:t>o</a:t>
            </a:r>
            <a:r>
              <a:rPr lang="zh-TW" altLang="en-US" sz="3200" b="1" smtClean="0">
                <a:latin typeface="微軟正黑體"/>
                <a:ea typeface="微軟正黑體"/>
                <a:cs typeface="微軟正黑體"/>
              </a:rPr>
              <a:t>雄雖均係公營事業之員工，參與採購內容又係涉及私權或私經濟行為之事項，</a:t>
            </a:r>
            <a:r>
              <a:rPr lang="zh-TW" altLang="en-US" sz="3200" b="1" smtClean="0">
                <a:solidFill>
                  <a:srgbClr val="FF0000"/>
                </a:solidFill>
                <a:latin typeface="微軟正黑體"/>
                <a:ea typeface="微軟正黑體"/>
                <a:cs typeface="微軟正黑體"/>
              </a:rPr>
              <a:t>但所負責有關添加劑小組之事務，實際決定採購添加劑之廠牌及數量，屬中油高雄總廠添加劑採購事務之一環，因公權力介入甚深，應解為有關公權力之公共事務</a:t>
            </a:r>
            <a:r>
              <a:rPr lang="zh-TW" altLang="en-US" sz="3200" b="1" smtClean="0">
                <a:latin typeface="微軟正黑體"/>
                <a:ea typeface="微軟正黑體"/>
                <a:cs typeface="微軟正黑體"/>
              </a:rPr>
              <a:t>，仍屬前述規定之公務員 </a:t>
            </a:r>
            <a:r>
              <a:rPr lang="en-US" altLang="zh-TW" sz="3200" b="1" smtClean="0">
                <a:latin typeface="微軟正黑體"/>
                <a:ea typeface="微軟正黑體"/>
                <a:cs typeface="微軟正黑體"/>
              </a:rPr>
              <a:t>(</a:t>
            </a:r>
            <a:r>
              <a:rPr lang="en-US" altLang="zh-TW" sz="3200" b="1" smtClean="0">
                <a:solidFill>
                  <a:srgbClr val="FF0000"/>
                </a:solidFill>
                <a:latin typeface="微軟正黑體"/>
                <a:ea typeface="微軟正黑體"/>
                <a:cs typeface="微軟正黑體"/>
              </a:rPr>
              <a:t>101</a:t>
            </a:r>
            <a:r>
              <a:rPr lang="zh-TW" altLang="en-US" sz="3200" b="1" smtClean="0">
                <a:solidFill>
                  <a:srgbClr val="FF0000"/>
                </a:solidFill>
                <a:latin typeface="微軟正黑體"/>
                <a:ea typeface="微軟正黑體"/>
                <a:cs typeface="微軟正黑體"/>
              </a:rPr>
              <a:t>年度台上字第</a:t>
            </a:r>
            <a:r>
              <a:rPr lang="en-US" altLang="zh-TW" sz="3200" b="1" smtClean="0">
                <a:solidFill>
                  <a:srgbClr val="FF0000"/>
                </a:solidFill>
                <a:latin typeface="微軟正黑體"/>
                <a:ea typeface="微軟正黑體"/>
                <a:cs typeface="微軟正黑體"/>
              </a:rPr>
              <a:t>4638</a:t>
            </a:r>
            <a:r>
              <a:rPr lang="zh-TW" altLang="en-US" sz="3200" b="1" smtClean="0">
                <a:solidFill>
                  <a:srgbClr val="FF0000"/>
                </a:solidFill>
                <a:latin typeface="微軟正黑體"/>
                <a:ea typeface="微軟正黑體"/>
                <a:cs typeface="微軟正黑體"/>
              </a:rPr>
              <a:t>號</a:t>
            </a:r>
            <a:r>
              <a:rPr lang="en-US" altLang="zh-TW" sz="3200" b="1" smtClean="0">
                <a:latin typeface="微軟正黑體"/>
                <a:ea typeface="微軟正黑體"/>
                <a:cs typeface="微軟正黑體"/>
              </a:rPr>
              <a:t>) </a:t>
            </a:r>
          </a:p>
          <a:p>
            <a:endParaRPr lang="zh-TW"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pPr algn="l"/>
            <a:r>
              <a:rPr lang="zh-TW" altLang="en-US" sz="3600" b="1" smtClean="0">
                <a:solidFill>
                  <a:schemeClr val="hlink"/>
                </a:solidFill>
                <a:cs typeface="微軟正黑體"/>
              </a:rPr>
              <a:t>六、公營銀行員工</a:t>
            </a:r>
            <a:endParaRPr lang="zh-TW" altLang="en-US" smtClean="0">
              <a:solidFill>
                <a:srgbClr val="7B9899"/>
              </a:solidFill>
              <a:cs typeface="微軟正黑體"/>
            </a:endParaRPr>
          </a:p>
        </p:txBody>
      </p:sp>
      <p:sp>
        <p:nvSpPr>
          <p:cNvPr id="27650" name="內容版面配置區 2"/>
          <p:cNvSpPr>
            <a:spLocks noGrp="1"/>
          </p:cNvSpPr>
          <p:nvPr>
            <p:ph sz="quarter" idx="1"/>
          </p:nvPr>
        </p:nvSpPr>
        <p:spPr>
          <a:xfrm>
            <a:off x="401638" y="1527175"/>
            <a:ext cx="11339512" cy="4572000"/>
          </a:xfrm>
        </p:spPr>
        <p:txBody>
          <a:bodyPr/>
          <a:lstStyle/>
          <a:p>
            <a:pPr>
              <a:lnSpc>
                <a:spcPct val="90000"/>
              </a:lnSpc>
            </a:pPr>
            <a:r>
              <a:rPr lang="zh-TW" altLang="en-US" sz="3200" b="1" smtClean="0">
                <a:latin typeface="微軟正黑體"/>
                <a:ea typeface="微軟正黑體"/>
                <a:cs typeface="微軟正黑體"/>
              </a:rPr>
              <a:t>公營銀行係屬</a:t>
            </a:r>
            <a:r>
              <a:rPr lang="zh-TW" altLang="en-US" sz="3200" b="1" smtClean="0">
                <a:solidFill>
                  <a:srgbClr val="FF0000"/>
                </a:solidFill>
                <a:latin typeface="微軟正黑體"/>
                <a:ea typeface="微軟正黑體"/>
                <a:cs typeface="微軟正黑體"/>
              </a:rPr>
              <a:t>以營利為目的之公營事業機構</a:t>
            </a:r>
            <a:r>
              <a:rPr lang="zh-TW" altLang="en-US" sz="3200" b="1" smtClean="0">
                <a:latin typeface="微軟正黑體"/>
                <a:ea typeface="微軟正黑體"/>
                <a:cs typeface="微軟正黑體"/>
              </a:rPr>
              <a:t>，其行為係屬私經濟領域，與一般公務員之行為 與公共事務有關之概念並不一 致，參諸憲法增修條文第</a:t>
            </a:r>
            <a:r>
              <a:rPr lang="en-US" altLang="zh-TW" sz="3200" b="1" smtClean="0">
                <a:latin typeface="微軟正黑體"/>
                <a:ea typeface="微軟正黑體"/>
                <a:cs typeface="微軟正黑體"/>
              </a:rPr>
              <a:t>10</a:t>
            </a:r>
            <a:r>
              <a:rPr lang="zh-TW" altLang="en-US" sz="3200" b="1" smtClean="0">
                <a:latin typeface="微軟正黑體"/>
                <a:ea typeface="微軟正黑體"/>
                <a:cs typeface="微軟正黑體"/>
              </a:rPr>
              <a:t>條第</a:t>
            </a:r>
            <a:r>
              <a:rPr lang="en-US" altLang="zh-TW" sz="3200" b="1" smtClean="0">
                <a:latin typeface="微軟正黑體"/>
                <a:ea typeface="微軟正黑體"/>
                <a:cs typeface="微軟正黑體"/>
              </a:rPr>
              <a:t>4</a:t>
            </a:r>
            <a:r>
              <a:rPr lang="zh-TW" altLang="en-US" sz="3200" b="1" smtClean="0">
                <a:latin typeface="微軟正黑體"/>
                <a:ea typeface="微軟正黑體"/>
                <a:cs typeface="微軟正黑體"/>
              </a:rPr>
              <a:t>項之規定，揭示國家對公營事業金融機構之管理，本於企業化經營之原則，故就此等從事私經濟活動之公營事業人員，應排除於刑法公務員之範疇 。 </a:t>
            </a:r>
            <a:r>
              <a:rPr lang="en-US" altLang="zh-TW" sz="3200" b="1" smtClean="0">
                <a:latin typeface="微軟正黑體"/>
                <a:ea typeface="微軟正黑體"/>
                <a:cs typeface="微軟正黑體"/>
              </a:rPr>
              <a:t>( </a:t>
            </a:r>
            <a:r>
              <a:rPr lang="en-US" altLang="zh-TW" sz="3200" b="1" smtClean="0">
                <a:solidFill>
                  <a:srgbClr val="FF0000"/>
                </a:solidFill>
                <a:latin typeface="微軟正黑體"/>
                <a:ea typeface="微軟正黑體"/>
                <a:cs typeface="微軟正黑體"/>
              </a:rPr>
              <a:t>95</a:t>
            </a:r>
            <a:r>
              <a:rPr lang="zh-TW" altLang="en-US" sz="3200" b="1" smtClean="0">
                <a:solidFill>
                  <a:srgbClr val="FF0000"/>
                </a:solidFill>
                <a:latin typeface="微軟正黑體"/>
                <a:ea typeface="微軟正黑體"/>
                <a:cs typeface="微軟正黑體"/>
              </a:rPr>
              <a:t>年</a:t>
            </a:r>
            <a:r>
              <a:rPr lang="en-US" altLang="zh-TW" sz="3200" b="1" smtClean="0">
                <a:solidFill>
                  <a:srgbClr val="FF0000"/>
                </a:solidFill>
                <a:latin typeface="微軟正黑體"/>
                <a:ea typeface="微軟正黑體"/>
                <a:cs typeface="微軟正黑體"/>
              </a:rPr>
              <a:t>5</a:t>
            </a:r>
            <a:r>
              <a:rPr lang="zh-TW" altLang="en-US" sz="3200" b="1" smtClean="0">
                <a:solidFill>
                  <a:srgbClr val="FF0000"/>
                </a:solidFill>
                <a:latin typeface="微軟正黑體"/>
                <a:ea typeface="微軟正黑體"/>
                <a:cs typeface="微軟正黑體"/>
              </a:rPr>
              <a:t>月</a:t>
            </a:r>
            <a:r>
              <a:rPr lang="en-US" altLang="zh-TW" sz="3200" b="1" smtClean="0">
                <a:solidFill>
                  <a:srgbClr val="FF0000"/>
                </a:solidFill>
                <a:latin typeface="微軟正黑體"/>
                <a:ea typeface="微軟正黑體"/>
                <a:cs typeface="微軟正黑體"/>
              </a:rPr>
              <a:t>4</a:t>
            </a:r>
            <a:r>
              <a:rPr lang="zh-TW" altLang="en-US" sz="3200" b="1" smtClean="0">
                <a:solidFill>
                  <a:srgbClr val="FF0000"/>
                </a:solidFill>
                <a:latin typeface="微軟正黑體"/>
                <a:ea typeface="微軟正黑體"/>
                <a:cs typeface="微軟正黑體"/>
              </a:rPr>
              <a:t>日台高院應新修正刑法施行座談會提案第</a:t>
            </a:r>
            <a:r>
              <a:rPr lang="en-US" altLang="zh-TW" sz="3200" b="1" smtClean="0">
                <a:solidFill>
                  <a:srgbClr val="FF0000"/>
                </a:solidFill>
                <a:latin typeface="微軟正黑體"/>
                <a:ea typeface="微軟正黑體"/>
                <a:cs typeface="微軟正黑體"/>
              </a:rPr>
              <a:t>24</a:t>
            </a:r>
            <a:r>
              <a:rPr lang="zh-TW" altLang="en-US" sz="3200" b="1" smtClean="0">
                <a:solidFill>
                  <a:srgbClr val="FF0000"/>
                </a:solidFill>
                <a:latin typeface="微軟正黑體"/>
                <a:ea typeface="微軟正黑體"/>
                <a:cs typeface="微軟正黑體"/>
              </a:rPr>
              <a:t>號</a:t>
            </a:r>
            <a:r>
              <a:rPr lang="zh-TW" altLang="en-US" sz="3200" b="1" smtClean="0">
                <a:latin typeface="微軟正黑體"/>
                <a:ea typeface="微軟正黑體"/>
                <a:cs typeface="微軟正黑體"/>
              </a:rPr>
              <a:t>） </a:t>
            </a:r>
          </a:p>
          <a:p>
            <a:endParaRPr lang="zh-TW"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l"/>
            <a:r>
              <a:rPr lang="zh-TW" altLang="en-US" sz="3600" b="1" smtClean="0">
                <a:solidFill>
                  <a:srgbClr val="00B0F0"/>
                </a:solidFill>
                <a:cs typeface="微軟正黑體"/>
              </a:rPr>
              <a:t>七、農田水利會之職員</a:t>
            </a:r>
            <a:endParaRPr lang="zh-TW" altLang="en-US" b="1" smtClean="0">
              <a:solidFill>
                <a:srgbClr val="00B0F0"/>
              </a:solidFill>
              <a:cs typeface="微軟正黑體"/>
            </a:endParaRPr>
          </a:p>
        </p:txBody>
      </p:sp>
      <p:sp>
        <p:nvSpPr>
          <p:cNvPr id="28674" name="內容版面配置區 2"/>
          <p:cNvSpPr>
            <a:spLocks noGrp="1"/>
          </p:cNvSpPr>
          <p:nvPr>
            <p:ph sz="quarter" idx="1"/>
          </p:nvPr>
        </p:nvSpPr>
        <p:spPr>
          <a:xfrm>
            <a:off x="401638" y="1527175"/>
            <a:ext cx="11339512" cy="4572000"/>
          </a:xfrm>
        </p:spPr>
        <p:txBody>
          <a:bodyPr/>
          <a:lstStyle/>
          <a:p>
            <a:pPr>
              <a:lnSpc>
                <a:spcPct val="90000"/>
              </a:lnSpc>
            </a:pPr>
            <a:r>
              <a:rPr lang="zh-TW" altLang="en-US" sz="2800" b="1" smtClean="0">
                <a:solidFill>
                  <a:srgbClr val="FF0000"/>
                </a:solidFill>
                <a:latin typeface="微軟正黑體"/>
                <a:ea typeface="微軟正黑體"/>
                <a:cs typeface="微軟正黑體"/>
              </a:rPr>
              <a:t>從事採購業務時，固為授權公務員</a:t>
            </a:r>
            <a:r>
              <a:rPr lang="zh-TW" altLang="en-US" sz="2800" b="1" smtClean="0">
                <a:latin typeface="微軟正黑體"/>
                <a:ea typeface="微軟正黑體"/>
                <a:cs typeface="微軟正黑體"/>
              </a:rPr>
              <a:t>，但其</a:t>
            </a:r>
            <a:r>
              <a:rPr lang="zh-TW" altLang="en-US" sz="2800" b="1" smtClean="0">
                <a:solidFill>
                  <a:srgbClr val="FF0000"/>
                </a:solidFill>
                <a:latin typeface="微軟正黑體"/>
                <a:ea typeface="微軟正黑體"/>
                <a:cs typeface="微軟正黑體"/>
              </a:rPr>
              <a:t>採購業務並不適用政府採購法</a:t>
            </a:r>
            <a:r>
              <a:rPr lang="zh-TW" altLang="en-US" sz="2800" b="1" smtClean="0">
                <a:latin typeface="微軟正黑體"/>
                <a:ea typeface="微軟正黑體"/>
                <a:cs typeface="微軟正黑體"/>
              </a:rPr>
              <a:t>。 而觸犯政府採 購法第</a:t>
            </a:r>
            <a:r>
              <a:rPr lang="en-US" altLang="zh-TW" sz="2800" b="1" smtClean="0">
                <a:latin typeface="微軟正黑體"/>
                <a:ea typeface="微軟正黑體"/>
                <a:cs typeface="微軟正黑體"/>
              </a:rPr>
              <a:t>87</a:t>
            </a:r>
            <a:r>
              <a:rPr lang="zh-TW" altLang="en-US" sz="2800" b="1" smtClean="0">
                <a:latin typeface="微軟正黑體"/>
                <a:ea typeface="微軟正黑體"/>
                <a:cs typeface="微軟正黑體"/>
              </a:rPr>
              <a:t>條第</a:t>
            </a:r>
            <a:r>
              <a:rPr lang="en-US" altLang="zh-TW" sz="2800" b="1" smtClean="0">
                <a:latin typeface="微軟正黑體"/>
                <a:ea typeface="微軟正黑體"/>
                <a:cs typeface="微軟正黑體"/>
              </a:rPr>
              <a:t>4</a:t>
            </a:r>
            <a:r>
              <a:rPr lang="zh-TW" altLang="en-US" sz="2800" b="1" smtClean="0">
                <a:latin typeface="微軟正黑體"/>
                <a:ea typeface="微軟正黑體"/>
                <a:cs typeface="微軟正黑體"/>
              </a:rPr>
              <a:t>項之妨害投標罪，須上開工程之採購，應適用政府採購法為前提，</a:t>
            </a:r>
            <a:r>
              <a:rPr lang="zh-TW" altLang="en-US" sz="2800" b="1" smtClean="0">
                <a:solidFill>
                  <a:srgbClr val="FF0000"/>
                </a:solidFill>
                <a:latin typeface="微軟正黑體"/>
                <a:ea typeface="微軟正黑體"/>
                <a:cs typeface="微軟正黑體"/>
              </a:rPr>
              <a:t>故農田水利會採購縱有圍標，仍無該條之適用</a:t>
            </a:r>
            <a:r>
              <a:rPr lang="zh-TW" altLang="en-US" sz="2800" b="1" smtClean="0">
                <a:latin typeface="微軟正黑體"/>
                <a:ea typeface="微軟正黑體"/>
                <a:cs typeface="微軟正黑體"/>
              </a:rPr>
              <a:t>。</a:t>
            </a:r>
            <a:r>
              <a:rPr lang="en-US" altLang="zh-TW" sz="2800" b="1" smtClean="0">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101</a:t>
            </a:r>
            <a:r>
              <a:rPr lang="zh-TW" altLang="en-US" sz="2800" b="1" smtClean="0">
                <a:solidFill>
                  <a:srgbClr val="FF0000"/>
                </a:solidFill>
                <a:latin typeface="微軟正黑體"/>
                <a:ea typeface="微軟正黑體"/>
                <a:cs typeface="微軟正黑體"/>
              </a:rPr>
              <a:t>年度台上字第</a:t>
            </a:r>
            <a:r>
              <a:rPr lang="en-US" altLang="zh-TW" sz="2800" b="1" smtClean="0">
                <a:solidFill>
                  <a:srgbClr val="FF0000"/>
                </a:solidFill>
                <a:latin typeface="微軟正黑體"/>
                <a:ea typeface="微軟正黑體"/>
                <a:cs typeface="微軟正黑體"/>
              </a:rPr>
              <a:t>4226</a:t>
            </a:r>
            <a:r>
              <a:rPr lang="zh-TW" altLang="en-US" sz="2800" b="1" smtClean="0">
                <a:solidFill>
                  <a:srgbClr val="FF0000"/>
                </a:solidFill>
                <a:latin typeface="微軟正黑體"/>
                <a:ea typeface="微軟正黑體"/>
                <a:cs typeface="微軟正黑體"/>
              </a:rPr>
              <a:t>號</a:t>
            </a:r>
            <a:r>
              <a:rPr lang="en-US" altLang="zh-TW" sz="2800" b="1" smtClean="0">
                <a:latin typeface="微軟正黑體"/>
                <a:ea typeface="微軟正黑體"/>
                <a:cs typeface="微軟正黑體"/>
              </a:rPr>
              <a:t>)</a:t>
            </a:r>
          </a:p>
          <a:p>
            <a:pPr>
              <a:lnSpc>
                <a:spcPct val="90000"/>
              </a:lnSpc>
            </a:pPr>
            <a:endParaRPr lang="en-US" altLang="zh-TW" sz="2800" b="1" smtClean="0">
              <a:latin typeface="微軟正黑體"/>
              <a:ea typeface="微軟正黑體"/>
              <a:cs typeface="微軟正黑體"/>
            </a:endParaRPr>
          </a:p>
          <a:p>
            <a:pPr>
              <a:lnSpc>
                <a:spcPct val="90000"/>
              </a:lnSpc>
            </a:pP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註：</a:t>
            </a:r>
            <a:r>
              <a:rPr lang="zh-TW" altLang="en-US" sz="2800" b="1" smtClean="0">
                <a:solidFill>
                  <a:srgbClr val="FF0000"/>
                </a:solidFill>
                <a:latin typeface="微軟正黑體"/>
                <a:ea typeface="微軟正黑體"/>
                <a:cs typeface="微軟正黑體"/>
              </a:rPr>
              <a:t>農田水利會財務處理辦法第</a:t>
            </a:r>
            <a:r>
              <a:rPr lang="en-US" altLang="zh-TW" sz="2800" b="1" smtClean="0">
                <a:solidFill>
                  <a:srgbClr val="FF0000"/>
                </a:solidFill>
                <a:latin typeface="微軟正黑體"/>
                <a:ea typeface="微軟正黑體"/>
                <a:cs typeface="微軟正黑體"/>
              </a:rPr>
              <a:t>10</a:t>
            </a:r>
            <a:r>
              <a:rPr lang="zh-TW" altLang="en-US" sz="2800" b="1" smtClean="0">
                <a:solidFill>
                  <a:srgbClr val="FF0000"/>
                </a:solidFill>
                <a:latin typeface="微軟正黑體"/>
                <a:ea typeface="微軟正黑體"/>
                <a:cs typeface="微軟正黑體"/>
              </a:rPr>
              <a:t>條</a:t>
            </a:r>
            <a:r>
              <a:rPr lang="zh-TW" altLang="en-US" sz="2800" b="1" smtClean="0">
                <a:latin typeface="微軟正黑體"/>
                <a:ea typeface="微軟正黑體"/>
                <a:cs typeface="微軟正黑體"/>
              </a:rPr>
              <a:t>規定：水利會之採購應注重公平、公開、效率及品質，</a:t>
            </a:r>
            <a:r>
              <a:rPr lang="zh-TW" altLang="en-US" sz="2800" b="1" smtClean="0">
                <a:solidFill>
                  <a:srgbClr val="FF0000"/>
                </a:solidFill>
                <a:latin typeface="微軟正黑體"/>
                <a:ea typeface="微軟正黑體"/>
                <a:cs typeface="微軟正黑體"/>
              </a:rPr>
              <a:t>除符合政府採購法第四條規定之補助應依其規定辦理外</a:t>
            </a:r>
            <a:r>
              <a:rPr lang="zh-TW" altLang="en-US" sz="2800" b="1" smtClean="0">
                <a:latin typeface="微軟正黑體"/>
                <a:ea typeface="微軟正黑體"/>
                <a:cs typeface="微軟正黑體"/>
              </a:rPr>
              <a:t>，由農委會參酌相關法令規定訂定採購作業實施要點。</a:t>
            </a:r>
            <a:r>
              <a:rPr lang="en-US" altLang="zh-TW" sz="2800" b="1" smtClean="0">
                <a:latin typeface="微軟正黑體"/>
                <a:ea typeface="微軟正黑體"/>
                <a:cs typeface="微軟正黑體"/>
              </a:rPr>
              <a:t>)</a:t>
            </a:r>
          </a:p>
          <a:p>
            <a:endParaRPr lang="zh-TW"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標題 1"/>
          <p:cNvSpPr>
            <a:spLocks noGrp="1"/>
          </p:cNvSpPr>
          <p:nvPr>
            <p:ph type="title"/>
          </p:nvPr>
        </p:nvSpPr>
        <p:spPr/>
        <p:txBody>
          <a:bodyPr/>
          <a:lstStyle/>
          <a:p>
            <a:pPr algn="l"/>
            <a:r>
              <a:rPr lang="zh-TW" altLang="en-US" sz="3600" b="1" smtClean="0">
                <a:solidFill>
                  <a:schemeClr val="hlink"/>
                </a:solidFill>
                <a:cs typeface="微軟正黑體"/>
              </a:rPr>
              <a:t>八、工程採購評選委員會之評選委員</a:t>
            </a:r>
            <a:endParaRPr lang="zh-TW" altLang="en-US" smtClean="0">
              <a:solidFill>
                <a:srgbClr val="7B9899"/>
              </a:solidFill>
              <a:cs typeface="微軟正黑體"/>
            </a:endParaRPr>
          </a:p>
        </p:txBody>
      </p:sp>
      <p:sp>
        <p:nvSpPr>
          <p:cNvPr id="29698" name="內容版面配置區 2"/>
          <p:cNvSpPr>
            <a:spLocks noGrp="1"/>
          </p:cNvSpPr>
          <p:nvPr>
            <p:ph sz="quarter" idx="1"/>
          </p:nvPr>
        </p:nvSpPr>
        <p:spPr>
          <a:xfrm>
            <a:off x="401638" y="1527175"/>
            <a:ext cx="11339512" cy="4572000"/>
          </a:xfrm>
        </p:spPr>
        <p:txBody>
          <a:bodyPr/>
          <a:lstStyle/>
          <a:p>
            <a:r>
              <a:rPr lang="zh-TW" altLang="en-US" sz="3200" b="1" smtClean="0">
                <a:latin typeface="微軟正黑體"/>
                <a:ea typeface="微軟正黑體"/>
                <a:cs typeface="微軟正黑體"/>
              </a:rPr>
              <a:t>工程採購評選委員非屬修正後刑法第</a:t>
            </a:r>
            <a:r>
              <a:rPr lang="en-US" altLang="zh-TW" sz="3200" b="1" smtClean="0">
                <a:latin typeface="微軟正黑體"/>
                <a:ea typeface="微軟正黑體"/>
                <a:cs typeface="微軟正黑體"/>
              </a:rPr>
              <a:t>10</a:t>
            </a:r>
            <a:r>
              <a:rPr lang="zh-TW" altLang="en-US" sz="3200" b="1" smtClean="0">
                <a:latin typeface="微軟正黑體"/>
                <a:ea typeface="微軟正黑體"/>
                <a:cs typeface="微軟正黑體"/>
              </a:rPr>
              <a:t>條第</a:t>
            </a:r>
            <a:r>
              <a:rPr lang="en-US" altLang="zh-TW" sz="3200" b="1" smtClean="0">
                <a:latin typeface="微軟正黑體"/>
                <a:ea typeface="微軟正黑體"/>
                <a:cs typeface="微軟正黑體"/>
              </a:rPr>
              <a:t>2</a:t>
            </a:r>
            <a:r>
              <a:rPr lang="zh-TW" altLang="en-US" sz="3200" b="1" smtClean="0">
                <a:latin typeface="微軟正黑體"/>
                <a:ea typeface="微軟正黑體"/>
                <a:cs typeface="微軟正黑體"/>
              </a:rPr>
              <a:t>項第</a:t>
            </a:r>
            <a:r>
              <a:rPr lang="en-US" altLang="zh-TW" sz="3200" b="1" smtClean="0">
                <a:latin typeface="微軟正黑體"/>
                <a:ea typeface="微軟正黑體"/>
                <a:cs typeface="微軟正黑體"/>
              </a:rPr>
              <a:t>1</a:t>
            </a:r>
            <a:r>
              <a:rPr lang="zh-TW" altLang="en-US" sz="3200" b="1" smtClean="0">
                <a:latin typeface="微軟正黑體"/>
                <a:ea typeface="微軟正黑體"/>
                <a:cs typeface="微軟正黑體"/>
              </a:rPr>
              <a:t>款前段之身分公務員，而係依政府採購法第</a:t>
            </a:r>
            <a:r>
              <a:rPr lang="en-US" altLang="zh-TW" sz="3200" b="1" smtClean="0">
                <a:latin typeface="微軟正黑體"/>
                <a:ea typeface="微軟正黑體"/>
                <a:cs typeface="微軟正黑體"/>
              </a:rPr>
              <a:t>94</a:t>
            </a:r>
            <a:r>
              <a:rPr lang="zh-TW" altLang="en-US" sz="3200" b="1" smtClean="0">
                <a:latin typeface="微軟正黑體"/>
                <a:ea typeface="微軟正黑體"/>
                <a:cs typeface="微軟正黑體"/>
              </a:rPr>
              <a:t>條、採購評選委員會審議規則、採購評選委員會組織準則等相關法令規定，於本案工程採購案之評選、審標部分</a:t>
            </a:r>
            <a:r>
              <a:rPr lang="zh-TW" altLang="en-US" sz="3200" b="1" smtClean="0">
                <a:solidFill>
                  <a:srgbClr val="FF0000"/>
                </a:solidFill>
                <a:latin typeface="微軟正黑體"/>
                <a:ea typeface="微軟正黑體"/>
                <a:cs typeface="微軟正黑體"/>
              </a:rPr>
              <a:t>授予公權力之行使，從事屬於公共事務之評選、審標，且具有法定職務權限，當屬修正後刑法第</a:t>
            </a:r>
            <a:r>
              <a:rPr lang="en-US" altLang="zh-TW" sz="3200" b="1" smtClean="0">
                <a:solidFill>
                  <a:srgbClr val="FF0000"/>
                </a:solidFill>
                <a:latin typeface="微軟正黑體"/>
                <a:ea typeface="微軟正黑體"/>
                <a:cs typeface="微軟正黑體"/>
              </a:rPr>
              <a:t>10</a:t>
            </a:r>
            <a:r>
              <a:rPr lang="zh-TW" altLang="en-US" sz="3200" b="1" smtClean="0">
                <a:solidFill>
                  <a:srgbClr val="FF0000"/>
                </a:solidFill>
                <a:latin typeface="微軟正黑體"/>
                <a:ea typeface="微軟正黑體"/>
                <a:cs typeface="微軟正黑體"/>
              </a:rPr>
              <a:t>條 第</a:t>
            </a:r>
            <a:r>
              <a:rPr lang="en-US" altLang="zh-TW" sz="3200" b="1" smtClean="0">
                <a:solidFill>
                  <a:srgbClr val="FF0000"/>
                </a:solidFill>
                <a:latin typeface="微軟正黑體"/>
                <a:ea typeface="微軟正黑體"/>
                <a:cs typeface="微軟正黑體"/>
              </a:rPr>
              <a:t>2</a:t>
            </a:r>
            <a:r>
              <a:rPr lang="zh-TW" altLang="en-US" sz="3200" b="1" smtClean="0">
                <a:solidFill>
                  <a:srgbClr val="FF0000"/>
                </a:solidFill>
                <a:latin typeface="微軟正黑體"/>
                <a:ea typeface="微軟正黑體"/>
                <a:cs typeface="微軟正黑體"/>
              </a:rPr>
              <a:t>項第</a:t>
            </a:r>
            <a:r>
              <a:rPr lang="en-US" altLang="zh-TW" sz="3200" b="1" smtClean="0">
                <a:solidFill>
                  <a:srgbClr val="FF0000"/>
                </a:solidFill>
                <a:latin typeface="微軟正黑體"/>
                <a:ea typeface="微軟正黑體"/>
                <a:cs typeface="微軟正黑體"/>
              </a:rPr>
              <a:t>1</a:t>
            </a:r>
            <a:r>
              <a:rPr lang="zh-TW" altLang="en-US" sz="3200" b="1" smtClean="0">
                <a:solidFill>
                  <a:srgbClr val="FF0000"/>
                </a:solidFill>
                <a:latin typeface="微軟正黑體"/>
                <a:ea typeface="微軟正黑體"/>
                <a:cs typeface="微軟正黑體"/>
              </a:rPr>
              <a:t>款後段之授權公務員</a:t>
            </a:r>
            <a:r>
              <a:rPr lang="zh-TW" altLang="en-US" sz="3200" b="1" smtClean="0">
                <a:latin typeface="微軟正黑體"/>
                <a:ea typeface="微軟正黑體"/>
                <a:cs typeface="微軟正黑體"/>
              </a:rPr>
              <a:t>。（</a:t>
            </a:r>
            <a:r>
              <a:rPr lang="en-US" altLang="zh-TW" sz="3200" b="1" smtClean="0">
                <a:solidFill>
                  <a:srgbClr val="FF0000"/>
                </a:solidFill>
                <a:latin typeface="微軟正黑體"/>
                <a:ea typeface="微軟正黑體"/>
                <a:cs typeface="微軟正黑體"/>
              </a:rPr>
              <a:t>99</a:t>
            </a:r>
            <a:r>
              <a:rPr lang="zh-TW" altLang="en-US" sz="3200" b="1" smtClean="0">
                <a:solidFill>
                  <a:srgbClr val="FF0000"/>
                </a:solidFill>
                <a:latin typeface="微軟正黑體"/>
                <a:ea typeface="微軟正黑體"/>
                <a:cs typeface="微軟正黑體"/>
              </a:rPr>
              <a:t>台上</a:t>
            </a:r>
            <a:r>
              <a:rPr lang="en-US" altLang="zh-TW" sz="3200" b="1" smtClean="0">
                <a:solidFill>
                  <a:srgbClr val="FF0000"/>
                </a:solidFill>
                <a:latin typeface="微軟正黑體"/>
                <a:ea typeface="微軟正黑體"/>
                <a:cs typeface="微軟正黑體"/>
              </a:rPr>
              <a:t>6219</a:t>
            </a:r>
            <a:r>
              <a:rPr lang="zh-TW" altLang="en-US" sz="3200" b="1" smtClean="0">
                <a:solidFill>
                  <a:srgbClr val="FF0000"/>
                </a:solidFill>
                <a:latin typeface="微軟正黑體"/>
                <a:ea typeface="微軟正黑體"/>
                <a:cs typeface="微軟正黑體"/>
              </a:rPr>
              <a:t>號</a:t>
            </a:r>
            <a:r>
              <a:rPr lang="zh-TW" altLang="en-US" sz="3200" b="1" smtClean="0">
                <a:latin typeface="微軟正黑體"/>
                <a:ea typeface="微軟正黑體"/>
                <a:cs typeface="微軟正黑體"/>
              </a:rPr>
              <a:t>）</a:t>
            </a:r>
          </a:p>
          <a:p>
            <a:endParaRPr lang="zh-TW"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標題 1"/>
          <p:cNvSpPr>
            <a:spLocks noGrp="1"/>
          </p:cNvSpPr>
          <p:nvPr>
            <p:ph type="title"/>
          </p:nvPr>
        </p:nvSpPr>
        <p:spPr/>
        <p:txBody>
          <a:bodyPr/>
          <a:lstStyle/>
          <a:p>
            <a:pPr algn="l"/>
            <a:r>
              <a:rPr lang="zh-TW" altLang="en-US" sz="3600" b="1" smtClean="0">
                <a:solidFill>
                  <a:schemeClr val="hlink"/>
                </a:solidFill>
                <a:cs typeface="微軟正黑體"/>
              </a:rPr>
              <a:t>九、承辦促進民間參與公共建設法業務之採購人員</a:t>
            </a:r>
            <a:endParaRPr lang="zh-TW" altLang="en-US" smtClean="0">
              <a:solidFill>
                <a:srgbClr val="7B9899"/>
              </a:solidFill>
              <a:cs typeface="微軟正黑體"/>
            </a:endParaRPr>
          </a:p>
        </p:txBody>
      </p:sp>
      <p:sp>
        <p:nvSpPr>
          <p:cNvPr id="30722" name="內容版面配置區 2"/>
          <p:cNvSpPr>
            <a:spLocks noGrp="1"/>
          </p:cNvSpPr>
          <p:nvPr>
            <p:ph sz="quarter" idx="1"/>
          </p:nvPr>
        </p:nvSpPr>
        <p:spPr>
          <a:xfrm>
            <a:off x="401638" y="1527175"/>
            <a:ext cx="11339512" cy="4572000"/>
          </a:xfrm>
        </p:spPr>
        <p:txBody>
          <a:bodyPr/>
          <a:lstStyle/>
          <a:p>
            <a:pPr>
              <a:lnSpc>
                <a:spcPct val="80000"/>
              </a:lnSpc>
            </a:pPr>
            <a:r>
              <a:rPr lang="en-US" altLang="zh-TW" sz="2800" b="1" smtClean="0">
                <a:solidFill>
                  <a:schemeClr val="hlink"/>
                </a:solidFill>
                <a:latin typeface="微軟正黑體"/>
                <a:ea typeface="微軟正黑體"/>
                <a:cs typeface="微軟正黑體"/>
              </a:rPr>
              <a:t>1</a:t>
            </a:r>
            <a:r>
              <a:rPr lang="zh-TW" altLang="en-US" sz="2800" b="1" smtClean="0">
                <a:solidFill>
                  <a:schemeClr val="hlink"/>
                </a:solidFill>
                <a:latin typeface="微軟正黑體"/>
                <a:ea typeface="微軟正黑體"/>
                <a:cs typeface="微軟正黑體"/>
              </a:rPr>
              <a:t>、公共工程委員會意見：</a:t>
            </a:r>
          </a:p>
          <a:p>
            <a:pPr>
              <a:lnSpc>
                <a:spcPct val="80000"/>
              </a:lnSpc>
            </a:pPr>
            <a:r>
              <a:rPr lang="zh-TW" altLang="en-US" sz="2000" b="1" smtClean="0"/>
              <a:t>       </a:t>
            </a:r>
            <a:r>
              <a:rPr lang="zh-TW" altLang="en-US" sz="3200" b="1" smtClean="0">
                <a:latin typeface="微軟正黑體"/>
                <a:ea typeface="微軟正黑體"/>
                <a:cs typeface="微軟正黑體"/>
              </a:rPr>
              <a:t>促進民間參與公共建設主辦機關與民間機構間權利義務之履行，除促進民間參與公共建設法特別規定外，</a:t>
            </a:r>
            <a:r>
              <a:rPr lang="zh-TW" altLang="en-US" sz="3200" b="1" smtClean="0">
                <a:solidFill>
                  <a:srgbClr val="FF0000"/>
                </a:solidFill>
                <a:latin typeface="微軟正黑體"/>
                <a:ea typeface="微軟正黑體"/>
                <a:cs typeface="微軟正黑體"/>
              </a:rPr>
              <a:t>係依投資契約之約定 並應依誠實及信用之方法</a:t>
            </a:r>
            <a:r>
              <a:rPr lang="zh-TW" altLang="en-US" sz="3200" b="1" smtClean="0">
                <a:latin typeface="微軟正黑體"/>
                <a:ea typeface="微軟正黑體"/>
                <a:cs typeface="微軟正黑體"/>
              </a:rPr>
              <a:t>；無約定時，則適用</a:t>
            </a:r>
            <a:r>
              <a:rPr lang="zh-TW" altLang="en-US" sz="3200" b="1" smtClean="0">
                <a:solidFill>
                  <a:srgbClr val="FF0000"/>
                </a:solidFill>
                <a:latin typeface="微軟正黑體"/>
                <a:ea typeface="微軟正黑體"/>
                <a:cs typeface="微軟正黑體"/>
              </a:rPr>
              <a:t>民事法</a:t>
            </a:r>
            <a:r>
              <a:rPr lang="zh-TW" altLang="en-US" sz="3200" b="1" smtClean="0">
                <a:latin typeface="微軟正黑體"/>
                <a:ea typeface="微軟正黑體"/>
                <a:cs typeface="微軟正黑體"/>
              </a:rPr>
              <a:t>相關之規定辦理</a:t>
            </a:r>
            <a:r>
              <a:rPr lang="en-US" altLang="zh-TW" sz="3200" b="1" smtClean="0">
                <a:latin typeface="微軟正黑體"/>
                <a:ea typeface="微軟正黑體"/>
                <a:cs typeface="微軟正黑體"/>
              </a:rPr>
              <a:t>(</a:t>
            </a:r>
            <a:r>
              <a:rPr lang="zh-TW" altLang="en-US" sz="3200" b="1" smtClean="0">
                <a:solidFill>
                  <a:srgbClr val="FF0000"/>
                </a:solidFill>
                <a:latin typeface="微軟正黑體"/>
                <a:ea typeface="微軟正黑體"/>
                <a:cs typeface="微軟正黑體"/>
              </a:rPr>
              <a:t>工程促字第</a:t>
            </a:r>
            <a:r>
              <a:rPr lang="en-US" altLang="zh-TW" sz="3200" b="1" smtClean="0">
                <a:solidFill>
                  <a:srgbClr val="FF0000"/>
                </a:solidFill>
                <a:latin typeface="微軟正黑體"/>
                <a:ea typeface="微軟正黑體"/>
                <a:cs typeface="微軟正黑體"/>
              </a:rPr>
              <a:t>9900465930</a:t>
            </a:r>
            <a:r>
              <a:rPr lang="zh-TW" altLang="en-US" sz="3200" b="1" smtClean="0">
                <a:solidFill>
                  <a:srgbClr val="FF0000"/>
                </a:solidFill>
                <a:latin typeface="微軟正黑體"/>
                <a:ea typeface="微軟正黑體"/>
                <a:cs typeface="微軟正黑體"/>
              </a:rPr>
              <a:t>號</a:t>
            </a:r>
            <a:r>
              <a:rPr lang="en-US" altLang="zh-TW" sz="3200" b="1" smtClean="0">
                <a:latin typeface="微軟正黑體"/>
                <a:ea typeface="微軟正黑體"/>
                <a:cs typeface="微軟正黑體"/>
              </a:rPr>
              <a:t>)</a:t>
            </a:r>
            <a:r>
              <a:rPr lang="zh-TW" altLang="en-US" sz="3200" b="1" smtClean="0">
                <a:latin typeface="微軟正黑體"/>
                <a:ea typeface="微軟正黑體"/>
                <a:cs typeface="微軟正黑體"/>
              </a:rPr>
              <a:t>，民間參與公共建設案件不適用政府採購法第 </a:t>
            </a:r>
            <a:r>
              <a:rPr lang="en-US" altLang="zh-TW" sz="3200" b="1" smtClean="0">
                <a:latin typeface="微軟正黑體"/>
                <a:ea typeface="微軟正黑體"/>
                <a:cs typeface="微軟正黑體"/>
              </a:rPr>
              <a:t>103</a:t>
            </a:r>
            <a:r>
              <a:rPr lang="zh-TW" altLang="en-US" sz="3200" b="1" smtClean="0">
                <a:latin typeface="微軟正黑體"/>
                <a:ea typeface="微軟正黑體"/>
                <a:cs typeface="微軟正黑體"/>
              </a:rPr>
              <a:t>條之規定，不得參加投標或作為決標對象之廠商能否參與公共建設之投資興建，應依個案招標文件而定</a:t>
            </a:r>
            <a:r>
              <a:rPr lang="en-US" altLang="zh-TW" sz="3200" b="1" smtClean="0">
                <a:latin typeface="微軟正黑體"/>
                <a:ea typeface="微軟正黑體"/>
                <a:cs typeface="微軟正黑體"/>
              </a:rPr>
              <a:t>(</a:t>
            </a:r>
            <a:r>
              <a:rPr lang="zh-TW" altLang="en-US" sz="3200" b="1" smtClean="0">
                <a:solidFill>
                  <a:srgbClr val="FF0000"/>
                </a:solidFill>
                <a:latin typeface="微軟正黑體"/>
                <a:ea typeface="微軟正黑體"/>
                <a:cs typeface="微軟正黑體"/>
              </a:rPr>
              <a:t>工程促字第</a:t>
            </a:r>
            <a:r>
              <a:rPr lang="en-US" altLang="zh-TW" sz="3200" b="1" smtClean="0">
                <a:solidFill>
                  <a:srgbClr val="FF0000"/>
                </a:solidFill>
                <a:latin typeface="微軟正黑體"/>
                <a:ea typeface="微軟正黑體"/>
                <a:cs typeface="微軟正黑體"/>
              </a:rPr>
              <a:t>10000277880</a:t>
            </a:r>
            <a:r>
              <a:rPr lang="zh-TW" altLang="en-US" sz="3200" b="1" smtClean="0">
                <a:solidFill>
                  <a:srgbClr val="FF0000"/>
                </a:solidFill>
                <a:latin typeface="微軟正黑體"/>
                <a:ea typeface="微軟正黑體"/>
                <a:cs typeface="微軟正黑體"/>
              </a:rPr>
              <a:t>號</a:t>
            </a:r>
            <a:r>
              <a:rPr lang="en-US" altLang="zh-TW" sz="3200" b="1" smtClean="0">
                <a:latin typeface="微軟正黑體"/>
                <a:ea typeface="微軟正黑體"/>
                <a:cs typeface="微軟正黑體"/>
              </a:rPr>
              <a:t>)</a:t>
            </a:r>
          </a:p>
          <a:p>
            <a:endParaRPr lang="zh-TW"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標題 1"/>
          <p:cNvSpPr>
            <a:spLocks noGrp="1"/>
          </p:cNvSpPr>
          <p:nvPr>
            <p:ph type="title"/>
          </p:nvPr>
        </p:nvSpPr>
        <p:spPr/>
        <p:txBody>
          <a:bodyPr/>
          <a:lstStyle/>
          <a:p>
            <a:endParaRPr lang="zh-TW" altLang="en-US" smtClean="0">
              <a:solidFill>
                <a:srgbClr val="7B9899"/>
              </a:solidFill>
              <a:cs typeface="微軟正黑體"/>
            </a:endParaRPr>
          </a:p>
        </p:txBody>
      </p:sp>
      <p:sp>
        <p:nvSpPr>
          <p:cNvPr id="31746" name="內容版面配置區 2"/>
          <p:cNvSpPr>
            <a:spLocks noGrp="1"/>
          </p:cNvSpPr>
          <p:nvPr>
            <p:ph sz="quarter" idx="1"/>
          </p:nvPr>
        </p:nvSpPr>
        <p:spPr>
          <a:xfrm>
            <a:off x="401638" y="1527175"/>
            <a:ext cx="11339512" cy="4572000"/>
          </a:xfrm>
        </p:spPr>
        <p:txBody>
          <a:bodyPr/>
          <a:lstStyle/>
          <a:p>
            <a:pPr>
              <a:lnSpc>
                <a:spcPct val="90000"/>
              </a:lnSpc>
            </a:pPr>
            <a:r>
              <a:rPr lang="en-US" altLang="zh-TW" sz="2800" b="1" smtClean="0">
                <a:solidFill>
                  <a:schemeClr val="hlink"/>
                </a:solidFill>
                <a:latin typeface="微軟正黑體"/>
                <a:ea typeface="微軟正黑體"/>
                <a:cs typeface="微軟正黑體"/>
              </a:rPr>
              <a:t>2</a:t>
            </a:r>
            <a:r>
              <a:rPr lang="zh-TW" altLang="en-US" sz="2800" b="1" smtClean="0">
                <a:solidFill>
                  <a:schemeClr val="hlink"/>
                </a:solidFill>
                <a:latin typeface="微軟正黑體"/>
                <a:ea typeface="微軟正黑體"/>
                <a:cs typeface="微軟正黑體"/>
              </a:rPr>
              <a:t>、最高行政法院意見：</a:t>
            </a:r>
            <a:r>
              <a:rPr lang="zh-TW" altLang="en-US" sz="2800" smtClean="0">
                <a:latin typeface="微軟正黑體"/>
                <a:ea typeface="微軟正黑體"/>
                <a:cs typeface="微軟正黑體"/>
              </a:rPr>
              <a:t> </a:t>
            </a:r>
          </a:p>
          <a:p>
            <a:pPr>
              <a:lnSpc>
                <a:spcPct val="90000"/>
              </a:lnSpc>
            </a:pPr>
            <a:r>
              <a:rPr lang="zh-TW" altLang="en-US" sz="2800" smtClean="0"/>
              <a:t>      </a:t>
            </a:r>
            <a:r>
              <a:rPr lang="zh-TW" altLang="en-US" sz="3200" b="1" smtClean="0">
                <a:latin typeface="微軟正黑體"/>
                <a:ea typeface="微軟正黑體"/>
                <a:cs typeface="微軟正黑體"/>
              </a:rPr>
              <a:t>民間參與投資興建、營運之案件，原則上適用辦理該案件所據之法律，如該其他法律就甄選投資廠商程序未設規範，</a:t>
            </a:r>
            <a:r>
              <a:rPr lang="zh-TW" altLang="en-US" sz="3200" b="1" smtClean="0">
                <a:solidFill>
                  <a:srgbClr val="FF0000"/>
                </a:solidFill>
                <a:latin typeface="微軟正黑體"/>
                <a:ea typeface="微軟正黑體"/>
                <a:cs typeface="微軟正黑體"/>
              </a:rPr>
              <a:t>有關甄選投資廠商程序即應適用政府採購法之規定</a:t>
            </a:r>
            <a:r>
              <a:rPr lang="zh-TW" altLang="en-US" sz="3200" b="1" smtClean="0">
                <a:latin typeface="微軟正黑體"/>
                <a:ea typeface="微軟正黑體"/>
                <a:cs typeface="微軟正黑體"/>
              </a:rPr>
              <a:t>。（</a:t>
            </a:r>
            <a:r>
              <a:rPr lang="zh-TW" altLang="en-US" sz="3200" b="1" smtClean="0">
                <a:solidFill>
                  <a:srgbClr val="FF0000"/>
                </a:solidFill>
                <a:latin typeface="微軟正黑體"/>
                <a:ea typeface="微軟正黑體"/>
                <a:cs typeface="微軟正黑體"/>
              </a:rPr>
              <a:t>最高行政法院</a:t>
            </a:r>
            <a:r>
              <a:rPr lang="en-US" altLang="zh-TW" sz="3200" b="1" smtClean="0">
                <a:solidFill>
                  <a:srgbClr val="FF0000"/>
                </a:solidFill>
                <a:latin typeface="微軟正黑體"/>
                <a:ea typeface="微軟正黑體"/>
                <a:cs typeface="微軟正黑體"/>
              </a:rPr>
              <a:t>93</a:t>
            </a:r>
            <a:r>
              <a:rPr lang="zh-TW" altLang="en-US" sz="3200" b="1" smtClean="0">
                <a:solidFill>
                  <a:srgbClr val="FF0000"/>
                </a:solidFill>
                <a:latin typeface="微軟正黑體"/>
                <a:ea typeface="微軟正黑體"/>
                <a:cs typeface="微軟正黑體"/>
              </a:rPr>
              <a:t>年度判字第</a:t>
            </a:r>
            <a:r>
              <a:rPr lang="en-US" altLang="zh-TW" sz="3200" b="1" smtClean="0">
                <a:solidFill>
                  <a:srgbClr val="FF0000"/>
                </a:solidFill>
                <a:latin typeface="微軟正黑體"/>
                <a:ea typeface="微軟正黑體"/>
                <a:cs typeface="微軟正黑體"/>
              </a:rPr>
              <a:t>134</a:t>
            </a:r>
            <a:r>
              <a:rPr lang="zh-TW" altLang="en-US" sz="3200" b="1" smtClean="0">
                <a:solidFill>
                  <a:srgbClr val="FF0000"/>
                </a:solidFill>
                <a:latin typeface="微軟正黑體"/>
                <a:ea typeface="微軟正黑體"/>
                <a:cs typeface="微軟正黑體"/>
              </a:rPr>
              <a:t>號判決</a:t>
            </a:r>
            <a:r>
              <a:rPr lang="zh-TW" altLang="en-US" sz="3200" b="1" smtClean="0">
                <a:latin typeface="微軟正黑體"/>
                <a:ea typeface="微軟正黑體"/>
                <a:cs typeface="微軟正黑體"/>
              </a:rPr>
              <a:t>） </a:t>
            </a:r>
          </a:p>
          <a:p>
            <a:endParaRPr lang="zh-TW"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標題 1"/>
          <p:cNvSpPr>
            <a:spLocks noGrp="1"/>
          </p:cNvSpPr>
          <p:nvPr>
            <p:ph type="title"/>
          </p:nvPr>
        </p:nvSpPr>
        <p:spPr/>
        <p:txBody>
          <a:bodyPr/>
          <a:lstStyle/>
          <a:p>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lnSpcReduction="10000"/>
          </a:bodyPr>
          <a:lstStyle/>
          <a:p>
            <a:pPr marL="274320" indent="-274320" fontAlgn="auto">
              <a:spcAft>
                <a:spcPts val="0"/>
              </a:spcAft>
              <a:buFont typeface="Wingdings 2"/>
              <a:buChar char=""/>
              <a:defRPr/>
            </a:pPr>
            <a:r>
              <a:rPr lang="en-US" altLang="zh-TW" sz="2800" b="1" dirty="0" smtClean="0">
                <a:solidFill>
                  <a:srgbClr val="00B0F0"/>
                </a:solidFill>
                <a:latin typeface="微軟正黑體" pitchFamily="34" charset="-120"/>
                <a:ea typeface="微軟正黑體" pitchFamily="34" charset="-120"/>
              </a:rPr>
              <a:t>3</a:t>
            </a:r>
            <a:r>
              <a:rPr lang="zh-TW" altLang="en-US" sz="2800" b="1" dirty="0" smtClean="0">
                <a:solidFill>
                  <a:srgbClr val="00B0F0"/>
                </a:solidFill>
                <a:latin typeface="微軟正黑體" pitchFamily="34" charset="-120"/>
                <a:ea typeface="微軟正黑體" pitchFamily="34" charset="-120"/>
              </a:rPr>
              <a:t>、最高法院意見：</a:t>
            </a:r>
            <a:endParaRPr lang="en-US" altLang="zh-TW" sz="2800" b="1" dirty="0" smtClean="0">
              <a:solidFill>
                <a:srgbClr val="00B0F0"/>
              </a:solidFill>
              <a:latin typeface="微軟正黑體" pitchFamily="34" charset="-120"/>
              <a:ea typeface="微軟正黑體" pitchFamily="34" charset="-120"/>
            </a:endParaRP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甲、早期見解：</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原審依促進民間參與公共建設法第五條第二項，政府採購法第二條、第九十九條，及系爭納骨塔開發案</a:t>
            </a:r>
            <a:r>
              <a:rPr lang="en-US" altLang="zh-TW" sz="2800" b="1" dirty="0" smtClean="0">
                <a:latin typeface="微軟正黑體" pitchFamily="34" charset="-120"/>
                <a:ea typeface="微軟正黑體" pitchFamily="34" charset="-120"/>
              </a:rPr>
              <a:t>BOT</a:t>
            </a:r>
            <a:r>
              <a:rPr lang="zh-TW" altLang="en-US" sz="2800" b="1" dirty="0" smtClean="0">
                <a:latin typeface="微軟正黑體" pitchFamily="34" charset="-120"/>
                <a:ea typeface="微軟正黑體" pitchFamily="34" charset="-120"/>
              </a:rPr>
              <a:t>契約書內容、行政院公共工程委員會函文要旨等，</a:t>
            </a:r>
            <a:r>
              <a:rPr lang="zh-TW" altLang="en-US" sz="2800" b="1" dirty="0" smtClean="0">
                <a:solidFill>
                  <a:srgbClr val="FF0000"/>
                </a:solidFill>
                <a:latin typeface="微軟正黑體" pitchFamily="34" charset="-120"/>
                <a:ea typeface="微軟正黑體" pitchFamily="34" charset="-120"/>
              </a:rPr>
              <a:t>認系爭納骨塔開發案應適用政府採購法之規定辦理，並無疑義</a:t>
            </a: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98</a:t>
            </a:r>
            <a:r>
              <a:rPr lang="zh-TW" altLang="en-US" sz="2800" b="1" dirty="0" smtClean="0">
                <a:solidFill>
                  <a:srgbClr val="FF0000"/>
                </a:solidFill>
                <a:latin typeface="微軟正黑體" pitchFamily="34" charset="-120"/>
                <a:ea typeface="微軟正黑體" pitchFamily="34" charset="-120"/>
              </a:rPr>
              <a:t>台上 </a:t>
            </a:r>
            <a:r>
              <a:rPr lang="en-US" altLang="zh-TW" sz="2800" b="1" dirty="0" smtClean="0">
                <a:solidFill>
                  <a:srgbClr val="FF0000"/>
                </a:solidFill>
                <a:latin typeface="微軟正黑體" pitchFamily="34" charset="-120"/>
                <a:ea typeface="微軟正黑體" pitchFamily="34" charset="-120"/>
              </a:rPr>
              <a:t>6724</a:t>
            </a:r>
            <a:r>
              <a:rPr lang="en-US" altLang="zh-TW" sz="2800" b="1" dirty="0" smtClean="0">
                <a:latin typeface="微軟正黑體" pitchFamily="34" charset="-120"/>
                <a:ea typeface="微軟正黑體" pitchFamily="34" charset="-120"/>
              </a:rPr>
              <a:t>)</a:t>
            </a:r>
          </a:p>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乙、最新見解：</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自償及非自償部分</a:t>
            </a:r>
            <a:r>
              <a:rPr lang="en-US" altLang="zh-TW" sz="2800" b="1" dirty="0" smtClean="0">
                <a:latin typeface="微軟正黑體" pitchFamily="34" charset="-120"/>
                <a:ea typeface="微軟正黑體" pitchFamily="34" charset="-120"/>
              </a:rPr>
              <a:t>) </a:t>
            </a:r>
          </a:p>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自償部分：</a:t>
            </a:r>
          </a:p>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     ＢＯＴ不論由政府規劃或民間規劃，民間機構均係依法律取得特許權，在政府監督、管理及擔保下，以自己名義，利用自有之資金、專業技術及經營理念，從事興建、營運等履行投資契約（特許權契約）之行為，乃交通建設之開創者與執行者，</a:t>
            </a:r>
            <a:r>
              <a:rPr lang="zh-TW" altLang="en-US" sz="2800" b="1" dirty="0" smtClean="0">
                <a:solidFill>
                  <a:srgbClr val="FF0000"/>
                </a:solidFill>
                <a:latin typeface="微軟正黑體" pitchFamily="34" charset="-120"/>
                <a:ea typeface="微軟正黑體" pitchFamily="34" charset="-120"/>
              </a:rPr>
              <a:t>並非政府委託或移轉其興建及營運權之結果</a:t>
            </a:r>
            <a:r>
              <a:rPr lang="zh-TW" altLang="en-US" sz="2800" b="1" dirty="0" smtClean="0">
                <a:latin typeface="微軟正黑體" pitchFamily="34" charset="-120"/>
                <a:ea typeface="微軟正黑體" pitchFamily="34" charset="-120"/>
              </a:rPr>
              <a:t>， </a:t>
            </a:r>
          </a:p>
          <a:p>
            <a:pPr marL="274320" indent="-274320" fontAlgn="auto">
              <a:lnSpc>
                <a:spcPct val="90000"/>
              </a:lnSpc>
              <a:spcAft>
                <a:spcPts val="0"/>
              </a:spcAft>
              <a:buFont typeface="Wingdings" pitchFamily="2" charset="2"/>
              <a:buNone/>
              <a:defRPr/>
            </a:pP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endParaRPr lang="zh-TW" altLang="en-US" dirty="0">
              <a:solidFill>
                <a:srgbClr val="00B0F0"/>
              </a:solidFill>
              <a:latin typeface="微軟正黑體" pitchFamily="34" charset="-120"/>
              <a:ea typeface="微軟正黑體" pitchFamily="3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a:xfrm>
            <a:off x="723900" y="569913"/>
            <a:ext cx="8910638" cy="690562"/>
          </a:xfrm>
        </p:spPr>
        <p:txBody>
          <a:bodyPr/>
          <a:lstStyle/>
          <a:p>
            <a:pPr algn="l"/>
            <a:r>
              <a:rPr lang="zh-TW" altLang="en-US" sz="3600" b="1" smtClean="0">
                <a:solidFill>
                  <a:srgbClr val="7B9899"/>
                </a:solidFill>
                <a:cs typeface="微軟正黑體"/>
              </a:rPr>
              <a:t>演講大綱</a:t>
            </a:r>
          </a:p>
        </p:txBody>
      </p:sp>
      <p:sp>
        <p:nvSpPr>
          <p:cNvPr id="3" name="內容版面配置區 2"/>
          <p:cNvSpPr>
            <a:spLocks noGrp="1"/>
          </p:cNvSpPr>
          <p:nvPr>
            <p:ph sz="quarter" idx="1"/>
          </p:nvPr>
        </p:nvSpPr>
        <p:spPr>
          <a:xfrm>
            <a:off x="914400" y="1316038"/>
            <a:ext cx="10590213" cy="4595812"/>
          </a:xfrm>
        </p:spPr>
        <p:txBody>
          <a:bodyPr>
            <a:normAutofit fontScale="92500" lnSpcReduction="10000"/>
          </a:bodyPr>
          <a:lstStyle/>
          <a:p>
            <a:pPr marL="274320" indent="-274320" fontAlgn="auto">
              <a:spcAft>
                <a:spcPts val="0"/>
              </a:spcAft>
              <a:buFont typeface="Wingdings 2"/>
              <a:buChar char=""/>
              <a:defRPr/>
            </a:pPr>
            <a:r>
              <a:rPr lang="zh-TW" altLang="en-US" sz="3600" b="1" dirty="0" smtClean="0">
                <a:latin typeface="+mj-ea"/>
                <a:ea typeface="+mj-ea"/>
                <a:hlinkClick r:id="rId2" action="ppaction://hlinksldjump"/>
              </a:rPr>
              <a:t>何謂公務員</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3" action="ppaction://hlinksldjump"/>
              </a:rPr>
              <a:t>公務員身分衍生的責任</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4" action="ppaction://hlinksldjump"/>
              </a:rPr>
              <a:t>相關刑事法條</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5" action="ppaction://hlinksldjump"/>
              </a:rPr>
              <a:t>法條內容解釋</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u="sng" dirty="0" smtClean="0">
                <a:solidFill>
                  <a:srgbClr val="00B0F0"/>
                </a:solidFill>
                <a:latin typeface="+mj-ea"/>
                <a:ea typeface="+mj-ea"/>
              </a:rPr>
              <a:t>政府採購法概述</a:t>
            </a:r>
            <a:endParaRPr lang="en-US" altLang="zh-TW" sz="3600" b="1" u="sng" dirty="0" smtClean="0">
              <a:solidFill>
                <a:srgbClr val="00B0F0"/>
              </a:solidFill>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6" action="ppaction://hlinksldjump"/>
              </a:rPr>
              <a:t>相關案例討論</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7" action="ppaction://hlinksldjump"/>
              </a:rPr>
              <a:t>圖利與便民的區</a:t>
            </a:r>
            <a:r>
              <a:rPr lang="zh-TW" altLang="en-US" sz="3600" b="1" dirty="0">
                <a:latin typeface="+mj-ea"/>
                <a:ea typeface="+mj-ea"/>
                <a:hlinkClick r:id="rId7" action="ppaction://hlinksldjump"/>
              </a:rPr>
              <a:t>別</a:t>
            </a:r>
            <a:endParaRPr lang="en-US" altLang="zh-TW" sz="3600" b="1" dirty="0" smtClean="0">
              <a:latin typeface="+mj-ea"/>
              <a:ea typeface="+mj-ea"/>
            </a:endParaRPr>
          </a:p>
          <a:p>
            <a:pPr marL="274320" indent="-274320" fontAlgn="auto">
              <a:spcAft>
                <a:spcPts val="0"/>
              </a:spcAft>
              <a:buFont typeface="Wingdings 2"/>
              <a:buChar char=""/>
              <a:defRPr/>
            </a:pPr>
            <a:r>
              <a:rPr lang="zh-TW" altLang="en-US" sz="3600" b="1" dirty="0" smtClean="0">
                <a:latin typeface="+mj-ea"/>
                <a:ea typeface="+mj-ea"/>
                <a:hlinkClick r:id="rId8" action="ppaction://hlinksldjump"/>
              </a:rPr>
              <a:t>應對之</a:t>
            </a:r>
            <a:r>
              <a:rPr lang="zh-TW" altLang="en-US" sz="3600" b="1" dirty="0">
                <a:latin typeface="+mj-ea"/>
                <a:ea typeface="+mj-ea"/>
                <a:hlinkClick r:id="rId8" action="ppaction://hlinksldjump"/>
              </a:rPr>
              <a:t>道</a:t>
            </a:r>
            <a:endParaRPr lang="en-US" altLang="zh-TW" sz="3600" b="1" dirty="0" smtClean="0">
              <a:latin typeface="+mj-ea"/>
              <a:ea typeface="+mj-ea"/>
            </a:endParaRP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標題 1"/>
          <p:cNvSpPr>
            <a:spLocks noGrp="1"/>
          </p:cNvSpPr>
          <p:nvPr>
            <p:ph type="title"/>
          </p:nvPr>
        </p:nvSpPr>
        <p:spPr/>
        <p:txBody>
          <a:bodyPr/>
          <a:lstStyle/>
          <a:p>
            <a:pPr algn="l"/>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388938" y="1527175"/>
            <a:ext cx="11337925" cy="4572000"/>
          </a:xfrm>
        </p:spPr>
        <p:txBody>
          <a:bodyPr>
            <a:normAutofit fontScale="92500"/>
          </a:bodyPr>
          <a:lstStyle/>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非自償部分：</a:t>
            </a:r>
          </a:p>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     非自償部分，由政府補貼其所需貸款利息，或投資其建設之一部。則政府投資非自償部分之交通建設，既係基於獎勵投資之目的，如由民間機構併同興建時，仍屬原投資契約之特許權範圍，無從予以單獨割裂，遽認非自償部分係政府委託興建。</a:t>
            </a:r>
            <a:r>
              <a:rPr lang="zh-TW" altLang="en-US" sz="2800" b="1" dirty="0" smtClean="0">
                <a:solidFill>
                  <a:srgbClr val="FF0000"/>
                </a:solidFill>
                <a:latin typeface="微軟正黑體" pitchFamily="34" charset="-120"/>
                <a:ea typeface="微軟正黑體" pitchFamily="34" charset="-120"/>
              </a:rPr>
              <a:t>從而民間機構為實現交通建設之興建、營運所需之採購行為，乃居於私人地位之私經濟活動，而非受託從事公共事務，並無行政機關依法行政原則之適用，自亦不生採購公正性、客觀性及信賴性之保護問題</a:t>
            </a:r>
            <a:r>
              <a:rPr lang="zh-TW" altLang="en-US" sz="2800" b="1" dirty="0" smtClean="0">
                <a:latin typeface="微軟正黑體" pitchFamily="34" charset="-120"/>
                <a:ea typeface="微軟正黑體" pitchFamily="34" charset="-120"/>
              </a:rPr>
              <a:t>。此觀促參法第四十八條規定「依本法核准民間機構興建、營運之公共建設，不適用政府採購法之規定。」益臻明瞭。</a:t>
            </a:r>
            <a:r>
              <a:rPr lang="zh-TW" altLang="en-US" sz="2800" b="1" dirty="0" smtClean="0">
                <a:solidFill>
                  <a:srgbClr val="FF0000"/>
                </a:solidFill>
                <a:latin typeface="微軟正黑體" pitchFamily="34" charset="-120"/>
                <a:ea typeface="微軟正黑體" pitchFamily="34" charset="-120"/>
              </a:rPr>
              <a:t>故民間機構因履行投資契約，其承辦採購事務之人員即非刑法第十條第二項第一款後段或第二款所定之公務員</a:t>
            </a:r>
            <a:r>
              <a:rPr lang="zh-TW" altLang="en-US" sz="2800" b="1" dirty="0" smtClean="0">
                <a:latin typeface="微軟正黑體" pitchFamily="34" charset="-120"/>
                <a:ea typeface="微軟正黑體" pitchFamily="34" charset="-120"/>
              </a:rPr>
              <a:t>。</a:t>
            </a:r>
            <a:r>
              <a:rPr lang="en-US" altLang="zh-TW"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101</a:t>
            </a:r>
            <a:r>
              <a:rPr lang="zh-TW" altLang="en-US" sz="2800" b="1" dirty="0" smtClean="0">
                <a:solidFill>
                  <a:srgbClr val="FF0000"/>
                </a:solidFill>
                <a:latin typeface="微軟正黑體" pitchFamily="34" charset="-120"/>
                <a:ea typeface="微軟正黑體" pitchFamily="34" charset="-120"/>
              </a:rPr>
              <a:t>年度台上字第</a:t>
            </a:r>
            <a:r>
              <a:rPr lang="en-US" altLang="zh-TW" sz="2800" b="1" dirty="0" smtClean="0">
                <a:solidFill>
                  <a:srgbClr val="FF0000"/>
                </a:solidFill>
                <a:latin typeface="微軟正黑體" pitchFamily="34" charset="-120"/>
                <a:ea typeface="微軟正黑體" pitchFamily="34" charset="-120"/>
              </a:rPr>
              <a:t>3385</a:t>
            </a:r>
            <a:r>
              <a:rPr lang="zh-TW" altLang="en-US" sz="2800" b="1" dirty="0" smtClean="0">
                <a:solidFill>
                  <a:srgbClr val="FF0000"/>
                </a:solidFill>
                <a:latin typeface="微軟正黑體" pitchFamily="34" charset="-120"/>
                <a:ea typeface="微軟正黑體" pitchFamily="34" charset="-120"/>
              </a:rPr>
              <a:t>號</a:t>
            </a:r>
            <a:r>
              <a:rPr lang="en-US" altLang="zh-TW" sz="2800" b="1" dirty="0" smtClean="0">
                <a:latin typeface="微軟正黑體" pitchFamily="34" charset="-120"/>
                <a:ea typeface="微軟正黑體" pitchFamily="34" charset="-120"/>
              </a:rPr>
              <a:t>)</a:t>
            </a:r>
            <a:endParaRPr lang="zh-TW" altLang="en-US" b="1" dirty="0">
              <a:latin typeface="微軟正黑體" pitchFamily="34" charset="-12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標題 1"/>
          <p:cNvSpPr>
            <a:spLocks noGrp="1"/>
          </p:cNvSpPr>
          <p:nvPr>
            <p:ph type="title"/>
          </p:nvPr>
        </p:nvSpPr>
        <p:spPr/>
        <p:txBody>
          <a:bodyPr/>
          <a:lstStyle/>
          <a:p>
            <a:pPr algn="l"/>
            <a:r>
              <a:rPr lang="zh-TW" altLang="en-US" sz="3600" b="1" smtClean="0">
                <a:solidFill>
                  <a:schemeClr val="hlink"/>
                </a:solidFill>
                <a:cs typeface="微軟正黑體"/>
              </a:rPr>
              <a:t>十、替代役之役男</a:t>
            </a: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雖非上揭第一款前段所定之身分公務員；但是否屬於同款後段之授權公務員，應視其工作性質於事務要件上，是否從事於公共事務而具有公權力行為資為判斷。例如替代役實施條例第</a:t>
            </a:r>
            <a:r>
              <a:rPr lang="en-US" altLang="zh-TW" sz="2800" b="1" dirty="0" smtClean="0">
                <a:latin typeface="微軟正黑體" pitchFamily="34" charset="-120"/>
                <a:ea typeface="微軟正黑體" pitchFamily="34" charset="-120"/>
              </a:rPr>
              <a:t>4</a:t>
            </a:r>
            <a:r>
              <a:rPr lang="zh-TW" altLang="en-US" sz="2800" b="1" dirty="0" smtClean="0">
                <a:latin typeface="微軟正黑體" pitchFamily="34" charset="-120"/>
                <a:ea typeface="微軟正黑體" pitchFamily="34" charset="-120"/>
              </a:rPr>
              <a:t>條第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項第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款所定一般替代役之警察役別，依該條例施行細則第</a:t>
            </a:r>
            <a:r>
              <a:rPr lang="en-US" altLang="zh-TW" sz="2800" b="1" dirty="0" smtClean="0">
                <a:latin typeface="微軟正黑體" pitchFamily="34" charset="-120"/>
                <a:ea typeface="微軟正黑體" pitchFamily="34" charset="-120"/>
              </a:rPr>
              <a:t>3</a:t>
            </a:r>
            <a:r>
              <a:rPr lang="zh-TW" altLang="en-US" sz="2800" b="1" dirty="0" smtClean="0">
                <a:latin typeface="微軟正黑體" pitchFamily="34" charset="-120"/>
                <a:ea typeface="微軟正黑體" pitchFamily="34" charset="-120"/>
              </a:rPr>
              <a:t>條第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款第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點明定，警察役包括擔任矯正機關警衛之輔助勤務等，</a:t>
            </a:r>
            <a:r>
              <a:rPr lang="zh-TW" altLang="en-US" sz="2800" b="1" dirty="0" smtClean="0">
                <a:solidFill>
                  <a:srgbClr val="FF0000"/>
                </a:solidFill>
                <a:latin typeface="微軟正黑體" pitchFamily="34" charset="-120"/>
                <a:ea typeface="微軟正黑體" pitchFamily="34" charset="-120"/>
              </a:rPr>
              <a:t>是替代役男奉派往監獄、看守所擔任立哨、崗哨、巡邏勤務者，因其從事於法定之公共事務，乃具有法定職務權限，應視為刑法上之公務員，而屬同款後段之授權公務員</a:t>
            </a:r>
            <a:r>
              <a:rPr lang="zh-TW" altLang="en-US" sz="2800" b="1" dirty="0" smtClean="0">
                <a:latin typeface="微軟正黑體" pitchFamily="34" charset="-120"/>
                <a:ea typeface="微軟正黑體" pitchFamily="34" charset="-120"/>
              </a:rPr>
              <a:t>。至若所擔任之工作，於事務要件上，並非從事於公共事務而具有公權力之行為者，例如被派</a:t>
            </a:r>
            <a:r>
              <a:rPr lang="zh-TW" altLang="en-US" sz="2800" b="1" dirty="0" smtClean="0">
                <a:solidFill>
                  <a:srgbClr val="FF0000"/>
                </a:solidFill>
                <a:latin typeface="微軟正黑體" pitchFamily="34" charset="-120"/>
                <a:ea typeface="微軟正黑體" pitchFamily="34" charset="-120"/>
              </a:rPr>
              <a:t>擔任兒童與少年、老人與病、殘榮民及身心障礙者之照顧，資源回收、環境清潔維護，特殊教育與國外輔助教學及中輟生之輔導，農業資源展覽導覽服務等與公權力行使無關事務，即非屬公務員</a:t>
            </a:r>
            <a:r>
              <a:rPr lang="zh-TW" altLang="en-US"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98</a:t>
            </a:r>
            <a:r>
              <a:rPr lang="zh-TW" altLang="en-US" sz="2800" b="1" dirty="0" smtClean="0">
                <a:solidFill>
                  <a:srgbClr val="FF0000"/>
                </a:solidFill>
                <a:latin typeface="微軟正黑體" pitchFamily="34" charset="-120"/>
                <a:ea typeface="微軟正黑體" pitchFamily="34" charset="-120"/>
              </a:rPr>
              <a:t>年度台上字第</a:t>
            </a:r>
            <a:r>
              <a:rPr lang="en-US" altLang="zh-TW" sz="2800" b="1" dirty="0" smtClean="0">
                <a:solidFill>
                  <a:srgbClr val="FF0000"/>
                </a:solidFill>
                <a:latin typeface="微軟正黑體" pitchFamily="34" charset="-120"/>
                <a:ea typeface="微軟正黑體" pitchFamily="34" charset="-120"/>
              </a:rPr>
              <a:t>2828</a:t>
            </a:r>
            <a:r>
              <a:rPr lang="zh-TW" altLang="en-US" sz="2800" b="1" dirty="0" smtClean="0">
                <a:solidFill>
                  <a:srgbClr val="FF0000"/>
                </a:solidFill>
                <a:latin typeface="微軟正黑體" pitchFamily="34" charset="-120"/>
                <a:ea typeface="微軟正黑體" pitchFamily="34" charset="-120"/>
              </a:rPr>
              <a:t>號</a:t>
            </a:r>
            <a:r>
              <a:rPr lang="zh-TW" altLang="en-US" sz="2800" b="1" dirty="0" smtClean="0">
                <a:latin typeface="微軟正黑體" pitchFamily="34" charset="-120"/>
                <a:ea typeface="微軟正黑體" pitchFamily="34" charset="-120"/>
              </a:rPr>
              <a:t>）</a:t>
            </a:r>
            <a:endParaRPr lang="zh-TW" altLang="en-US" b="1" dirty="0">
              <a:latin typeface="微軟正黑體" pitchFamily="34" charset="-120"/>
              <a:ea typeface="微軟正黑體" pitchFamily="34"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標題 1"/>
          <p:cNvSpPr>
            <a:spLocks noGrp="1"/>
          </p:cNvSpPr>
          <p:nvPr>
            <p:ph type="title"/>
          </p:nvPr>
        </p:nvSpPr>
        <p:spPr>
          <a:xfrm>
            <a:off x="792163" y="623888"/>
            <a:ext cx="6850062" cy="614362"/>
          </a:xfrm>
        </p:spPr>
        <p:txBody>
          <a:bodyPr/>
          <a:lstStyle/>
          <a:p>
            <a:pPr algn="l"/>
            <a:r>
              <a:rPr lang="zh-TW" altLang="en-US" sz="3600" b="1" smtClean="0">
                <a:solidFill>
                  <a:srgbClr val="7B9899"/>
                </a:solidFill>
                <a:cs typeface="微軟正黑體"/>
              </a:rPr>
              <a:t>何謂公務員？</a:t>
            </a:r>
          </a:p>
        </p:txBody>
      </p:sp>
      <p:sp>
        <p:nvSpPr>
          <p:cNvPr id="3" name="內容版面配置區 2"/>
          <p:cNvSpPr>
            <a:spLocks noGrp="1"/>
          </p:cNvSpPr>
          <p:nvPr>
            <p:ph sz="quarter" idx="1"/>
          </p:nvPr>
        </p:nvSpPr>
        <p:spPr>
          <a:xfrm>
            <a:off x="1036638" y="1404938"/>
            <a:ext cx="10467975" cy="4506912"/>
          </a:xfrm>
        </p:spPr>
        <p:txBody>
          <a:bodyPr>
            <a:normAutofit fontScale="92500" lnSpcReduction="20000"/>
          </a:bodyPr>
          <a:lstStyle/>
          <a:p>
            <a:pPr marL="274320" indent="-274320" fontAlgn="auto">
              <a:spcAft>
                <a:spcPts val="0"/>
              </a:spcAft>
              <a:buFont typeface="Wingdings 2"/>
              <a:buChar char=""/>
              <a:defRPr/>
            </a:pPr>
            <a:r>
              <a:rPr lang="zh-TW" altLang="en-US" sz="3200" b="1" dirty="0" smtClean="0">
                <a:latin typeface="+mj-ea"/>
                <a:ea typeface="+mj-ea"/>
              </a:rPr>
              <a:t>委託公務員：</a:t>
            </a:r>
            <a:endParaRPr lang="en-US" altLang="zh-TW" sz="3200" b="1" dirty="0" smtClean="0">
              <a:latin typeface="+mj-ea"/>
              <a:ea typeface="+mj-ea"/>
            </a:endParaRPr>
          </a:p>
          <a:p>
            <a:pPr marL="548640" lvl="1" indent="-274320" fontAlgn="auto">
              <a:spcAft>
                <a:spcPts val="0"/>
              </a:spcAft>
              <a:buFont typeface="Wingdings" pitchFamily="2" charset="2"/>
              <a:buChar char="l"/>
              <a:defRPr/>
            </a:pPr>
            <a:r>
              <a:rPr lang="zh-TW" altLang="en-US" sz="3200" b="1" dirty="0" smtClean="0">
                <a:solidFill>
                  <a:schemeClr val="tx1"/>
                </a:solidFill>
                <a:latin typeface="微軟正黑體" pitchFamily="34" charset="-120"/>
                <a:ea typeface="微軟正黑體" pitchFamily="34" charset="-120"/>
              </a:rPr>
              <a:t>所謂依法受委託從事與委託機關有關之公共事務者，以該公務機關所委託承辦者，</a:t>
            </a:r>
            <a:r>
              <a:rPr lang="zh-TW" altLang="en-US" sz="3200" b="1" dirty="0" smtClean="0">
                <a:solidFill>
                  <a:srgbClr val="FF0000"/>
                </a:solidFill>
                <a:latin typeface="微軟正黑體" pitchFamily="34" charset="-120"/>
                <a:ea typeface="微軟正黑體" pitchFamily="34" charset="-120"/>
              </a:rPr>
              <a:t>為該機關公權力範圍內之公務</a:t>
            </a:r>
            <a:r>
              <a:rPr lang="zh-TW" altLang="en-US" sz="3200" b="1" dirty="0" smtClean="0">
                <a:solidFill>
                  <a:schemeClr val="tx1"/>
                </a:solidFill>
                <a:latin typeface="微軟正黑體" pitchFamily="34" charset="-120"/>
                <a:ea typeface="微軟正黑體" pitchFamily="34" charset="-120"/>
              </a:rPr>
              <a:t>，且</a:t>
            </a:r>
            <a:r>
              <a:rPr lang="zh-TW" altLang="en-US" sz="3200" b="1" dirty="0" smtClean="0">
                <a:solidFill>
                  <a:srgbClr val="FF0000"/>
                </a:solidFill>
                <a:latin typeface="微軟正黑體" pitchFamily="34" charset="-120"/>
                <a:ea typeface="微軟正黑體" pitchFamily="34" charset="-120"/>
              </a:rPr>
              <a:t>受委託人因而享有公務上之職權及公權力主體之身分</a:t>
            </a:r>
            <a:r>
              <a:rPr lang="zh-TW" altLang="en-US" sz="3200" b="1" dirty="0" smtClean="0">
                <a:solidFill>
                  <a:schemeClr val="tx1"/>
                </a:solidFill>
                <a:latin typeface="微軟正黑體" pitchFamily="34" charset="-120"/>
                <a:ea typeface="微軟正黑體" pitchFamily="34" charset="-120"/>
              </a:rPr>
              <a:t>，於</a:t>
            </a:r>
            <a:r>
              <a:rPr lang="zh-TW" altLang="en-US" sz="3200" b="1" dirty="0" smtClean="0">
                <a:solidFill>
                  <a:srgbClr val="FF0000"/>
                </a:solidFill>
                <a:latin typeface="微軟正黑體" pitchFamily="34" charset="-120"/>
                <a:ea typeface="微軟正黑體" pitchFamily="34" charset="-120"/>
              </a:rPr>
              <a:t>其受委託之範圍內行使公務主體之權力者</a:t>
            </a:r>
            <a:r>
              <a:rPr lang="zh-TW" altLang="en-US" sz="3200" b="1" dirty="0" smtClean="0">
                <a:solidFill>
                  <a:schemeClr val="tx1"/>
                </a:solidFill>
                <a:latin typeface="微軟正黑體" pitchFamily="34" charset="-120"/>
                <a:ea typeface="微軟正黑體" pitchFamily="34" charset="-120"/>
              </a:rPr>
              <a:t>，始足當之。</a:t>
            </a:r>
          </a:p>
          <a:p>
            <a:pPr marL="548640" lvl="1" indent="-274320" fontAlgn="auto">
              <a:spcAft>
                <a:spcPts val="0"/>
              </a:spcAft>
              <a:buFont typeface="Wingdings"/>
              <a:buNone/>
              <a:defRPr/>
            </a:pPr>
            <a:r>
              <a:rPr lang="zh-TW" altLang="en-US" sz="3200" b="1" dirty="0" smtClean="0">
                <a:solidFill>
                  <a:srgbClr val="0070C0"/>
                </a:solidFill>
                <a:latin typeface="微軟正黑體" pitchFamily="34" charset="-120"/>
                <a:ea typeface="微軟正黑體" pitchFamily="34" charset="-120"/>
              </a:rPr>
              <a:t>例如：</a:t>
            </a:r>
            <a:endParaRPr lang="en-US" altLang="zh-TW" sz="3200" b="1" dirty="0" smtClean="0">
              <a:solidFill>
                <a:srgbClr val="0070C0"/>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3200" b="1" dirty="0" smtClean="0">
                <a:solidFill>
                  <a:srgbClr val="0070C0"/>
                </a:solidFill>
                <a:latin typeface="微軟正黑體" pitchFamily="34" charset="-120"/>
                <a:ea typeface="微軟正黑體" pitchFamily="34" charset="-120"/>
              </a:rPr>
              <a:t>私立</a:t>
            </a:r>
            <a:r>
              <a:rPr lang="zh-TW" altLang="en-US" sz="3200" b="1" dirty="0">
                <a:solidFill>
                  <a:srgbClr val="0070C0"/>
                </a:solidFill>
                <a:latin typeface="微軟正黑體" pitchFamily="34" charset="-120"/>
                <a:ea typeface="微軟正黑體" pitchFamily="34" charset="-120"/>
              </a:rPr>
              <a:t>學校錄取學生、確定學籍、獎懲學生、核發畢業證書或學位</a:t>
            </a:r>
            <a:r>
              <a:rPr lang="zh-TW" altLang="en-US" sz="3200" b="1" dirty="0" smtClean="0">
                <a:solidFill>
                  <a:srgbClr val="0070C0"/>
                </a:solidFill>
                <a:latin typeface="微軟正黑體" pitchFamily="34" charset="-120"/>
                <a:ea typeface="微軟正黑體" pitchFamily="34" charset="-120"/>
              </a:rPr>
              <a:t>證書。</a:t>
            </a:r>
            <a:endParaRPr lang="en-US" altLang="zh-TW" sz="3200" b="1" dirty="0" smtClean="0">
              <a:solidFill>
                <a:srgbClr val="0070C0"/>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3200" b="1" dirty="0" smtClean="0">
                <a:solidFill>
                  <a:srgbClr val="0070C0"/>
                </a:solidFill>
                <a:latin typeface="微軟正黑體" pitchFamily="34" charset="-120"/>
                <a:ea typeface="微軟正黑體" pitchFamily="34" charset="-120"/>
              </a:rPr>
              <a:t>公</a:t>
            </a:r>
            <a:r>
              <a:rPr lang="zh-TW" altLang="en-US" sz="3200" b="1" dirty="0">
                <a:solidFill>
                  <a:srgbClr val="0070C0"/>
                </a:solidFill>
                <a:latin typeface="微軟正黑體" pitchFamily="34" charset="-120"/>
                <a:ea typeface="微軟正黑體" pitchFamily="34" charset="-120"/>
              </a:rPr>
              <a:t>私立學校、院、系所教師評審委員會關於教師升等評審之</a:t>
            </a:r>
            <a:r>
              <a:rPr lang="zh-TW" altLang="en-US" sz="3200" b="1" dirty="0" smtClean="0">
                <a:solidFill>
                  <a:srgbClr val="0070C0"/>
                </a:solidFill>
                <a:latin typeface="微軟正黑體" pitchFamily="34" charset="-120"/>
                <a:ea typeface="微軟正黑體" pitchFamily="34" charset="-120"/>
              </a:rPr>
              <a:t>權限。</a:t>
            </a:r>
            <a:endParaRPr lang="en-US" altLang="zh-TW" sz="3200" b="1" dirty="0">
              <a:solidFill>
                <a:srgbClr val="0070C0"/>
              </a:solidFill>
              <a:latin typeface="微軟正黑體" pitchFamily="34" charset="-120"/>
              <a:ea typeface="微軟正黑體" pitchFamily="34" charset="-120"/>
            </a:endParaRP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標題 1"/>
          <p:cNvSpPr>
            <a:spLocks noGrp="1"/>
          </p:cNvSpPr>
          <p:nvPr>
            <p:ph type="title"/>
          </p:nvPr>
        </p:nvSpPr>
        <p:spPr>
          <a:xfrm>
            <a:off x="558800" y="501650"/>
            <a:ext cx="9185275" cy="714375"/>
          </a:xfrm>
        </p:spPr>
        <p:txBody>
          <a:bodyPr/>
          <a:lstStyle/>
          <a:p>
            <a:pPr algn="l"/>
            <a:r>
              <a:rPr lang="zh-TW" altLang="en-US" sz="3600" b="1" smtClean="0">
                <a:solidFill>
                  <a:srgbClr val="7B9899"/>
                </a:solidFill>
                <a:cs typeface="微軟正黑體"/>
              </a:rPr>
              <a:t>何謂公務員：政府採購法相關見解</a:t>
            </a:r>
          </a:p>
        </p:txBody>
      </p:sp>
      <p:sp>
        <p:nvSpPr>
          <p:cNvPr id="3" name="內容版面配置區 2"/>
          <p:cNvSpPr>
            <a:spLocks noGrp="1"/>
          </p:cNvSpPr>
          <p:nvPr>
            <p:ph sz="quarter" idx="1"/>
          </p:nvPr>
        </p:nvSpPr>
        <p:spPr>
          <a:xfrm>
            <a:off x="477838" y="1338263"/>
            <a:ext cx="11026775" cy="4573587"/>
          </a:xfrm>
        </p:spPr>
        <p:txBody>
          <a:bodyPr>
            <a:normAutofit/>
          </a:bodyPr>
          <a:lstStyle/>
          <a:p>
            <a:pPr marL="274320" indent="-274320" fontAlgn="auto">
              <a:spcAft>
                <a:spcPts val="0"/>
              </a:spcAft>
              <a:buFont typeface="Wingdings 2"/>
              <a:buChar char=""/>
              <a:defRPr/>
            </a:pPr>
            <a:r>
              <a:rPr lang="zh-TW" altLang="en-US" sz="2800" b="1" dirty="0">
                <a:latin typeface="+mj-ea"/>
                <a:ea typeface="+mj-ea"/>
              </a:rPr>
              <a:t>私經濟行為，原則上固非屬行使公權力之公共事務，然政府採購法第一條及第三條明定：為建立政府採購制度，依公平、公開之採購程序，提升採購效率與功能，確保採購品質，爰制定政府採購法，政府機關、公立學校、公營事業（下稱機關）辦理採購，依本法之規定；本法未規定者，適用其他法律之規定。</a:t>
            </a:r>
            <a:r>
              <a:rPr lang="zh-TW" altLang="en-US" sz="2800" b="1" u="sng" dirty="0">
                <a:solidFill>
                  <a:srgbClr val="FF0000"/>
                </a:solidFill>
                <a:latin typeface="+mj-ea"/>
                <a:ea typeface="+mj-ea"/>
              </a:rPr>
              <a:t>是機關採購案倘應適用政府採購法時，已非純粹之私法關係，仍屬具有法定職務權限之公共事務</a:t>
            </a:r>
            <a:r>
              <a:rPr lang="zh-TW" altLang="en-US" sz="2800" b="1" u="sng" dirty="0" smtClean="0">
                <a:solidFill>
                  <a:srgbClr val="FF0000"/>
                </a:solidFill>
                <a:latin typeface="+mj-ea"/>
                <a:ea typeface="+mj-ea"/>
              </a:rPr>
              <a:t>。</a:t>
            </a:r>
            <a:r>
              <a:rPr lang="zh-TW" altLang="en-US" sz="2800" b="1" dirty="0">
                <a:latin typeface="+mj-ea"/>
                <a:ea typeface="+mj-ea"/>
              </a:rPr>
              <a:t>又修正後刑法第十條第二項所定公務員，學理上將第一款前段規定稱為「身分公務員」，後段部分稱為「授權公務員」，第二款規定則稱為「委託公務員」，其要件均有不同。</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標題 1"/>
          <p:cNvSpPr>
            <a:spLocks noGrp="1"/>
          </p:cNvSpPr>
          <p:nvPr>
            <p:ph type="title"/>
          </p:nvPr>
        </p:nvSpPr>
        <p:spPr>
          <a:xfrm>
            <a:off x="655638" y="460375"/>
            <a:ext cx="8802687" cy="736600"/>
          </a:xfrm>
        </p:spPr>
        <p:txBody>
          <a:bodyPr/>
          <a:lstStyle/>
          <a:p>
            <a:pPr algn="l"/>
            <a:r>
              <a:rPr lang="zh-TW" altLang="en-US" sz="3600" b="1" smtClean="0">
                <a:solidFill>
                  <a:srgbClr val="7B9899"/>
                </a:solidFill>
                <a:cs typeface="微軟正黑體"/>
              </a:rPr>
              <a:t>何謂公務員：政府採購法相關見解</a:t>
            </a:r>
          </a:p>
        </p:txBody>
      </p:sp>
      <p:sp>
        <p:nvSpPr>
          <p:cNvPr id="3" name="內容版面配置區 2"/>
          <p:cNvSpPr>
            <a:spLocks noGrp="1"/>
          </p:cNvSpPr>
          <p:nvPr>
            <p:ph sz="quarter" idx="1"/>
          </p:nvPr>
        </p:nvSpPr>
        <p:spPr>
          <a:xfrm>
            <a:off x="709613" y="1360488"/>
            <a:ext cx="10795000" cy="4551362"/>
          </a:xfrm>
        </p:spPr>
        <p:txBody>
          <a:bodyPr>
            <a:noAutofit/>
          </a:bodyPr>
          <a:lstStyle/>
          <a:p>
            <a:pPr marL="274320" indent="-274320" fontAlgn="auto">
              <a:spcAft>
                <a:spcPts val="0"/>
              </a:spcAft>
              <a:buFont typeface="Wingdings 2"/>
              <a:buChar char=""/>
              <a:defRPr/>
            </a:pPr>
            <a:r>
              <a:rPr lang="zh-TW" altLang="en-US" sz="2400" b="1" dirty="0" smtClean="0">
                <a:latin typeface="+mj-ea"/>
                <a:ea typeface="+mj-ea"/>
              </a:rPr>
              <a:t>負責</a:t>
            </a:r>
            <a:r>
              <a:rPr lang="zh-TW" altLang="en-US" sz="2400" b="1" dirty="0">
                <a:latin typeface="+mj-ea"/>
                <a:ea typeface="+mj-ea"/>
              </a:rPr>
              <a:t>機關採購事務之承辦、監辦人員，如係「依法令服務於國家、自治團體所屬機關，而具有採購職務權限」，固有「身分公務員」之適用。</a:t>
            </a:r>
            <a:r>
              <a:rPr lang="zh-TW" altLang="en-US" sz="2400" b="1" u="sng" dirty="0">
                <a:solidFill>
                  <a:srgbClr val="FF0000"/>
                </a:solidFill>
                <a:latin typeface="+mj-ea"/>
                <a:ea typeface="+mj-ea"/>
              </a:rPr>
              <a:t>倘非依法令服務於上述機關而具有採購職務之人，因政府採購法賦予從事政府採購業務之法定職務權限時，應認係依其他法令從事於公共事務而具有法定職務權限之「授權公務員」</a:t>
            </a:r>
            <a:r>
              <a:rPr lang="zh-TW" altLang="en-US" sz="2400" b="1" u="sng" dirty="0" smtClean="0">
                <a:solidFill>
                  <a:srgbClr val="FF0000"/>
                </a:solidFill>
                <a:latin typeface="+mj-ea"/>
                <a:ea typeface="+mj-ea"/>
              </a:rPr>
              <a:t>。</a:t>
            </a:r>
            <a:endParaRPr lang="en-US" altLang="zh-TW" sz="2400" b="1" u="sng" dirty="0" smtClean="0">
              <a:solidFill>
                <a:srgbClr val="FF0000"/>
              </a:solidFill>
              <a:latin typeface="+mj-ea"/>
              <a:ea typeface="+mj-ea"/>
            </a:endParaRPr>
          </a:p>
          <a:p>
            <a:pPr marL="274320" indent="-274320" fontAlgn="auto">
              <a:spcAft>
                <a:spcPts val="0"/>
              </a:spcAft>
              <a:buFont typeface="Wingdings 2"/>
              <a:buChar char=""/>
              <a:defRPr/>
            </a:pPr>
            <a:r>
              <a:rPr lang="zh-TW" altLang="en-US" sz="2400" b="1" dirty="0" smtClean="0">
                <a:latin typeface="+mj-ea"/>
                <a:ea typeface="+mj-ea"/>
              </a:rPr>
              <a:t>上訴</a:t>
            </a:r>
            <a:r>
              <a:rPr lang="zh-TW" altLang="en-US" sz="2400" b="1" dirty="0">
                <a:latin typeface="+mj-ea"/>
                <a:ea typeface="+mj-ea"/>
              </a:rPr>
              <a:t>人所擔任系爭工程採購案評選委員會之評選委員，非屬修正後刑法第十條第二項第一款前段之身分公務員，而係依政府採購法第九十四條、採購評選委員會審議規則、採購評選委員會組織準則等相關法令規定，於本案工程採購案之評選、審標部分授予公權力之行使，從事屬於公共事務之評選、審標，且具有法定職務權限，當屬修正後刑法第十條第二項第一款後段之授權公務員</a:t>
            </a:r>
            <a:r>
              <a:rPr lang="zh-TW" altLang="en-US" sz="2400" b="1" dirty="0" smtClean="0">
                <a:latin typeface="+mj-ea"/>
                <a:ea typeface="+mj-ea"/>
              </a:rPr>
              <a:t>。</a:t>
            </a:r>
            <a:r>
              <a:rPr lang="en-US" altLang="zh-TW" sz="2400" b="1" dirty="0" smtClean="0">
                <a:latin typeface="+mj-ea"/>
                <a:ea typeface="+mj-ea"/>
              </a:rPr>
              <a:t>【</a:t>
            </a:r>
            <a:r>
              <a:rPr lang="en-US" altLang="zh-TW" sz="2400" b="1" dirty="0" smtClean="0">
                <a:solidFill>
                  <a:srgbClr val="FF0000"/>
                </a:solidFill>
                <a:latin typeface="+mj-ea"/>
                <a:ea typeface="+mj-ea"/>
              </a:rPr>
              <a:t>99</a:t>
            </a:r>
            <a:r>
              <a:rPr lang="zh-TW" altLang="en-US" sz="2400" b="1" dirty="0" smtClean="0">
                <a:solidFill>
                  <a:srgbClr val="FF0000"/>
                </a:solidFill>
                <a:latin typeface="+mj-ea"/>
                <a:ea typeface="+mj-ea"/>
              </a:rPr>
              <a:t>台上字第</a:t>
            </a:r>
            <a:r>
              <a:rPr lang="en-US" altLang="zh-TW" sz="2400" b="1" dirty="0" smtClean="0">
                <a:solidFill>
                  <a:srgbClr val="FF0000"/>
                </a:solidFill>
                <a:latin typeface="+mj-ea"/>
                <a:ea typeface="+mj-ea"/>
              </a:rPr>
              <a:t>6619</a:t>
            </a:r>
            <a:r>
              <a:rPr lang="zh-TW" altLang="en-US" sz="2400" b="1" dirty="0" smtClean="0">
                <a:solidFill>
                  <a:srgbClr val="FF0000"/>
                </a:solidFill>
                <a:latin typeface="+mj-ea"/>
                <a:ea typeface="+mj-ea"/>
              </a:rPr>
              <a:t>號</a:t>
            </a:r>
            <a:r>
              <a:rPr lang="en-US" altLang="zh-TW" sz="2400" b="1" dirty="0" smtClean="0">
                <a:latin typeface="+mj-ea"/>
                <a:ea typeface="+mj-ea"/>
              </a:rPr>
              <a:t>】</a:t>
            </a:r>
            <a:endParaRPr lang="zh-TW" altLang="en-US" sz="2400" b="1" dirty="0">
              <a:latin typeface="+mj-ea"/>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標題 1"/>
          <p:cNvSpPr>
            <a:spLocks noGrp="1"/>
          </p:cNvSpPr>
          <p:nvPr>
            <p:ph type="title"/>
          </p:nvPr>
        </p:nvSpPr>
        <p:spPr>
          <a:xfrm>
            <a:off x="792163" y="409575"/>
            <a:ext cx="8242300" cy="723900"/>
          </a:xfrm>
        </p:spPr>
        <p:txBody>
          <a:bodyPr/>
          <a:lstStyle/>
          <a:p>
            <a:pPr algn="l"/>
            <a:r>
              <a:rPr lang="zh-TW" altLang="en-US" sz="3600" b="1" smtClean="0">
                <a:solidFill>
                  <a:srgbClr val="7B9899"/>
                </a:solidFill>
                <a:cs typeface="微軟正黑體"/>
              </a:rPr>
              <a:t>公務員身分衍生之責任</a:t>
            </a:r>
          </a:p>
        </p:txBody>
      </p:sp>
      <p:sp>
        <p:nvSpPr>
          <p:cNvPr id="3" name="內容版面配置區 2"/>
          <p:cNvSpPr>
            <a:spLocks noGrp="1"/>
          </p:cNvSpPr>
          <p:nvPr>
            <p:ph sz="quarter" idx="1"/>
          </p:nvPr>
        </p:nvSpPr>
        <p:spPr>
          <a:xfrm>
            <a:off x="641350" y="1427163"/>
            <a:ext cx="10863263" cy="4484687"/>
          </a:xfrm>
        </p:spPr>
        <p:txBody>
          <a:bodyPr>
            <a:normAutofit fontScale="92500" lnSpcReduction="10000"/>
          </a:bodyPr>
          <a:lstStyle/>
          <a:p>
            <a:pPr marL="274320" indent="-274320" fontAlgn="auto">
              <a:spcAft>
                <a:spcPts val="0"/>
              </a:spcAft>
              <a:buFont typeface="Wingdings 2"/>
              <a:buChar char=""/>
              <a:defRPr/>
            </a:pPr>
            <a:r>
              <a:rPr lang="zh-TW" altLang="en-US" sz="2400" b="1" dirty="0">
                <a:latin typeface="+mj-ea"/>
                <a:ea typeface="+mj-ea"/>
              </a:rPr>
              <a:t>國家賠償</a:t>
            </a:r>
            <a:r>
              <a:rPr lang="zh-TW" altLang="en-US" sz="2400" b="1" dirty="0" smtClean="0">
                <a:latin typeface="+mj-ea"/>
                <a:ea typeface="+mj-ea"/>
              </a:rPr>
              <a:t>法（國家賠償法第</a:t>
            </a:r>
            <a:r>
              <a:rPr lang="en-US" altLang="zh-TW" sz="2400" b="1" dirty="0" smtClean="0">
                <a:latin typeface="+mj-ea"/>
                <a:ea typeface="+mj-ea"/>
              </a:rPr>
              <a:t>2</a:t>
            </a:r>
            <a:r>
              <a:rPr lang="zh-TW" altLang="en-US" sz="2400" b="1" dirty="0" smtClean="0">
                <a:latin typeface="+mj-ea"/>
                <a:ea typeface="+mj-ea"/>
              </a:rPr>
              <a:t>條第</a:t>
            </a:r>
            <a:r>
              <a:rPr lang="en-US" altLang="zh-TW" sz="2400" b="1" dirty="0" smtClean="0">
                <a:latin typeface="+mj-ea"/>
                <a:ea typeface="+mj-ea"/>
              </a:rPr>
              <a:t>2</a:t>
            </a:r>
            <a:r>
              <a:rPr lang="zh-TW" altLang="en-US" sz="2400" b="1" dirty="0" smtClean="0">
                <a:latin typeface="+mj-ea"/>
                <a:ea typeface="+mj-ea"/>
              </a:rPr>
              <a:t>項）</a:t>
            </a:r>
            <a:endParaRPr lang="zh-TW" altLang="en-US" sz="2400" b="1" dirty="0">
              <a:latin typeface="+mj-ea"/>
              <a:ea typeface="+mj-ea"/>
            </a:endParaRPr>
          </a:p>
          <a:p>
            <a:pPr marL="548640" lvl="1" indent="-274320" fontAlgn="auto">
              <a:spcAft>
                <a:spcPts val="0"/>
              </a:spcAft>
              <a:buFont typeface="Wingdings" pitchFamily="2" charset="2"/>
              <a:buChar char="l"/>
              <a:defRPr/>
            </a:pPr>
            <a:r>
              <a:rPr lang="zh-TW" altLang="en-US" sz="2400" b="1" dirty="0">
                <a:solidFill>
                  <a:srgbClr val="0070C0"/>
                </a:solidFill>
                <a:latin typeface="+mj-ea"/>
                <a:ea typeface="+mj-ea"/>
              </a:rPr>
              <a:t>公務員因故意或過失不法侵害人民自由或權利者，國家應負</a:t>
            </a:r>
            <a:r>
              <a:rPr lang="zh-TW" altLang="en-US" sz="2400" b="1" dirty="0" smtClean="0">
                <a:solidFill>
                  <a:srgbClr val="0070C0"/>
                </a:solidFill>
                <a:latin typeface="+mj-ea"/>
                <a:ea typeface="+mj-ea"/>
              </a:rPr>
              <a:t>損害賠償</a:t>
            </a:r>
            <a:r>
              <a:rPr lang="zh-TW" altLang="en-US" sz="2400" b="1" dirty="0">
                <a:solidFill>
                  <a:srgbClr val="0070C0"/>
                </a:solidFill>
                <a:latin typeface="+mj-ea"/>
                <a:ea typeface="+mj-ea"/>
              </a:rPr>
              <a:t>責任。公務員怠於執行職務，致人民自由或權利遭受損害者亦同</a:t>
            </a:r>
            <a:r>
              <a:rPr lang="zh-TW" altLang="en-US" sz="2400" b="1" dirty="0" smtClean="0">
                <a:latin typeface="+mj-ea"/>
                <a:ea typeface="+mj-ea"/>
              </a:rPr>
              <a:t>。如：</a:t>
            </a:r>
            <a:endParaRPr lang="en-US" altLang="zh-TW" sz="2400" b="1" dirty="0" smtClean="0">
              <a:latin typeface="+mj-ea"/>
              <a:ea typeface="+mj-ea"/>
            </a:endParaRPr>
          </a:p>
          <a:p>
            <a:pPr marL="822960" lvl="2" fontAlgn="auto">
              <a:spcAft>
                <a:spcPts val="0"/>
              </a:spcAft>
              <a:buClr>
                <a:schemeClr val="accent3"/>
              </a:buClr>
              <a:buFont typeface="Arial" panose="020B0604020202020204" pitchFamily="34" charset="0"/>
              <a:buChar char="•"/>
              <a:defRPr/>
            </a:pPr>
            <a:r>
              <a:rPr lang="zh-TW" altLang="en-US" sz="2400" b="1" dirty="0" smtClean="0">
                <a:latin typeface="+mj-ea"/>
                <a:ea typeface="+mj-ea"/>
              </a:rPr>
              <a:t>修</a:t>
            </a:r>
            <a:r>
              <a:rPr lang="zh-TW" altLang="en-US" sz="2400" b="1" dirty="0">
                <a:latin typeface="+mj-ea"/>
                <a:ea typeface="+mj-ea"/>
              </a:rPr>
              <a:t>馬路的人孔蓋高於路面三公分以上</a:t>
            </a:r>
            <a:r>
              <a:rPr lang="zh-TW" altLang="en-US" sz="2400" b="1" dirty="0" smtClean="0">
                <a:latin typeface="+mj-ea"/>
                <a:ea typeface="+mj-ea"/>
              </a:rPr>
              <a:t>。</a:t>
            </a:r>
            <a:endParaRPr lang="en-US" altLang="zh-TW" sz="2400" b="1" dirty="0" smtClean="0">
              <a:latin typeface="+mj-ea"/>
              <a:ea typeface="+mj-ea"/>
            </a:endParaRPr>
          </a:p>
          <a:p>
            <a:pPr marL="822960" lvl="2" fontAlgn="auto">
              <a:spcAft>
                <a:spcPts val="0"/>
              </a:spcAft>
              <a:buClr>
                <a:schemeClr val="accent3"/>
              </a:buClr>
              <a:buFont typeface="Arial" panose="020B0604020202020204" pitchFamily="34" charset="0"/>
              <a:buChar char="•"/>
              <a:defRPr/>
            </a:pPr>
            <a:r>
              <a:rPr lang="zh-TW" altLang="en-US" sz="2400" b="1" dirty="0" smtClean="0">
                <a:latin typeface="+mj-ea"/>
                <a:ea typeface="+mj-ea"/>
              </a:rPr>
              <a:t>馬路</a:t>
            </a:r>
            <a:r>
              <a:rPr lang="zh-TW" altLang="en-US" sz="2400" b="1" dirty="0">
                <a:latin typeface="+mj-ea"/>
                <a:ea typeface="+mj-ea"/>
              </a:rPr>
              <a:t>有凹洞不修補</a:t>
            </a:r>
            <a:r>
              <a:rPr lang="zh-TW" altLang="en-US" sz="2400" b="1" dirty="0" smtClean="0">
                <a:latin typeface="+mj-ea"/>
                <a:ea typeface="+mj-ea"/>
              </a:rPr>
              <a:t>。</a:t>
            </a:r>
            <a:endParaRPr lang="en-US" altLang="zh-TW" sz="2400" b="1" dirty="0" smtClean="0">
              <a:latin typeface="+mj-ea"/>
              <a:ea typeface="+mj-ea"/>
            </a:endParaRPr>
          </a:p>
          <a:p>
            <a:pPr marL="822960" lvl="2" fontAlgn="auto">
              <a:spcAft>
                <a:spcPts val="0"/>
              </a:spcAft>
              <a:buClr>
                <a:schemeClr val="accent3"/>
              </a:buClr>
              <a:buFont typeface="Arial" panose="020B0604020202020204" pitchFamily="34" charset="0"/>
              <a:buChar char="•"/>
              <a:defRPr/>
            </a:pPr>
            <a:r>
              <a:rPr lang="zh-TW" altLang="en-US" sz="2400" b="1" dirty="0" smtClean="0">
                <a:latin typeface="+mj-ea"/>
                <a:ea typeface="+mj-ea"/>
              </a:rPr>
              <a:t>道路</a:t>
            </a:r>
            <a:r>
              <a:rPr lang="zh-TW" altLang="en-US" sz="2400" b="1" dirty="0">
                <a:latin typeface="+mj-ea"/>
                <a:ea typeface="+mj-ea"/>
              </a:rPr>
              <a:t>工程夜間未點燈警示。</a:t>
            </a:r>
          </a:p>
          <a:p>
            <a:pPr marL="274320" indent="-274320" fontAlgn="auto">
              <a:spcAft>
                <a:spcPts val="0"/>
              </a:spcAft>
              <a:buFont typeface="Wingdings 2"/>
              <a:buChar char=""/>
              <a:defRPr/>
            </a:pPr>
            <a:endParaRPr lang="en-US" altLang="zh-TW" sz="2400" b="1" dirty="0" smtClean="0">
              <a:latin typeface="+mj-ea"/>
              <a:ea typeface="+mj-ea"/>
            </a:endParaRPr>
          </a:p>
          <a:p>
            <a:pPr marL="274320" indent="-274320" fontAlgn="auto">
              <a:spcAft>
                <a:spcPts val="0"/>
              </a:spcAft>
              <a:buFont typeface="Wingdings 2"/>
              <a:buChar char=""/>
              <a:defRPr/>
            </a:pPr>
            <a:r>
              <a:rPr lang="zh-TW" altLang="en-US" sz="2400" b="1" dirty="0" smtClean="0">
                <a:latin typeface="+mj-ea"/>
                <a:ea typeface="+mj-ea"/>
              </a:rPr>
              <a:t>因</a:t>
            </a:r>
            <a:r>
              <a:rPr lang="zh-TW" altLang="en-US" sz="2400" b="1" dirty="0">
                <a:latin typeface="+mj-ea"/>
                <a:ea typeface="+mj-ea"/>
              </a:rPr>
              <a:t>公務員身分犯罪而適用不同之法律</a:t>
            </a:r>
          </a:p>
          <a:p>
            <a:pPr marL="548640" lvl="1" indent="-274320" fontAlgn="auto">
              <a:spcAft>
                <a:spcPts val="0"/>
              </a:spcAft>
              <a:buFont typeface="Wingdings" pitchFamily="2" charset="2"/>
              <a:buChar char="l"/>
              <a:defRPr/>
            </a:pPr>
            <a:r>
              <a:rPr lang="zh-TW" altLang="en-US" sz="2400" b="1" dirty="0" smtClean="0">
                <a:solidFill>
                  <a:srgbClr val="0070C0"/>
                </a:solidFill>
                <a:latin typeface="+mj-ea"/>
                <a:ea typeface="+mj-ea"/>
              </a:rPr>
              <a:t>工友</a:t>
            </a:r>
            <a:r>
              <a:rPr lang="zh-TW" altLang="en-US" sz="2400" b="1" dirty="0">
                <a:solidFill>
                  <a:srgbClr val="0070C0"/>
                </a:solidFill>
                <a:latin typeface="+mj-ea"/>
                <a:ea typeface="+mj-ea"/>
              </a:rPr>
              <a:t>但派收市場清潔費侵占清潔</a:t>
            </a:r>
            <a:r>
              <a:rPr lang="zh-TW" altLang="en-US" sz="2400" b="1" dirty="0" smtClean="0">
                <a:solidFill>
                  <a:srgbClr val="0070C0"/>
                </a:solidFill>
                <a:latin typeface="+mj-ea"/>
                <a:ea typeface="+mj-ea"/>
              </a:rPr>
              <a:t>費</a:t>
            </a:r>
            <a:r>
              <a:rPr lang="en-US" altLang="zh-TW" sz="2400" b="1" dirty="0" smtClean="0">
                <a:latin typeface="+mj-ea"/>
                <a:ea typeface="+mj-ea"/>
              </a:rPr>
              <a:t>【</a:t>
            </a:r>
            <a:r>
              <a:rPr lang="zh-TW" altLang="en-US" sz="2400" b="1" dirty="0" smtClean="0">
                <a:latin typeface="+mj-ea"/>
                <a:ea typeface="+mj-ea"/>
              </a:rPr>
              <a:t>非刑法第</a:t>
            </a:r>
            <a:r>
              <a:rPr lang="en-US" altLang="zh-TW" sz="2400" b="1" dirty="0" smtClean="0">
                <a:latin typeface="+mj-ea"/>
                <a:ea typeface="+mj-ea"/>
              </a:rPr>
              <a:t>336</a:t>
            </a:r>
            <a:r>
              <a:rPr lang="zh-TW" altLang="en-US" sz="2400" b="1" dirty="0" smtClean="0">
                <a:latin typeface="+mj-ea"/>
                <a:ea typeface="+mj-ea"/>
              </a:rPr>
              <a:t>條</a:t>
            </a:r>
            <a:r>
              <a:rPr lang="en-US" altLang="zh-TW" sz="2400" b="1" dirty="0" smtClean="0">
                <a:latin typeface="+mj-ea"/>
                <a:ea typeface="+mj-ea"/>
              </a:rPr>
              <a:t>】</a:t>
            </a:r>
            <a:r>
              <a:rPr lang="zh-TW" altLang="en-US" sz="2400" b="1" dirty="0" smtClean="0">
                <a:latin typeface="+mj-ea"/>
                <a:ea typeface="+mj-ea"/>
              </a:rPr>
              <a:t>。</a:t>
            </a:r>
            <a:endParaRPr lang="en-US" altLang="zh-TW" sz="2400" b="1" dirty="0" smtClean="0">
              <a:latin typeface="+mj-ea"/>
              <a:ea typeface="+mj-ea"/>
            </a:endParaRPr>
          </a:p>
          <a:p>
            <a:pPr marL="548640" lvl="1" indent="-274320" fontAlgn="auto">
              <a:spcAft>
                <a:spcPts val="0"/>
              </a:spcAft>
              <a:buFont typeface="Wingdings" pitchFamily="2" charset="2"/>
              <a:buChar char="l"/>
              <a:defRPr/>
            </a:pPr>
            <a:r>
              <a:rPr lang="zh-TW" altLang="en-US" sz="2400" b="1" dirty="0" smtClean="0">
                <a:solidFill>
                  <a:srgbClr val="0070C0"/>
                </a:solidFill>
                <a:latin typeface="+mj-ea"/>
                <a:ea typeface="+mj-ea"/>
              </a:rPr>
              <a:t>老師</a:t>
            </a:r>
            <a:r>
              <a:rPr lang="zh-TW" altLang="en-US" sz="2400" b="1" dirty="0">
                <a:solidFill>
                  <a:srgbClr val="0070C0"/>
                </a:solidFill>
                <a:latin typeface="+mj-ea"/>
                <a:ea typeface="+mj-ea"/>
              </a:rPr>
              <a:t>打學生之傷害罪屬公訴</a:t>
            </a:r>
            <a:r>
              <a:rPr lang="zh-TW" altLang="en-US" sz="2400" b="1" dirty="0" smtClean="0">
                <a:solidFill>
                  <a:srgbClr val="0070C0"/>
                </a:solidFill>
                <a:latin typeface="+mj-ea"/>
                <a:ea typeface="+mj-ea"/>
              </a:rPr>
              <a:t>罪</a:t>
            </a:r>
            <a:r>
              <a:rPr lang="en-US" altLang="zh-TW" sz="2400" b="1" dirty="0" smtClean="0">
                <a:latin typeface="+mj-ea"/>
                <a:ea typeface="+mj-ea"/>
              </a:rPr>
              <a:t>【</a:t>
            </a:r>
            <a:r>
              <a:rPr lang="zh-TW" altLang="en-US" sz="2400" b="1" dirty="0" smtClean="0">
                <a:latin typeface="+mj-ea"/>
                <a:ea typeface="+mj-ea"/>
              </a:rPr>
              <a:t>刑法第</a:t>
            </a:r>
            <a:r>
              <a:rPr lang="en-US" altLang="zh-TW" sz="2400" b="1" dirty="0" smtClean="0">
                <a:latin typeface="+mj-ea"/>
                <a:ea typeface="+mj-ea"/>
              </a:rPr>
              <a:t>287</a:t>
            </a:r>
            <a:r>
              <a:rPr lang="zh-TW" altLang="en-US" sz="2400" b="1" dirty="0" smtClean="0">
                <a:latin typeface="+mj-ea"/>
                <a:ea typeface="+mj-ea"/>
              </a:rPr>
              <a:t>條但書</a:t>
            </a:r>
            <a:r>
              <a:rPr lang="en-US" altLang="zh-TW" sz="2400" b="1" dirty="0" smtClean="0">
                <a:latin typeface="+mj-ea"/>
                <a:ea typeface="+mj-ea"/>
              </a:rPr>
              <a:t>】</a:t>
            </a:r>
            <a:r>
              <a:rPr lang="zh-TW" altLang="en-US" sz="2400" b="1" dirty="0" smtClean="0">
                <a:latin typeface="+mj-ea"/>
                <a:ea typeface="+mj-ea"/>
              </a:rPr>
              <a:t>。</a:t>
            </a:r>
            <a:endParaRPr lang="zh-TW" altLang="en-US" sz="2400" b="1" dirty="0">
              <a:latin typeface="+mj-ea"/>
              <a:ea typeface="+mj-ea"/>
            </a:endParaRPr>
          </a:p>
          <a:p>
            <a:pPr marL="274320" indent="-274320" fontAlgn="auto">
              <a:spcAft>
                <a:spcPts val="0"/>
              </a:spcAft>
              <a:buFont typeface="Wingdings 2"/>
              <a:buChar char=""/>
              <a:defRPr/>
            </a:pPr>
            <a:endParaRPr lang="en-US" altLang="zh-TW" sz="2400" b="1" dirty="0" smtClean="0">
              <a:latin typeface="+mj-ea"/>
              <a:ea typeface="+mj-ea"/>
            </a:endParaRPr>
          </a:p>
          <a:p>
            <a:pPr marL="274320" indent="-274320" fontAlgn="auto">
              <a:spcAft>
                <a:spcPts val="0"/>
              </a:spcAft>
              <a:buFont typeface="Wingdings 2"/>
              <a:buChar char=""/>
              <a:defRPr/>
            </a:pPr>
            <a:r>
              <a:rPr lang="zh-TW" altLang="en-US" sz="2400" b="1" dirty="0" smtClean="0">
                <a:latin typeface="+mj-ea"/>
                <a:ea typeface="+mj-ea"/>
              </a:rPr>
              <a:t>加重</a:t>
            </a:r>
            <a:r>
              <a:rPr lang="zh-TW" altLang="en-US" sz="2400" b="1" dirty="0">
                <a:latin typeface="+mj-ea"/>
                <a:ea typeface="+mj-ea"/>
              </a:rPr>
              <a:t>其刑之</a:t>
            </a:r>
            <a:r>
              <a:rPr lang="zh-TW" altLang="en-US" sz="2400" b="1" dirty="0" smtClean="0">
                <a:latin typeface="+mj-ea"/>
                <a:ea typeface="+mj-ea"/>
              </a:rPr>
              <a:t>規定：刑法第</a:t>
            </a:r>
            <a:r>
              <a:rPr lang="en-US" altLang="zh-TW" sz="2400" b="1" dirty="0" smtClean="0">
                <a:latin typeface="+mj-ea"/>
                <a:ea typeface="+mj-ea"/>
              </a:rPr>
              <a:t>134</a:t>
            </a:r>
            <a:r>
              <a:rPr lang="zh-TW" altLang="en-US" sz="2400" b="1" dirty="0" smtClean="0">
                <a:latin typeface="+mj-ea"/>
                <a:ea typeface="+mj-ea"/>
              </a:rPr>
              <a:t>條。</a:t>
            </a:r>
            <a:endParaRPr lang="zh-TW" altLang="en-US" sz="2400" b="1" dirty="0">
              <a:latin typeface="+mj-ea"/>
              <a:ea typeface="+mj-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標題 1"/>
          <p:cNvSpPr>
            <a:spLocks noGrp="1"/>
          </p:cNvSpPr>
          <p:nvPr>
            <p:ph type="title"/>
          </p:nvPr>
        </p:nvSpPr>
        <p:spPr>
          <a:xfrm>
            <a:off x="490538" y="355600"/>
            <a:ext cx="8202612" cy="668338"/>
          </a:xfrm>
        </p:spPr>
        <p:txBody>
          <a:bodyPr/>
          <a:lstStyle/>
          <a:p>
            <a:pPr algn="l"/>
            <a:r>
              <a:rPr lang="zh-TW" altLang="en-US" sz="3600" b="1" smtClean="0">
                <a:solidFill>
                  <a:srgbClr val="7B9899"/>
                </a:solidFill>
                <a:cs typeface="微軟正黑體"/>
              </a:rPr>
              <a:t>相關刑事法條：貪污治罪條例</a:t>
            </a:r>
          </a:p>
        </p:txBody>
      </p:sp>
      <p:sp>
        <p:nvSpPr>
          <p:cNvPr id="3" name="內容版面配置區 2"/>
          <p:cNvSpPr>
            <a:spLocks noGrp="1"/>
          </p:cNvSpPr>
          <p:nvPr>
            <p:ph sz="quarter" idx="1"/>
          </p:nvPr>
        </p:nvSpPr>
        <p:spPr>
          <a:xfrm>
            <a:off x="558800" y="1282700"/>
            <a:ext cx="10945813" cy="5184775"/>
          </a:xfrm>
        </p:spPr>
        <p:txBody>
          <a:bodyPr>
            <a:normAutofit/>
          </a:bodyPr>
          <a:lstStyle/>
          <a:p>
            <a:pPr marL="274320" indent="-274320" fontAlgn="auto">
              <a:spcAft>
                <a:spcPts val="0"/>
              </a:spcAft>
              <a:buFont typeface="Wingdings" panose="05000000000000000000" pitchFamily="2" charset="2"/>
              <a:buChar char="l"/>
              <a:defRPr/>
            </a:pPr>
            <a:r>
              <a:rPr lang="zh-TW" altLang="en-US" sz="2400" b="1" dirty="0" smtClean="0">
                <a:latin typeface="+mj-ea"/>
                <a:ea typeface="+mj-ea"/>
              </a:rPr>
              <a:t>第</a:t>
            </a:r>
            <a:r>
              <a:rPr lang="en-US" altLang="zh-TW" sz="2400" b="1" dirty="0" smtClean="0">
                <a:latin typeface="+mj-ea"/>
                <a:ea typeface="+mj-ea"/>
              </a:rPr>
              <a:t>4</a:t>
            </a:r>
            <a:r>
              <a:rPr lang="zh-TW" altLang="en-US" sz="2400" b="1" dirty="0" smtClean="0">
                <a:latin typeface="+mj-ea"/>
                <a:ea typeface="+mj-ea"/>
              </a:rPr>
              <a:t>條：</a:t>
            </a:r>
            <a:endParaRPr lang="en-US" altLang="zh-TW" sz="2400" b="1" dirty="0" smtClean="0">
              <a:latin typeface="+mj-ea"/>
              <a:ea typeface="+mj-ea"/>
            </a:endParaRPr>
          </a:p>
          <a:p>
            <a:pPr marL="548640" lvl="1" indent="-274320" fontAlgn="auto">
              <a:spcAft>
                <a:spcPts val="0"/>
              </a:spcAft>
              <a:buFont typeface="Arial" panose="020B0604020202020204" pitchFamily="34" charset="0"/>
              <a:buChar char="•"/>
              <a:defRPr/>
            </a:pPr>
            <a:r>
              <a:rPr lang="zh-TW" altLang="en-US" sz="2400" b="1" dirty="0" smtClean="0">
                <a:solidFill>
                  <a:schemeClr val="tx1"/>
                </a:solidFill>
                <a:latin typeface="+mj-ea"/>
                <a:ea typeface="+mj-ea"/>
              </a:rPr>
              <a:t>有</a:t>
            </a:r>
            <a:r>
              <a:rPr lang="zh-TW" altLang="en-US" sz="2400" b="1" dirty="0">
                <a:solidFill>
                  <a:schemeClr val="tx1"/>
                </a:solidFill>
                <a:latin typeface="+mj-ea"/>
                <a:ea typeface="+mj-ea"/>
              </a:rPr>
              <a:t>下列行為之一者，處無期徒刑或十年以上有期徒刑，得併科新台幣</a:t>
            </a:r>
            <a:r>
              <a:rPr lang="zh-TW" altLang="en-US" sz="2400" b="1" dirty="0" smtClean="0">
                <a:solidFill>
                  <a:schemeClr val="tx1"/>
                </a:solidFill>
                <a:latin typeface="+mj-ea"/>
                <a:ea typeface="+mj-ea"/>
              </a:rPr>
              <a:t>一億元</a:t>
            </a:r>
            <a:r>
              <a:rPr lang="zh-TW" altLang="en-US" sz="2400" b="1" dirty="0">
                <a:solidFill>
                  <a:schemeClr val="tx1"/>
                </a:solidFill>
                <a:latin typeface="+mj-ea"/>
                <a:ea typeface="+mj-ea"/>
              </a:rPr>
              <a:t>以下罰金</a:t>
            </a:r>
            <a:r>
              <a:rPr lang="zh-TW" altLang="en-US" sz="2400" b="1" dirty="0" smtClean="0">
                <a:solidFill>
                  <a:schemeClr val="tx1"/>
                </a:solidFill>
                <a:latin typeface="+mj-ea"/>
                <a:ea typeface="+mj-ea"/>
              </a:rPr>
              <a:t>：</a:t>
            </a:r>
            <a:endParaRPr lang="en-US" altLang="zh-TW" sz="2400" b="1" dirty="0" smtClean="0">
              <a:solidFill>
                <a:schemeClr val="tx1"/>
              </a:solidFill>
              <a:latin typeface="+mj-ea"/>
              <a:ea typeface="+mj-ea"/>
            </a:endParaRPr>
          </a:p>
          <a:p>
            <a:pPr marL="457200" lvl="1" indent="0" fontAlgn="auto">
              <a:spcAft>
                <a:spcPts val="0"/>
              </a:spcAft>
              <a:buFont typeface="Wingdings"/>
              <a:buNone/>
              <a:defRPr/>
            </a:pPr>
            <a:r>
              <a:rPr lang="zh-TW" altLang="en-US" sz="2400" b="1" dirty="0" smtClean="0">
                <a:solidFill>
                  <a:schemeClr val="tx1"/>
                </a:solidFill>
                <a:latin typeface="+mj-ea"/>
                <a:ea typeface="+mj-ea"/>
              </a:rPr>
              <a:t>     一</a:t>
            </a:r>
            <a:r>
              <a:rPr lang="zh-TW" altLang="en-US" sz="2400" b="1" dirty="0">
                <a:solidFill>
                  <a:schemeClr val="tx1"/>
                </a:solidFill>
                <a:latin typeface="+mj-ea"/>
                <a:ea typeface="+mj-ea"/>
              </a:rPr>
              <a:t>、竊取或侵占公用或公有器材、財物</a:t>
            </a:r>
            <a:r>
              <a:rPr lang="zh-TW" altLang="en-US" sz="2400" b="1" dirty="0" smtClean="0">
                <a:solidFill>
                  <a:schemeClr val="tx1"/>
                </a:solidFill>
                <a:latin typeface="+mj-ea"/>
                <a:ea typeface="+mj-ea"/>
              </a:rPr>
              <a:t>者。</a:t>
            </a:r>
            <a:endParaRPr lang="en-US" altLang="zh-TW" sz="2400" b="1" dirty="0">
              <a:solidFill>
                <a:schemeClr val="tx1"/>
              </a:solidFill>
              <a:latin typeface="+mj-ea"/>
              <a:ea typeface="+mj-ea"/>
            </a:endParaRPr>
          </a:p>
          <a:p>
            <a:pPr marL="457200" lvl="1" indent="0" fontAlgn="auto">
              <a:spcAft>
                <a:spcPts val="0"/>
              </a:spcAft>
              <a:buFont typeface="Wingdings"/>
              <a:buNone/>
              <a:defRPr/>
            </a:pPr>
            <a:r>
              <a:rPr lang="zh-TW" altLang="en-US" sz="2400" b="1" dirty="0" smtClean="0">
                <a:solidFill>
                  <a:schemeClr val="tx1"/>
                </a:solidFill>
                <a:latin typeface="+mj-ea"/>
                <a:ea typeface="+mj-ea"/>
              </a:rPr>
              <a:t>     二</a:t>
            </a:r>
            <a:r>
              <a:rPr lang="zh-TW" altLang="en-US" sz="2400" b="1" dirty="0">
                <a:solidFill>
                  <a:schemeClr val="tx1"/>
                </a:solidFill>
                <a:latin typeface="+mj-ea"/>
                <a:ea typeface="+mj-ea"/>
              </a:rPr>
              <a:t>、藉勢或藉端勒索、勒徵、強占或強募財物</a:t>
            </a:r>
            <a:r>
              <a:rPr lang="zh-TW" altLang="en-US" sz="2400" b="1" dirty="0" smtClean="0">
                <a:solidFill>
                  <a:schemeClr val="tx1"/>
                </a:solidFill>
                <a:latin typeface="+mj-ea"/>
                <a:ea typeface="+mj-ea"/>
              </a:rPr>
              <a:t>者。</a:t>
            </a:r>
            <a:endParaRPr lang="en-US" altLang="zh-TW" sz="2400" b="1" dirty="0" smtClean="0">
              <a:solidFill>
                <a:schemeClr val="tx1"/>
              </a:solidFill>
              <a:latin typeface="+mj-ea"/>
              <a:ea typeface="+mj-ea"/>
            </a:endParaRPr>
          </a:p>
          <a:p>
            <a:pPr marL="457200" lvl="1" indent="0" fontAlgn="auto">
              <a:spcAft>
                <a:spcPts val="0"/>
              </a:spcAft>
              <a:buFont typeface="Wingdings"/>
              <a:buNone/>
              <a:defRPr/>
            </a:pPr>
            <a:r>
              <a:rPr lang="zh-TW" altLang="en-US" sz="2400" b="1" dirty="0" smtClean="0">
                <a:solidFill>
                  <a:schemeClr val="tx1"/>
                </a:solidFill>
                <a:latin typeface="+mj-ea"/>
                <a:ea typeface="+mj-ea"/>
              </a:rPr>
              <a:t>     三</a:t>
            </a:r>
            <a:r>
              <a:rPr lang="zh-TW" altLang="en-US" sz="2400" b="1" dirty="0">
                <a:solidFill>
                  <a:schemeClr val="tx1"/>
                </a:solidFill>
                <a:latin typeface="+mj-ea"/>
                <a:ea typeface="+mj-ea"/>
              </a:rPr>
              <a:t>、</a:t>
            </a:r>
            <a:r>
              <a:rPr lang="zh-TW" altLang="en-US" sz="2400" b="1" dirty="0">
                <a:solidFill>
                  <a:srgbClr val="FF0000"/>
                </a:solidFill>
                <a:latin typeface="+mj-ea"/>
                <a:ea typeface="+mj-ea"/>
              </a:rPr>
              <a:t>建築或經辦公用工程或購辦公用器材、物品，浮報</a:t>
            </a:r>
            <a:r>
              <a:rPr lang="zh-TW" altLang="en-US" sz="2400" b="1" dirty="0" smtClean="0">
                <a:solidFill>
                  <a:srgbClr val="FF0000"/>
                </a:solidFill>
                <a:latin typeface="+mj-ea"/>
                <a:ea typeface="+mj-ea"/>
              </a:rPr>
              <a:t>價</a:t>
            </a:r>
            <a:endParaRPr lang="en-US" altLang="zh-TW" sz="2400" b="1" dirty="0" smtClean="0">
              <a:solidFill>
                <a:srgbClr val="FF0000"/>
              </a:solidFill>
              <a:latin typeface="+mj-ea"/>
              <a:ea typeface="+mj-ea"/>
            </a:endParaRPr>
          </a:p>
          <a:p>
            <a:pPr marL="457200" lvl="1" indent="0" fontAlgn="auto">
              <a:spcAft>
                <a:spcPts val="0"/>
              </a:spcAft>
              <a:buFont typeface="Wingdings"/>
              <a:buNone/>
              <a:defRPr/>
            </a:pPr>
            <a:r>
              <a:rPr lang="en-US" altLang="zh-TW" sz="2400" b="1" dirty="0">
                <a:solidFill>
                  <a:srgbClr val="FF0000"/>
                </a:solidFill>
                <a:latin typeface="+mj-ea"/>
                <a:ea typeface="+mj-ea"/>
              </a:rPr>
              <a:t> </a:t>
            </a:r>
            <a:r>
              <a:rPr lang="en-US" altLang="zh-TW" sz="2400" b="1" dirty="0" smtClean="0">
                <a:solidFill>
                  <a:srgbClr val="FF0000"/>
                </a:solidFill>
                <a:latin typeface="+mj-ea"/>
                <a:ea typeface="+mj-ea"/>
              </a:rPr>
              <a:t>            </a:t>
            </a:r>
            <a:r>
              <a:rPr lang="zh-TW" altLang="en-US" sz="2400" b="1" dirty="0" smtClean="0">
                <a:solidFill>
                  <a:srgbClr val="FF0000"/>
                </a:solidFill>
                <a:latin typeface="+mj-ea"/>
                <a:ea typeface="+mj-ea"/>
              </a:rPr>
              <a:t>額</a:t>
            </a:r>
            <a:r>
              <a:rPr lang="zh-TW" altLang="en-US" sz="2400" b="1" dirty="0">
                <a:solidFill>
                  <a:srgbClr val="FF0000"/>
                </a:solidFill>
                <a:latin typeface="+mj-ea"/>
                <a:ea typeface="+mj-ea"/>
              </a:rPr>
              <a:t>、數量、</a:t>
            </a:r>
            <a:r>
              <a:rPr lang="zh-TW" altLang="en-US" sz="2400" b="1" dirty="0" smtClean="0">
                <a:solidFill>
                  <a:srgbClr val="FF0000"/>
                </a:solidFill>
                <a:latin typeface="+mj-ea"/>
                <a:ea typeface="+mj-ea"/>
              </a:rPr>
              <a:t>收取回扣</a:t>
            </a:r>
            <a:r>
              <a:rPr lang="zh-TW" altLang="en-US" sz="2400" b="1" dirty="0">
                <a:solidFill>
                  <a:srgbClr val="FF0000"/>
                </a:solidFill>
                <a:latin typeface="+mj-ea"/>
                <a:ea typeface="+mj-ea"/>
              </a:rPr>
              <a:t>或有</a:t>
            </a:r>
            <a:r>
              <a:rPr lang="zh-TW" altLang="en-US" sz="2400" b="1" dirty="0" smtClean="0">
                <a:solidFill>
                  <a:srgbClr val="FF0000"/>
                </a:solidFill>
                <a:latin typeface="+mj-ea"/>
                <a:ea typeface="+mj-ea"/>
              </a:rPr>
              <a:t>其他舞弊情事者。 </a:t>
            </a:r>
            <a:endParaRPr lang="en-US" altLang="zh-TW" sz="2400" b="1" dirty="0" smtClean="0">
              <a:solidFill>
                <a:srgbClr val="FF0000"/>
              </a:solidFill>
              <a:latin typeface="+mj-ea"/>
              <a:ea typeface="+mj-ea"/>
            </a:endParaRPr>
          </a:p>
          <a:p>
            <a:pPr marL="457200" lvl="1" indent="0" fontAlgn="auto">
              <a:spcAft>
                <a:spcPts val="0"/>
              </a:spcAft>
              <a:buFont typeface="Wingdings"/>
              <a:buNone/>
              <a:defRPr/>
            </a:pPr>
            <a:r>
              <a:rPr lang="zh-TW" altLang="en-US" sz="2400" b="1" dirty="0" smtClean="0">
                <a:solidFill>
                  <a:srgbClr val="0070C0"/>
                </a:solidFill>
                <a:latin typeface="+mj-ea"/>
                <a:ea typeface="+mj-ea"/>
              </a:rPr>
              <a:t>     </a:t>
            </a:r>
            <a:r>
              <a:rPr lang="zh-TW" altLang="en-US" sz="2400" b="1" dirty="0" smtClean="0">
                <a:solidFill>
                  <a:schemeClr val="tx1"/>
                </a:solidFill>
                <a:latin typeface="+mj-ea"/>
                <a:ea typeface="+mj-ea"/>
              </a:rPr>
              <a:t>四</a:t>
            </a:r>
            <a:r>
              <a:rPr lang="zh-TW" altLang="en-US" sz="2400" b="1" dirty="0">
                <a:solidFill>
                  <a:schemeClr val="tx1"/>
                </a:solidFill>
                <a:latin typeface="+mj-ea"/>
                <a:ea typeface="+mj-ea"/>
              </a:rPr>
              <a:t>、以公用運輸工具裝運違禁物品或漏稅物品者。 </a:t>
            </a:r>
            <a:endParaRPr lang="en-US" altLang="zh-TW" sz="2400" b="1" dirty="0" smtClean="0">
              <a:solidFill>
                <a:schemeClr val="tx1"/>
              </a:solidFill>
              <a:latin typeface="+mj-ea"/>
              <a:ea typeface="+mj-ea"/>
            </a:endParaRPr>
          </a:p>
          <a:p>
            <a:pPr marL="457200" lvl="1" indent="0" fontAlgn="auto">
              <a:spcAft>
                <a:spcPts val="0"/>
              </a:spcAft>
              <a:buFont typeface="Wingdings"/>
              <a:buNone/>
              <a:defRPr/>
            </a:pPr>
            <a:r>
              <a:rPr lang="zh-TW" altLang="en-US" sz="2400" b="1" dirty="0" smtClean="0">
                <a:solidFill>
                  <a:schemeClr val="tx1"/>
                </a:solidFill>
                <a:latin typeface="+mj-ea"/>
                <a:ea typeface="+mj-ea"/>
              </a:rPr>
              <a:t>     五</a:t>
            </a:r>
            <a:r>
              <a:rPr lang="zh-TW" altLang="en-US" sz="2400" b="1" dirty="0">
                <a:solidFill>
                  <a:schemeClr val="tx1"/>
                </a:solidFill>
                <a:latin typeface="+mj-ea"/>
                <a:ea typeface="+mj-ea"/>
              </a:rPr>
              <a:t>、</a:t>
            </a:r>
            <a:r>
              <a:rPr lang="zh-TW" altLang="en-US" sz="2400" b="1" dirty="0">
                <a:solidFill>
                  <a:srgbClr val="FF0000"/>
                </a:solidFill>
                <a:latin typeface="+mj-ea"/>
                <a:ea typeface="+mj-ea"/>
              </a:rPr>
              <a:t>對於違背職務之行為，要求、期約或收受賄賂或</a:t>
            </a:r>
            <a:r>
              <a:rPr lang="zh-TW" altLang="en-US" sz="2400" b="1" dirty="0" smtClean="0">
                <a:solidFill>
                  <a:srgbClr val="FF0000"/>
                </a:solidFill>
                <a:latin typeface="+mj-ea"/>
                <a:ea typeface="+mj-ea"/>
              </a:rPr>
              <a:t>其他</a:t>
            </a:r>
            <a:endParaRPr lang="en-US" altLang="zh-TW" sz="2400" b="1" dirty="0" smtClean="0">
              <a:solidFill>
                <a:srgbClr val="FF0000"/>
              </a:solidFill>
              <a:latin typeface="+mj-ea"/>
              <a:ea typeface="+mj-ea"/>
            </a:endParaRPr>
          </a:p>
          <a:p>
            <a:pPr marL="457200" lvl="1" indent="0" fontAlgn="auto">
              <a:spcAft>
                <a:spcPts val="0"/>
              </a:spcAft>
              <a:buFont typeface="Wingdings"/>
              <a:buNone/>
              <a:defRPr/>
            </a:pPr>
            <a:r>
              <a:rPr lang="en-US" altLang="zh-TW" sz="2400" b="1" dirty="0">
                <a:solidFill>
                  <a:srgbClr val="FF0000"/>
                </a:solidFill>
                <a:latin typeface="+mj-ea"/>
                <a:ea typeface="+mj-ea"/>
              </a:rPr>
              <a:t> </a:t>
            </a:r>
            <a:r>
              <a:rPr lang="en-US" altLang="zh-TW" sz="2400" b="1" dirty="0" smtClean="0">
                <a:solidFill>
                  <a:srgbClr val="FF0000"/>
                </a:solidFill>
                <a:latin typeface="+mj-ea"/>
                <a:ea typeface="+mj-ea"/>
              </a:rPr>
              <a:t>            </a:t>
            </a:r>
            <a:r>
              <a:rPr lang="zh-TW" altLang="en-US" sz="2400" b="1" dirty="0" smtClean="0">
                <a:solidFill>
                  <a:srgbClr val="FF0000"/>
                </a:solidFill>
                <a:latin typeface="+mj-ea"/>
                <a:ea typeface="+mj-ea"/>
              </a:rPr>
              <a:t>不</a:t>
            </a:r>
            <a:r>
              <a:rPr lang="zh-TW" altLang="en-US" sz="2400" b="1" dirty="0">
                <a:solidFill>
                  <a:srgbClr val="FF0000"/>
                </a:solidFill>
                <a:latin typeface="+mj-ea"/>
                <a:ea typeface="+mj-ea"/>
              </a:rPr>
              <a:t>正利益者。 </a:t>
            </a:r>
            <a:endParaRPr lang="en-US" altLang="zh-TW" sz="2400" b="1" dirty="0" smtClean="0">
              <a:solidFill>
                <a:srgbClr val="FF0000"/>
              </a:solidFill>
              <a:latin typeface="+mj-ea"/>
              <a:ea typeface="+mj-ea"/>
            </a:endParaRPr>
          </a:p>
          <a:p>
            <a:pPr marL="548640" lvl="1" indent="-274320" fontAlgn="auto">
              <a:spcAft>
                <a:spcPts val="0"/>
              </a:spcAft>
              <a:buFont typeface="Arial" panose="020B0604020202020204" pitchFamily="34" charset="0"/>
              <a:buChar char="•"/>
              <a:defRPr/>
            </a:pPr>
            <a:r>
              <a:rPr lang="zh-TW" altLang="en-US" sz="2400" b="1" dirty="0" smtClean="0">
                <a:solidFill>
                  <a:schemeClr val="tx1"/>
                </a:solidFill>
                <a:latin typeface="+mj-ea"/>
                <a:ea typeface="+mj-ea"/>
              </a:rPr>
              <a:t>前項</a:t>
            </a:r>
            <a:r>
              <a:rPr lang="zh-TW" altLang="en-US" sz="2400" b="1" dirty="0">
                <a:solidFill>
                  <a:schemeClr val="tx1"/>
                </a:solidFill>
                <a:latin typeface="+mj-ea"/>
                <a:ea typeface="+mj-ea"/>
              </a:rPr>
              <a:t>第一款至第四款之未遂犯罰之</a:t>
            </a:r>
            <a:r>
              <a:rPr lang="zh-TW" altLang="en-US" sz="2400" b="1" dirty="0" smtClean="0">
                <a:solidFill>
                  <a:schemeClr val="tx1"/>
                </a:solidFill>
                <a:latin typeface="+mj-ea"/>
                <a:ea typeface="+mj-ea"/>
              </a:rPr>
              <a:t>。</a:t>
            </a:r>
            <a:endParaRPr lang="en-US" altLang="zh-TW" sz="2400" b="1" dirty="0" smtClean="0">
              <a:solidFill>
                <a:schemeClr val="tx1"/>
              </a:solidFill>
              <a:latin typeface="+mj-ea"/>
              <a:ea typeface="+mj-ea"/>
            </a:endParaRPr>
          </a:p>
          <a:p>
            <a:pPr marL="274320" indent="-274320" fontAlgn="auto">
              <a:spcAft>
                <a:spcPts val="0"/>
              </a:spcAft>
              <a:buFont typeface="Wingdings 2"/>
              <a:buChar char=""/>
              <a:defRPr/>
            </a:pPr>
            <a:endParaRPr lang="en-US" altLang="zh-TW" dirty="0"/>
          </a:p>
          <a:p>
            <a:pPr marL="274320" indent="-274320" fontAlgn="auto">
              <a:spcAft>
                <a:spcPts val="0"/>
              </a:spcAft>
              <a:buFont typeface="Wingdings 2"/>
              <a:buChar char=""/>
              <a:defRPr/>
            </a:pPr>
            <a:endParaRPr lang="en-US" altLang="zh-TW" dirty="0" smtClean="0"/>
          </a:p>
          <a:p>
            <a:pPr marL="274320" indent="-274320" fontAlgn="auto">
              <a:spcAft>
                <a:spcPts val="0"/>
              </a:spcAft>
              <a:buFont typeface="Wingdings 2"/>
              <a:buChar char=""/>
              <a:defRPr/>
            </a:pPr>
            <a:endParaRPr lang="en-US" altLang="zh-TW" dirty="0"/>
          </a:p>
          <a:p>
            <a:pPr marL="274320" indent="-274320" fontAlgn="auto">
              <a:spcAft>
                <a:spcPts val="0"/>
              </a:spcAft>
              <a:buFont typeface="Wingdings 2"/>
              <a:buChar char=""/>
              <a:defRPr/>
            </a:pPr>
            <a:endParaRPr lang="en-US" altLang="zh-TW"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標題 1"/>
          <p:cNvSpPr>
            <a:spLocks noGrp="1"/>
          </p:cNvSpPr>
          <p:nvPr>
            <p:ph type="title"/>
          </p:nvPr>
        </p:nvSpPr>
        <p:spPr>
          <a:xfrm>
            <a:off x="490538" y="287338"/>
            <a:ext cx="7685087" cy="763587"/>
          </a:xfrm>
        </p:spPr>
        <p:txBody>
          <a:bodyPr/>
          <a:lstStyle/>
          <a:p>
            <a:pPr algn="l"/>
            <a:r>
              <a:rPr lang="zh-TW" altLang="en-US" sz="3600" b="1" smtClean="0">
                <a:solidFill>
                  <a:srgbClr val="7B9899"/>
                </a:solidFill>
                <a:cs typeface="微軟正黑體"/>
              </a:rPr>
              <a:t>相關刑事法條：貪污治罪條例</a:t>
            </a:r>
          </a:p>
        </p:txBody>
      </p:sp>
      <p:sp>
        <p:nvSpPr>
          <p:cNvPr id="3" name="內容版面配置區 2"/>
          <p:cNvSpPr>
            <a:spLocks noGrp="1"/>
          </p:cNvSpPr>
          <p:nvPr>
            <p:ph sz="quarter" idx="1"/>
          </p:nvPr>
        </p:nvSpPr>
        <p:spPr>
          <a:xfrm>
            <a:off x="450850" y="1404938"/>
            <a:ext cx="11053763" cy="4506912"/>
          </a:xfrm>
        </p:spPr>
        <p:txBody>
          <a:bodyPr>
            <a:normAutofit/>
          </a:bodyPr>
          <a:lstStyle/>
          <a:p>
            <a:pPr marL="274320" indent="-274320" fontAlgn="auto">
              <a:spcAft>
                <a:spcPts val="0"/>
              </a:spcAft>
              <a:buFont typeface="Wingdings" panose="05000000000000000000" pitchFamily="2" charset="2"/>
              <a:buChar char="l"/>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5</a:t>
            </a:r>
            <a:r>
              <a:rPr lang="zh-TW" altLang="en-US" sz="2400" b="1" dirty="0" smtClean="0">
                <a:latin typeface="微軟正黑體" pitchFamily="34" charset="-120"/>
                <a:ea typeface="微軟正黑體" pitchFamily="34" charset="-120"/>
              </a:rPr>
              <a:t>條</a:t>
            </a:r>
            <a:r>
              <a:rPr lang="zh-TW" altLang="en-US" sz="2400" b="1" dirty="0">
                <a:latin typeface="微軟正黑體" pitchFamily="34" charset="-120"/>
                <a:ea typeface="微軟正黑體" pitchFamily="34" charset="-120"/>
              </a:rPr>
              <a:t>：</a:t>
            </a:r>
            <a:endParaRPr lang="en-US" altLang="zh-TW" sz="2400" b="1" dirty="0">
              <a:latin typeface="微軟正黑體" pitchFamily="34" charset="-120"/>
              <a:ea typeface="微軟正黑體" pitchFamily="34" charset="-120"/>
            </a:endParaRPr>
          </a:p>
          <a:p>
            <a:pPr marL="548640" lvl="1" indent="-274320" fontAlgn="auto">
              <a:spcAft>
                <a:spcPts val="0"/>
              </a:spcAft>
              <a:buFont typeface="Arial" panose="020B0604020202020204" pitchFamily="34" charset="0"/>
              <a:buChar char="•"/>
              <a:defRPr/>
            </a:pPr>
            <a:r>
              <a:rPr lang="zh-TW" altLang="en-US" sz="2400" b="1" dirty="0">
                <a:solidFill>
                  <a:schemeClr val="tx1"/>
                </a:solidFill>
                <a:latin typeface="微軟正黑體" pitchFamily="34" charset="-120"/>
                <a:ea typeface="微軟正黑體" pitchFamily="34" charset="-120"/>
              </a:rPr>
              <a:t>有下列行為之一者，處七年以上有期徒刑，得併科新臺幣六千萬元以下罰金： </a:t>
            </a:r>
            <a:endParaRPr lang="en-US" altLang="zh-TW" sz="2400" b="1" dirty="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400" b="1" dirty="0">
                <a:solidFill>
                  <a:schemeClr val="tx1"/>
                </a:solidFill>
                <a:latin typeface="微軟正黑體" pitchFamily="34" charset="-120"/>
                <a:ea typeface="微軟正黑體" pitchFamily="34" charset="-120"/>
              </a:rPr>
              <a:t>     一、意圖得利，擅提或截留公款或違背法令收募稅捐或</a:t>
            </a:r>
            <a:r>
              <a:rPr lang="zh-TW" altLang="en-US" sz="2400" b="1" dirty="0" smtClean="0">
                <a:solidFill>
                  <a:schemeClr val="tx1"/>
                </a:solidFill>
                <a:latin typeface="微軟正黑體" pitchFamily="34" charset="-120"/>
                <a:ea typeface="微軟正黑體" pitchFamily="34" charset="-120"/>
              </a:rPr>
              <a:t>公</a:t>
            </a:r>
            <a:endParaRPr lang="en-US" altLang="zh-TW" sz="24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400" b="1" dirty="0">
                <a:solidFill>
                  <a:schemeClr val="tx1"/>
                </a:solidFill>
                <a:latin typeface="微軟正黑體" pitchFamily="34" charset="-120"/>
                <a:ea typeface="微軟正黑體" pitchFamily="34" charset="-120"/>
              </a:rPr>
              <a:t> </a:t>
            </a:r>
            <a:r>
              <a:rPr lang="en-US" altLang="zh-TW" sz="2400" b="1" dirty="0" smtClean="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債</a:t>
            </a:r>
            <a:r>
              <a:rPr lang="zh-TW" altLang="en-US" sz="2400" b="1" dirty="0">
                <a:solidFill>
                  <a:schemeClr val="tx1"/>
                </a:solidFill>
                <a:latin typeface="微軟正黑體" pitchFamily="34" charset="-120"/>
                <a:ea typeface="微軟正黑體" pitchFamily="34" charset="-120"/>
              </a:rPr>
              <a:t>者。 </a:t>
            </a:r>
            <a:endParaRPr lang="en-US" altLang="zh-TW" sz="2400" b="1" dirty="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400" b="1" dirty="0">
                <a:solidFill>
                  <a:schemeClr val="tx1"/>
                </a:solidFill>
                <a:latin typeface="微軟正黑體" pitchFamily="34" charset="-120"/>
                <a:ea typeface="微軟正黑體" pitchFamily="34" charset="-120"/>
              </a:rPr>
              <a:t>     二、</a:t>
            </a:r>
            <a:r>
              <a:rPr lang="zh-TW" altLang="en-US" sz="2400" b="1" dirty="0">
                <a:solidFill>
                  <a:srgbClr val="FF0000"/>
                </a:solidFill>
                <a:latin typeface="微軟正黑體" pitchFamily="34" charset="-120"/>
                <a:ea typeface="微軟正黑體" pitchFamily="34" charset="-120"/>
              </a:rPr>
              <a:t>利用職務上之機會，以詐術使人將本人之物或第三</a:t>
            </a:r>
            <a:r>
              <a:rPr lang="zh-TW" altLang="en-US" sz="2400" b="1" dirty="0" smtClean="0">
                <a:solidFill>
                  <a:srgbClr val="FF0000"/>
                </a:solidFill>
                <a:latin typeface="微軟正黑體" pitchFamily="34" charset="-120"/>
                <a:ea typeface="微軟正黑體" pitchFamily="34" charset="-120"/>
              </a:rPr>
              <a:t>人</a:t>
            </a:r>
            <a:endParaRPr lang="en-US" altLang="zh-TW" sz="24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400" b="1" dirty="0">
                <a:solidFill>
                  <a:srgbClr val="FF0000"/>
                </a:solidFill>
                <a:latin typeface="微軟正黑體" pitchFamily="34" charset="-120"/>
                <a:ea typeface="微軟正黑體" pitchFamily="34" charset="-120"/>
              </a:rPr>
              <a:t> </a:t>
            </a:r>
            <a:r>
              <a:rPr lang="en-US" altLang="zh-TW" sz="2400" b="1" dirty="0" smtClean="0">
                <a:solidFill>
                  <a:srgbClr val="FF0000"/>
                </a:solidFill>
                <a:latin typeface="微軟正黑體" pitchFamily="34" charset="-120"/>
                <a:ea typeface="微軟正黑體" pitchFamily="34" charset="-120"/>
              </a:rPr>
              <a:t>           </a:t>
            </a:r>
            <a:r>
              <a:rPr lang="zh-TW" altLang="en-US" sz="2400" b="1" dirty="0" smtClean="0">
                <a:solidFill>
                  <a:srgbClr val="FF0000"/>
                </a:solidFill>
                <a:latin typeface="微軟正黑體" pitchFamily="34" charset="-120"/>
                <a:ea typeface="微軟正黑體" pitchFamily="34" charset="-120"/>
              </a:rPr>
              <a:t>之</a:t>
            </a:r>
            <a:r>
              <a:rPr lang="zh-TW" altLang="en-US" sz="2400" b="1" dirty="0">
                <a:solidFill>
                  <a:srgbClr val="FF0000"/>
                </a:solidFill>
                <a:latin typeface="微軟正黑體" pitchFamily="34" charset="-120"/>
                <a:ea typeface="微軟正黑體" pitchFamily="34" charset="-120"/>
              </a:rPr>
              <a:t>物交付者。 </a:t>
            </a:r>
            <a:endParaRPr lang="en-US" altLang="zh-TW" sz="2400" b="1" dirty="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400" b="1" dirty="0">
                <a:solidFill>
                  <a:schemeClr val="tx1"/>
                </a:solidFill>
                <a:latin typeface="微軟正黑體" pitchFamily="34" charset="-120"/>
                <a:ea typeface="微軟正黑體" pitchFamily="34" charset="-120"/>
              </a:rPr>
              <a:t>     三、</a:t>
            </a:r>
            <a:r>
              <a:rPr lang="zh-TW" altLang="en-US" sz="2400" b="1" dirty="0">
                <a:solidFill>
                  <a:srgbClr val="FF0000"/>
                </a:solidFill>
                <a:latin typeface="微軟正黑體" pitchFamily="34" charset="-120"/>
                <a:ea typeface="微軟正黑體" pitchFamily="34" charset="-120"/>
              </a:rPr>
              <a:t>對於職務上之行為，要求、期約或收受賄賂或其他</a:t>
            </a:r>
            <a:r>
              <a:rPr lang="zh-TW" altLang="en-US" sz="2400" b="1" dirty="0" smtClean="0">
                <a:solidFill>
                  <a:srgbClr val="FF0000"/>
                </a:solidFill>
                <a:latin typeface="微軟正黑體" pitchFamily="34" charset="-120"/>
                <a:ea typeface="微軟正黑體" pitchFamily="34" charset="-120"/>
              </a:rPr>
              <a:t>不</a:t>
            </a:r>
            <a:endParaRPr lang="en-US" altLang="zh-TW" sz="24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400" b="1" dirty="0">
                <a:solidFill>
                  <a:srgbClr val="FF0000"/>
                </a:solidFill>
                <a:latin typeface="微軟正黑體" pitchFamily="34" charset="-120"/>
                <a:ea typeface="微軟正黑體" pitchFamily="34" charset="-120"/>
              </a:rPr>
              <a:t> </a:t>
            </a:r>
            <a:r>
              <a:rPr lang="en-US" altLang="zh-TW" sz="2400" b="1" dirty="0" smtClean="0">
                <a:solidFill>
                  <a:srgbClr val="FF0000"/>
                </a:solidFill>
                <a:latin typeface="微軟正黑體" pitchFamily="34" charset="-120"/>
                <a:ea typeface="微軟正黑體" pitchFamily="34" charset="-120"/>
              </a:rPr>
              <a:t>           </a:t>
            </a:r>
            <a:r>
              <a:rPr lang="zh-TW" altLang="en-US" sz="2400" b="1" dirty="0" smtClean="0">
                <a:solidFill>
                  <a:srgbClr val="FF0000"/>
                </a:solidFill>
                <a:latin typeface="微軟正黑體" pitchFamily="34" charset="-120"/>
                <a:ea typeface="微軟正黑體" pitchFamily="34" charset="-120"/>
              </a:rPr>
              <a:t>正</a:t>
            </a:r>
            <a:r>
              <a:rPr lang="zh-TW" altLang="en-US" sz="2400" b="1" dirty="0">
                <a:solidFill>
                  <a:srgbClr val="FF0000"/>
                </a:solidFill>
                <a:latin typeface="微軟正黑體" pitchFamily="34" charset="-120"/>
                <a:ea typeface="微軟正黑體" pitchFamily="34" charset="-120"/>
              </a:rPr>
              <a:t>利益者。 </a:t>
            </a:r>
            <a:endParaRPr lang="en-US" altLang="zh-TW" sz="2400" b="1" dirty="0">
              <a:solidFill>
                <a:srgbClr val="FF0000"/>
              </a:solidFill>
              <a:latin typeface="微軟正黑體" pitchFamily="34" charset="-120"/>
              <a:ea typeface="微軟正黑體" pitchFamily="34" charset="-120"/>
            </a:endParaRPr>
          </a:p>
          <a:p>
            <a:pPr marL="548640" lvl="1" indent="-274320" fontAlgn="auto">
              <a:spcAft>
                <a:spcPts val="0"/>
              </a:spcAft>
              <a:buFont typeface="Arial" panose="020B0604020202020204" pitchFamily="34" charset="0"/>
              <a:buChar char="•"/>
              <a:defRPr/>
            </a:pPr>
            <a:r>
              <a:rPr lang="zh-TW" altLang="en-US" sz="2400" b="1" dirty="0">
                <a:solidFill>
                  <a:schemeClr val="tx1"/>
                </a:solidFill>
                <a:latin typeface="微軟正黑體" pitchFamily="34" charset="-120"/>
                <a:ea typeface="微軟正黑體" pitchFamily="34" charset="-120"/>
              </a:rPr>
              <a:t>前項第一款及第二款之未遂犯罰之。 </a:t>
            </a:r>
            <a:endParaRPr lang="en-US" altLang="zh-TW" sz="2400" b="1" dirty="0">
              <a:solidFill>
                <a:schemeClr val="tx1"/>
              </a:solidFill>
              <a:latin typeface="微軟正黑體" pitchFamily="34" charset="-120"/>
              <a:ea typeface="微軟正黑體" pitchFamily="34" charset="-120"/>
            </a:endParaRP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標題 1"/>
          <p:cNvSpPr>
            <a:spLocks noGrp="1"/>
          </p:cNvSpPr>
          <p:nvPr>
            <p:ph type="title"/>
          </p:nvPr>
        </p:nvSpPr>
        <p:spPr>
          <a:xfrm>
            <a:off x="490538" y="382588"/>
            <a:ext cx="8285162" cy="600075"/>
          </a:xfrm>
        </p:spPr>
        <p:txBody>
          <a:bodyPr/>
          <a:lstStyle/>
          <a:p>
            <a:pPr algn="l"/>
            <a:r>
              <a:rPr lang="zh-TW" altLang="en-US" sz="3600" b="1" smtClean="0">
                <a:solidFill>
                  <a:srgbClr val="7B9899"/>
                </a:solidFill>
                <a:cs typeface="微軟正黑體"/>
              </a:rPr>
              <a:t>相關刑事法條：貪污治罪條例</a:t>
            </a:r>
          </a:p>
        </p:txBody>
      </p:sp>
      <p:sp>
        <p:nvSpPr>
          <p:cNvPr id="3" name="內容版面配置區 2"/>
          <p:cNvSpPr>
            <a:spLocks noGrp="1"/>
          </p:cNvSpPr>
          <p:nvPr>
            <p:ph sz="quarter" idx="1"/>
          </p:nvPr>
        </p:nvSpPr>
        <p:spPr>
          <a:xfrm>
            <a:off x="531813" y="1327150"/>
            <a:ext cx="10972800" cy="5530850"/>
          </a:xfrm>
        </p:spPr>
        <p:txBody>
          <a:bodyPr>
            <a:normAutofit fontScale="77500" lnSpcReduction="20000"/>
          </a:bodyPr>
          <a:lstStyle/>
          <a:p>
            <a:pPr marL="274320" indent="-274320" fontAlgn="auto">
              <a:spcAft>
                <a:spcPts val="0"/>
              </a:spcAft>
              <a:buFont typeface="Wingdings" panose="05000000000000000000" pitchFamily="2" charset="2"/>
              <a:buChar char="l"/>
              <a:defRPr/>
            </a:pPr>
            <a:r>
              <a:rPr lang="zh-TW" altLang="en-US" sz="2900" b="1" dirty="0" smtClean="0">
                <a:latin typeface="微軟正黑體" pitchFamily="34" charset="-120"/>
                <a:ea typeface="微軟正黑體" pitchFamily="34" charset="-120"/>
              </a:rPr>
              <a:t>第</a:t>
            </a:r>
            <a:r>
              <a:rPr lang="en-US" altLang="zh-TW" sz="2900" b="1" dirty="0" smtClean="0">
                <a:latin typeface="微軟正黑體" pitchFamily="34" charset="-120"/>
                <a:ea typeface="微軟正黑體" pitchFamily="34" charset="-120"/>
              </a:rPr>
              <a:t>6</a:t>
            </a:r>
            <a:r>
              <a:rPr lang="zh-TW" altLang="en-US" sz="2900" b="1" dirty="0" smtClean="0">
                <a:latin typeface="微軟正黑體" pitchFamily="34" charset="-120"/>
                <a:ea typeface="微軟正黑體" pitchFamily="34" charset="-120"/>
              </a:rPr>
              <a:t>條：</a:t>
            </a:r>
            <a:endParaRPr lang="en-US" altLang="zh-TW" sz="2900" b="1" dirty="0" smtClean="0">
              <a:latin typeface="微軟正黑體" pitchFamily="34" charset="-120"/>
              <a:ea typeface="微軟正黑體" pitchFamily="34" charset="-120"/>
            </a:endParaRPr>
          </a:p>
          <a:p>
            <a:pPr marL="548640" lvl="1" indent="-274320" fontAlgn="auto">
              <a:spcAft>
                <a:spcPts val="0"/>
              </a:spcAft>
              <a:buFont typeface="Arial" panose="020B0604020202020204" pitchFamily="34" charset="0"/>
              <a:buChar char="•"/>
              <a:defRPr/>
            </a:pPr>
            <a:r>
              <a:rPr lang="zh-TW" altLang="en-US" sz="2900" b="1" dirty="0">
                <a:solidFill>
                  <a:schemeClr val="tx1"/>
                </a:solidFill>
                <a:latin typeface="微軟正黑體" pitchFamily="34" charset="-120"/>
                <a:ea typeface="微軟正黑體" pitchFamily="34" charset="-120"/>
              </a:rPr>
              <a:t>有下列行為之一，處五年以上有期徒刑，得併科新臺幣三千萬元以下罰金 ： </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900" b="1" dirty="0" smtClean="0">
                <a:solidFill>
                  <a:schemeClr val="tx1"/>
                </a:solidFill>
                <a:latin typeface="微軟正黑體" pitchFamily="34" charset="-120"/>
                <a:ea typeface="微軟正黑體" pitchFamily="34" charset="-120"/>
              </a:rPr>
              <a:t>     一</a:t>
            </a:r>
            <a:r>
              <a:rPr lang="zh-TW" altLang="en-US" sz="2900" b="1" dirty="0">
                <a:solidFill>
                  <a:schemeClr val="tx1"/>
                </a:solidFill>
                <a:latin typeface="微軟正黑體" pitchFamily="34" charset="-120"/>
                <a:ea typeface="微軟正黑體" pitchFamily="34" charset="-120"/>
              </a:rPr>
              <a:t>、意圖得利，抑留不發職務上應發之財物者。 </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900" b="1" dirty="0" smtClean="0">
                <a:solidFill>
                  <a:schemeClr val="tx1"/>
                </a:solidFill>
                <a:latin typeface="微軟正黑體" pitchFamily="34" charset="-120"/>
                <a:ea typeface="微軟正黑體" pitchFamily="34" charset="-120"/>
              </a:rPr>
              <a:t>     二</a:t>
            </a:r>
            <a:r>
              <a:rPr lang="zh-TW" altLang="en-US" sz="2900" b="1" dirty="0">
                <a:solidFill>
                  <a:schemeClr val="tx1"/>
                </a:solidFill>
                <a:latin typeface="微軟正黑體" pitchFamily="34" charset="-120"/>
                <a:ea typeface="微軟正黑體" pitchFamily="34" charset="-120"/>
              </a:rPr>
              <a:t>、募集款項或徵用土地、財物，從中舞弊者。 </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900" b="1" dirty="0" smtClean="0">
                <a:solidFill>
                  <a:schemeClr val="tx1"/>
                </a:solidFill>
                <a:latin typeface="微軟正黑體" pitchFamily="34" charset="-120"/>
                <a:ea typeface="微軟正黑體" pitchFamily="34" charset="-120"/>
              </a:rPr>
              <a:t>     三</a:t>
            </a:r>
            <a:r>
              <a:rPr lang="zh-TW" altLang="en-US" sz="2900" b="1" dirty="0">
                <a:solidFill>
                  <a:schemeClr val="tx1"/>
                </a:solidFill>
                <a:latin typeface="微軟正黑體" pitchFamily="34" charset="-120"/>
                <a:ea typeface="微軟正黑體" pitchFamily="34" charset="-120"/>
              </a:rPr>
              <a:t>、竊取或侵占職務上持有之非公用私有器材、財物者。 </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900" b="1" dirty="0" smtClean="0">
                <a:solidFill>
                  <a:schemeClr val="tx1"/>
                </a:solidFill>
                <a:latin typeface="微軟正黑體" pitchFamily="34" charset="-120"/>
                <a:ea typeface="微軟正黑體" pitchFamily="34" charset="-120"/>
              </a:rPr>
              <a:t>     四</a:t>
            </a:r>
            <a:r>
              <a:rPr lang="zh-TW" altLang="en-US" sz="2900" b="1" dirty="0">
                <a:solidFill>
                  <a:schemeClr val="tx1"/>
                </a:solidFill>
                <a:latin typeface="微軟正黑體" pitchFamily="34" charset="-120"/>
                <a:ea typeface="微軟正黑體" pitchFamily="34" charset="-120"/>
              </a:rPr>
              <a:t>、</a:t>
            </a:r>
            <a:r>
              <a:rPr lang="zh-TW" altLang="en-US" sz="2900" b="1" dirty="0">
                <a:solidFill>
                  <a:srgbClr val="FF0000"/>
                </a:solidFill>
                <a:latin typeface="微軟正黑體" pitchFamily="34" charset="-120"/>
                <a:ea typeface="微軟正黑體" pitchFamily="34" charset="-120"/>
              </a:rPr>
              <a:t>對於主管或監督之事務，明知違背法律、法律授權之法規命令、</a:t>
            </a:r>
            <a:r>
              <a:rPr lang="zh-TW" altLang="en-US" sz="2900" b="1" dirty="0" smtClean="0">
                <a:solidFill>
                  <a:srgbClr val="FF0000"/>
                </a:solidFill>
                <a:latin typeface="微軟正黑體" pitchFamily="34" charset="-120"/>
                <a:ea typeface="微軟正黑體" pitchFamily="34" charset="-120"/>
              </a:rPr>
              <a:t>職權命令、</a:t>
            </a:r>
            <a:endParaRPr lang="en-US" altLang="zh-TW" sz="29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rgbClr val="FF0000"/>
                </a:solidFill>
                <a:latin typeface="微軟正黑體" pitchFamily="34" charset="-120"/>
                <a:ea typeface="微軟正黑體" pitchFamily="34" charset="-120"/>
              </a:rPr>
              <a:t> </a:t>
            </a:r>
            <a:r>
              <a:rPr lang="en-US" altLang="zh-TW" sz="2900" b="1" dirty="0" smtClean="0">
                <a:solidFill>
                  <a:srgbClr val="FF0000"/>
                </a:solidFill>
                <a:latin typeface="微軟正黑體" pitchFamily="34" charset="-120"/>
                <a:ea typeface="微軟正黑體" pitchFamily="34" charset="-120"/>
              </a:rPr>
              <a:t>           </a:t>
            </a:r>
            <a:r>
              <a:rPr lang="zh-TW" altLang="en-US" sz="2900" b="1" dirty="0" smtClean="0">
                <a:solidFill>
                  <a:srgbClr val="FF0000"/>
                </a:solidFill>
                <a:latin typeface="微軟正黑體" pitchFamily="34" charset="-120"/>
                <a:ea typeface="微軟正黑體" pitchFamily="34" charset="-120"/>
              </a:rPr>
              <a:t>自治</a:t>
            </a:r>
            <a:r>
              <a:rPr lang="zh-TW" altLang="en-US" sz="2900" b="1" dirty="0">
                <a:solidFill>
                  <a:srgbClr val="FF0000"/>
                </a:solidFill>
                <a:latin typeface="微軟正黑體" pitchFamily="34" charset="-120"/>
                <a:ea typeface="微軟正黑體" pitchFamily="34" charset="-120"/>
              </a:rPr>
              <a:t>條例</a:t>
            </a:r>
            <a:r>
              <a:rPr lang="zh-TW" altLang="en-US" sz="2900" b="1" dirty="0" smtClean="0">
                <a:solidFill>
                  <a:srgbClr val="FF0000"/>
                </a:solidFill>
                <a:latin typeface="微軟正黑體" pitchFamily="34" charset="-120"/>
                <a:ea typeface="微軟正黑體" pitchFamily="34" charset="-120"/>
              </a:rPr>
              <a:t>、自治</a:t>
            </a:r>
            <a:r>
              <a:rPr lang="zh-TW" altLang="en-US" sz="2900" b="1" dirty="0">
                <a:solidFill>
                  <a:srgbClr val="FF0000"/>
                </a:solidFill>
                <a:latin typeface="微軟正黑體" pitchFamily="34" charset="-120"/>
                <a:ea typeface="微軟正黑體" pitchFamily="34" charset="-120"/>
              </a:rPr>
              <a:t>規則、委辦規則或其他對多數不特定人民就</a:t>
            </a:r>
            <a:r>
              <a:rPr lang="zh-TW" altLang="en-US" sz="2900" b="1" dirty="0" smtClean="0">
                <a:solidFill>
                  <a:srgbClr val="FF0000"/>
                </a:solidFill>
                <a:latin typeface="微軟正黑體" pitchFamily="34" charset="-120"/>
                <a:ea typeface="微軟正黑體" pitchFamily="34" charset="-120"/>
              </a:rPr>
              <a:t>一般</a:t>
            </a:r>
            <a:r>
              <a:rPr lang="zh-TW" altLang="en-US" sz="2900" b="1" dirty="0">
                <a:solidFill>
                  <a:srgbClr val="FF0000"/>
                </a:solidFill>
                <a:latin typeface="微軟正黑體" pitchFamily="34" charset="-120"/>
                <a:ea typeface="微軟正黑體" pitchFamily="34" charset="-120"/>
              </a:rPr>
              <a:t>事項所</a:t>
            </a:r>
            <a:r>
              <a:rPr lang="zh-TW" altLang="en-US" sz="2900" b="1" dirty="0" smtClean="0">
                <a:solidFill>
                  <a:srgbClr val="FF0000"/>
                </a:solidFill>
                <a:latin typeface="微軟正黑體" pitchFamily="34" charset="-120"/>
                <a:ea typeface="微軟正黑體" pitchFamily="34" charset="-120"/>
              </a:rPr>
              <a:t>作</a:t>
            </a:r>
            <a:endParaRPr lang="en-US" altLang="zh-TW" sz="29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rgbClr val="FF0000"/>
                </a:solidFill>
                <a:latin typeface="微軟正黑體" pitchFamily="34" charset="-120"/>
                <a:ea typeface="微軟正黑體" pitchFamily="34" charset="-120"/>
              </a:rPr>
              <a:t> </a:t>
            </a:r>
            <a:r>
              <a:rPr lang="en-US" altLang="zh-TW" sz="2900" b="1" dirty="0" smtClean="0">
                <a:solidFill>
                  <a:srgbClr val="FF0000"/>
                </a:solidFill>
                <a:latin typeface="微軟正黑體" pitchFamily="34" charset="-120"/>
                <a:ea typeface="微軟正黑體" pitchFamily="34" charset="-120"/>
              </a:rPr>
              <a:t>           </a:t>
            </a:r>
            <a:r>
              <a:rPr lang="zh-TW" altLang="en-US" sz="2900" b="1" dirty="0" smtClean="0">
                <a:solidFill>
                  <a:srgbClr val="FF0000"/>
                </a:solidFill>
                <a:latin typeface="微軟正黑體" pitchFamily="34" charset="-120"/>
                <a:ea typeface="微軟正黑體" pitchFamily="34" charset="-120"/>
              </a:rPr>
              <a:t>對外</a:t>
            </a:r>
            <a:r>
              <a:rPr lang="zh-TW" altLang="en-US" sz="2900" b="1" dirty="0">
                <a:solidFill>
                  <a:srgbClr val="FF0000"/>
                </a:solidFill>
                <a:latin typeface="微軟正黑體" pitchFamily="34" charset="-120"/>
                <a:ea typeface="微軟正黑體" pitchFamily="34" charset="-120"/>
              </a:rPr>
              <a:t>發生法律效果之</a:t>
            </a:r>
            <a:r>
              <a:rPr lang="zh-TW" altLang="en-US" sz="2900" b="1" dirty="0" smtClean="0">
                <a:solidFill>
                  <a:srgbClr val="FF0000"/>
                </a:solidFill>
                <a:latin typeface="微軟正黑體" pitchFamily="34" charset="-120"/>
                <a:ea typeface="微軟正黑體" pitchFamily="34" charset="-120"/>
              </a:rPr>
              <a:t>規定</a:t>
            </a:r>
            <a:r>
              <a:rPr lang="zh-TW" altLang="en-US" sz="2900" b="1" dirty="0">
                <a:solidFill>
                  <a:srgbClr val="FF0000"/>
                </a:solidFill>
                <a:latin typeface="微軟正黑體" pitchFamily="34" charset="-120"/>
                <a:ea typeface="微軟正黑體" pitchFamily="34" charset="-120"/>
              </a:rPr>
              <a:t>，直接或間接圖自己或其他</a:t>
            </a:r>
            <a:r>
              <a:rPr lang="zh-TW" altLang="en-US" sz="2900" b="1" dirty="0" smtClean="0">
                <a:solidFill>
                  <a:srgbClr val="FF0000"/>
                </a:solidFill>
                <a:latin typeface="微軟正黑體" pitchFamily="34" charset="-120"/>
                <a:ea typeface="微軟正黑體" pitchFamily="34" charset="-120"/>
              </a:rPr>
              <a:t>私人不法</a:t>
            </a:r>
            <a:r>
              <a:rPr lang="zh-TW" altLang="en-US" sz="2900" b="1" dirty="0">
                <a:solidFill>
                  <a:srgbClr val="FF0000"/>
                </a:solidFill>
                <a:latin typeface="微軟正黑體" pitchFamily="34" charset="-120"/>
                <a:ea typeface="微軟正黑體" pitchFamily="34" charset="-120"/>
              </a:rPr>
              <a:t>利益，</a:t>
            </a:r>
            <a:r>
              <a:rPr lang="zh-TW" altLang="en-US" sz="2900" b="1" dirty="0" smtClean="0">
                <a:solidFill>
                  <a:srgbClr val="FF0000"/>
                </a:solidFill>
                <a:latin typeface="微軟正黑體" pitchFamily="34" charset="-120"/>
                <a:ea typeface="微軟正黑體" pitchFamily="34" charset="-120"/>
              </a:rPr>
              <a:t>因而</a:t>
            </a:r>
            <a:endParaRPr lang="en-US" altLang="zh-TW" sz="29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rgbClr val="FF0000"/>
                </a:solidFill>
                <a:latin typeface="微軟正黑體" pitchFamily="34" charset="-120"/>
                <a:ea typeface="微軟正黑體" pitchFamily="34" charset="-120"/>
              </a:rPr>
              <a:t> </a:t>
            </a:r>
            <a:r>
              <a:rPr lang="en-US" altLang="zh-TW" sz="2900" b="1" dirty="0" smtClean="0">
                <a:solidFill>
                  <a:srgbClr val="FF0000"/>
                </a:solidFill>
                <a:latin typeface="微軟正黑體" pitchFamily="34" charset="-120"/>
                <a:ea typeface="微軟正黑體" pitchFamily="34" charset="-120"/>
              </a:rPr>
              <a:t>           </a:t>
            </a:r>
            <a:r>
              <a:rPr lang="zh-TW" altLang="en-US" sz="2900" b="1" dirty="0" smtClean="0">
                <a:solidFill>
                  <a:srgbClr val="FF0000"/>
                </a:solidFill>
                <a:latin typeface="微軟正黑體" pitchFamily="34" charset="-120"/>
                <a:ea typeface="微軟正黑體" pitchFamily="34" charset="-120"/>
              </a:rPr>
              <a:t>獲得</a:t>
            </a:r>
            <a:r>
              <a:rPr lang="zh-TW" altLang="en-US" sz="2900" b="1" dirty="0">
                <a:solidFill>
                  <a:srgbClr val="FF0000"/>
                </a:solidFill>
                <a:latin typeface="微軟正黑體" pitchFamily="34" charset="-120"/>
                <a:ea typeface="微軟正黑體" pitchFamily="34" charset="-120"/>
              </a:rPr>
              <a:t>利益者。 </a:t>
            </a:r>
            <a:endParaRPr lang="en-US" altLang="zh-TW" sz="2900" b="1" dirty="0" smtClean="0">
              <a:solidFill>
                <a:srgbClr val="FF0000"/>
              </a:solidFill>
              <a:latin typeface="微軟正黑體" pitchFamily="34" charset="-120"/>
              <a:ea typeface="微軟正黑體" pitchFamily="34" charset="-120"/>
            </a:endParaRPr>
          </a:p>
          <a:p>
            <a:pPr marL="457200" lvl="1" indent="0" fontAlgn="auto">
              <a:spcAft>
                <a:spcPts val="0"/>
              </a:spcAft>
              <a:buFont typeface="Wingdings"/>
              <a:buNone/>
              <a:defRPr/>
            </a:pPr>
            <a:r>
              <a:rPr lang="zh-TW" altLang="en-US" sz="2900" b="1" dirty="0" smtClean="0">
                <a:solidFill>
                  <a:schemeClr val="tx1"/>
                </a:solidFill>
                <a:latin typeface="微軟正黑體" pitchFamily="34" charset="-120"/>
                <a:ea typeface="微軟正黑體" pitchFamily="34" charset="-120"/>
              </a:rPr>
              <a:t>     五</a:t>
            </a:r>
            <a:r>
              <a:rPr lang="zh-TW" altLang="en-US" sz="2900" b="1" dirty="0">
                <a:solidFill>
                  <a:schemeClr val="tx1"/>
                </a:solidFill>
                <a:latin typeface="微軟正黑體" pitchFamily="34" charset="-120"/>
                <a:ea typeface="微軟正黑體" pitchFamily="34" charset="-120"/>
              </a:rPr>
              <a:t>、對於非主管或監督之事務，明知違背法律、法律授權之法規命令、</a:t>
            </a:r>
            <a:r>
              <a:rPr lang="zh-TW" altLang="en-US" sz="2900" b="1" dirty="0" smtClean="0">
                <a:solidFill>
                  <a:schemeClr val="tx1"/>
                </a:solidFill>
                <a:latin typeface="微軟正黑體" pitchFamily="34" charset="-120"/>
                <a:ea typeface="微軟正黑體" pitchFamily="34" charset="-120"/>
              </a:rPr>
              <a:t>職權命</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chemeClr val="tx1"/>
                </a:solidFill>
                <a:latin typeface="微軟正黑體" pitchFamily="34" charset="-120"/>
                <a:ea typeface="微軟正黑體" pitchFamily="34" charset="-120"/>
              </a:rPr>
              <a:t> </a:t>
            </a:r>
            <a:r>
              <a:rPr lang="en-US" altLang="zh-TW" sz="2900" b="1" dirty="0" smtClean="0">
                <a:solidFill>
                  <a:schemeClr val="tx1"/>
                </a:solidFill>
                <a:latin typeface="微軟正黑體" pitchFamily="34" charset="-120"/>
                <a:ea typeface="微軟正黑體" pitchFamily="34" charset="-120"/>
              </a:rPr>
              <a:t>           </a:t>
            </a:r>
            <a:r>
              <a:rPr lang="zh-TW" altLang="en-US" sz="2900" b="1" dirty="0" smtClean="0">
                <a:solidFill>
                  <a:schemeClr val="tx1"/>
                </a:solidFill>
                <a:latin typeface="微軟正黑體" pitchFamily="34" charset="-120"/>
                <a:ea typeface="微軟正黑體" pitchFamily="34" charset="-120"/>
              </a:rPr>
              <a:t>令</a:t>
            </a:r>
            <a:r>
              <a:rPr lang="zh-TW" altLang="en-US" sz="2900" b="1" dirty="0">
                <a:solidFill>
                  <a:schemeClr val="tx1"/>
                </a:solidFill>
                <a:latin typeface="微軟正黑體" pitchFamily="34" charset="-120"/>
                <a:ea typeface="微軟正黑體" pitchFamily="34" charset="-120"/>
              </a:rPr>
              <a:t>、自治</a:t>
            </a:r>
            <a:r>
              <a:rPr lang="zh-TW" altLang="en-US" sz="2900" b="1" dirty="0" smtClean="0">
                <a:solidFill>
                  <a:schemeClr val="tx1"/>
                </a:solidFill>
                <a:latin typeface="微軟正黑體" pitchFamily="34" charset="-120"/>
                <a:ea typeface="微軟正黑體" pitchFamily="34" charset="-120"/>
              </a:rPr>
              <a:t>條例</a:t>
            </a:r>
            <a:r>
              <a:rPr lang="zh-TW" altLang="en-US" sz="2900" b="1" dirty="0">
                <a:solidFill>
                  <a:schemeClr val="tx1"/>
                </a:solidFill>
                <a:latin typeface="微軟正黑體" pitchFamily="34" charset="-120"/>
                <a:ea typeface="微軟正黑體" pitchFamily="34" charset="-120"/>
              </a:rPr>
              <a:t>、自治規則、委辦規則或其他對多數不特定人民</a:t>
            </a:r>
            <a:r>
              <a:rPr lang="zh-TW" altLang="en-US" sz="2900" b="1" dirty="0" smtClean="0">
                <a:solidFill>
                  <a:schemeClr val="tx1"/>
                </a:solidFill>
                <a:latin typeface="微軟正黑體" pitchFamily="34" charset="-120"/>
                <a:ea typeface="微軟正黑體" pitchFamily="34" charset="-120"/>
              </a:rPr>
              <a:t>就一般事項</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chemeClr val="tx1"/>
                </a:solidFill>
                <a:latin typeface="微軟正黑體" pitchFamily="34" charset="-120"/>
                <a:ea typeface="微軟正黑體" pitchFamily="34" charset="-120"/>
              </a:rPr>
              <a:t> </a:t>
            </a:r>
            <a:r>
              <a:rPr lang="en-US" altLang="zh-TW" sz="2900" b="1" dirty="0" smtClean="0">
                <a:solidFill>
                  <a:schemeClr val="tx1"/>
                </a:solidFill>
                <a:latin typeface="微軟正黑體" pitchFamily="34" charset="-120"/>
                <a:ea typeface="微軟正黑體" pitchFamily="34" charset="-120"/>
              </a:rPr>
              <a:t>           </a:t>
            </a:r>
            <a:r>
              <a:rPr lang="zh-TW" altLang="en-US" sz="2900" b="1" dirty="0" smtClean="0">
                <a:solidFill>
                  <a:schemeClr val="tx1"/>
                </a:solidFill>
                <a:latin typeface="微軟正黑體" pitchFamily="34" charset="-120"/>
                <a:ea typeface="微軟正黑體" pitchFamily="34" charset="-120"/>
              </a:rPr>
              <a:t>所</a:t>
            </a:r>
            <a:r>
              <a:rPr lang="zh-TW" altLang="en-US" sz="2900" b="1" dirty="0">
                <a:solidFill>
                  <a:schemeClr val="tx1"/>
                </a:solidFill>
                <a:latin typeface="微軟正黑體" pitchFamily="34" charset="-120"/>
                <a:ea typeface="微軟正黑體" pitchFamily="34" charset="-120"/>
              </a:rPr>
              <a:t>作對外發生法律</a:t>
            </a:r>
            <a:r>
              <a:rPr lang="zh-TW" altLang="en-US" sz="2900" b="1" dirty="0" smtClean="0">
                <a:solidFill>
                  <a:schemeClr val="tx1"/>
                </a:solidFill>
                <a:latin typeface="微軟正黑體" pitchFamily="34" charset="-120"/>
                <a:ea typeface="微軟正黑體" pitchFamily="34" charset="-120"/>
              </a:rPr>
              <a:t>效果之</a:t>
            </a:r>
            <a:r>
              <a:rPr lang="zh-TW" altLang="en-US" sz="2900" b="1" dirty="0">
                <a:solidFill>
                  <a:schemeClr val="tx1"/>
                </a:solidFill>
                <a:latin typeface="微軟正黑體" pitchFamily="34" charset="-120"/>
                <a:ea typeface="微軟正黑體" pitchFamily="34" charset="-120"/>
              </a:rPr>
              <a:t>規定，利用職權機會或身分圖</a:t>
            </a:r>
            <a:r>
              <a:rPr lang="zh-TW" altLang="en-US" sz="2900" b="1" dirty="0" smtClean="0">
                <a:solidFill>
                  <a:schemeClr val="tx1"/>
                </a:solidFill>
                <a:latin typeface="微軟正黑體" pitchFamily="34" charset="-120"/>
                <a:ea typeface="微軟正黑體" pitchFamily="34" charset="-120"/>
              </a:rPr>
              <a:t>自己或</a:t>
            </a:r>
            <a:r>
              <a:rPr lang="zh-TW" altLang="en-US" sz="2900" b="1" dirty="0">
                <a:solidFill>
                  <a:schemeClr val="tx1"/>
                </a:solidFill>
                <a:latin typeface="微軟正黑體" pitchFamily="34" charset="-120"/>
                <a:ea typeface="微軟正黑體" pitchFamily="34" charset="-120"/>
              </a:rPr>
              <a:t>其他私人</a:t>
            </a:r>
            <a:r>
              <a:rPr lang="zh-TW" altLang="en-US" sz="2900" b="1" dirty="0" smtClean="0">
                <a:solidFill>
                  <a:schemeClr val="tx1"/>
                </a:solidFill>
                <a:latin typeface="微軟正黑體" pitchFamily="34" charset="-120"/>
                <a:ea typeface="微軟正黑體" pitchFamily="34" charset="-120"/>
              </a:rPr>
              <a:t>不</a:t>
            </a:r>
            <a:endParaRPr lang="en-US" altLang="zh-TW" sz="2900" b="1" dirty="0" smtClean="0">
              <a:solidFill>
                <a:schemeClr val="tx1"/>
              </a:solidFill>
              <a:latin typeface="微軟正黑體" pitchFamily="34" charset="-120"/>
              <a:ea typeface="微軟正黑體" pitchFamily="34" charset="-120"/>
            </a:endParaRPr>
          </a:p>
          <a:p>
            <a:pPr marL="457200" lvl="1" indent="0" fontAlgn="auto">
              <a:spcAft>
                <a:spcPts val="0"/>
              </a:spcAft>
              <a:buFont typeface="Wingdings"/>
              <a:buNone/>
              <a:defRPr/>
            </a:pPr>
            <a:r>
              <a:rPr lang="en-US" altLang="zh-TW" sz="2900" b="1" dirty="0">
                <a:solidFill>
                  <a:schemeClr val="tx1"/>
                </a:solidFill>
                <a:latin typeface="微軟正黑體" pitchFamily="34" charset="-120"/>
                <a:ea typeface="微軟正黑體" pitchFamily="34" charset="-120"/>
              </a:rPr>
              <a:t> </a:t>
            </a:r>
            <a:r>
              <a:rPr lang="en-US" altLang="zh-TW" sz="2900" b="1" dirty="0" smtClean="0">
                <a:solidFill>
                  <a:schemeClr val="tx1"/>
                </a:solidFill>
                <a:latin typeface="微軟正黑體" pitchFamily="34" charset="-120"/>
                <a:ea typeface="微軟正黑體" pitchFamily="34" charset="-120"/>
              </a:rPr>
              <a:t>           </a:t>
            </a:r>
            <a:r>
              <a:rPr lang="zh-TW" altLang="en-US" sz="2900" b="1" dirty="0" smtClean="0">
                <a:solidFill>
                  <a:schemeClr val="tx1"/>
                </a:solidFill>
                <a:latin typeface="微軟正黑體" pitchFamily="34" charset="-120"/>
                <a:ea typeface="微軟正黑體" pitchFamily="34" charset="-120"/>
              </a:rPr>
              <a:t>法</a:t>
            </a:r>
            <a:r>
              <a:rPr lang="zh-TW" altLang="en-US" sz="2900" b="1" dirty="0">
                <a:solidFill>
                  <a:schemeClr val="tx1"/>
                </a:solidFill>
                <a:latin typeface="微軟正黑體" pitchFamily="34" charset="-120"/>
                <a:ea typeface="微軟正黑體" pitchFamily="34" charset="-120"/>
              </a:rPr>
              <a:t>利益，因而獲得利益者。 </a:t>
            </a:r>
            <a:endParaRPr lang="en-US" altLang="zh-TW" sz="2900" b="1" dirty="0" smtClean="0">
              <a:solidFill>
                <a:schemeClr val="tx1"/>
              </a:solidFill>
              <a:latin typeface="微軟正黑體" pitchFamily="34" charset="-120"/>
              <a:ea typeface="微軟正黑體" pitchFamily="34" charset="-120"/>
            </a:endParaRPr>
          </a:p>
          <a:p>
            <a:pPr marL="548640" lvl="1" indent="-274320" fontAlgn="auto">
              <a:spcAft>
                <a:spcPts val="0"/>
              </a:spcAft>
              <a:buFont typeface="Arial" panose="020B0604020202020204" pitchFamily="34" charset="0"/>
              <a:buChar char="•"/>
              <a:defRPr/>
            </a:pPr>
            <a:r>
              <a:rPr lang="zh-TW" altLang="en-US" sz="2900" b="1" dirty="0" smtClean="0">
                <a:solidFill>
                  <a:schemeClr val="tx1"/>
                </a:solidFill>
                <a:latin typeface="微軟正黑體" pitchFamily="34" charset="-120"/>
                <a:ea typeface="微軟正黑體" pitchFamily="34" charset="-120"/>
              </a:rPr>
              <a:t>前項</a:t>
            </a:r>
            <a:r>
              <a:rPr lang="zh-TW" altLang="en-US" sz="2900" b="1" dirty="0">
                <a:solidFill>
                  <a:schemeClr val="tx1"/>
                </a:solidFill>
                <a:latin typeface="微軟正黑體" pitchFamily="34" charset="-120"/>
                <a:ea typeface="微軟正黑體" pitchFamily="34" charset="-120"/>
              </a:rPr>
              <a:t>第一款至第三款之未遂犯罰之。</a:t>
            </a:r>
            <a:r>
              <a:rPr lang="zh-TW" altLang="en-US" sz="2900" dirty="0">
                <a:latin typeface="微軟正黑體" pitchFamily="34" charset="-120"/>
                <a:ea typeface="微軟正黑體" pitchFamily="34" charset="-120"/>
              </a:rPr>
              <a:t> </a:t>
            </a:r>
            <a:endParaRPr lang="en-US" altLang="zh-TW" sz="2900" dirty="0" smtClean="0">
              <a:latin typeface="微軟正黑體" pitchFamily="34" charset="-120"/>
              <a:ea typeface="微軟正黑體" pitchFamily="34" charset="-120"/>
            </a:endParaRPr>
          </a:p>
          <a:p>
            <a:pPr marL="274320" indent="-274320" fontAlgn="auto">
              <a:spcAft>
                <a:spcPts val="0"/>
              </a:spcAft>
              <a:buFont typeface="Arial" panose="020B0604020202020204" pitchFamily="34" charset="0"/>
              <a:buChar char="•"/>
              <a:defRPr/>
            </a:pPr>
            <a:endParaRPr lang="en-US" altLang="zh-TW" dirty="0"/>
          </a:p>
          <a:p>
            <a:pPr marL="274320" indent="-274320" fontAlgn="auto">
              <a:spcAft>
                <a:spcPts val="0"/>
              </a:spcAft>
              <a:buFont typeface="Wingdings 2"/>
              <a:buChar char=""/>
              <a:defRPr/>
            </a:pPr>
            <a:endParaRPr lang="en-US" altLang="zh-TW" dirty="0" smtClean="0"/>
          </a:p>
          <a:p>
            <a:pPr marL="274320" indent="-274320" fontAlgn="auto">
              <a:spcAft>
                <a:spcPts val="0"/>
              </a:spcAft>
              <a:buFont typeface="Wingdings 2"/>
              <a:buChar char=""/>
              <a:defRPr/>
            </a:pPr>
            <a:endParaRPr lang="en-US" altLang="zh-TW" dirty="0" smtClean="0"/>
          </a:p>
          <a:p>
            <a:pPr marL="274320" indent="-274320" fontAlgn="auto">
              <a:spcAft>
                <a:spcPts val="0"/>
              </a:spcAft>
              <a:buFont typeface="Wingdings 2"/>
              <a:buChar char=""/>
              <a:defRPr/>
            </a:pPr>
            <a:endParaRPr lang="en-US" altLang="zh-TW" dirty="0" smtClean="0"/>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標題 1"/>
          <p:cNvSpPr>
            <a:spLocks noGrp="1"/>
          </p:cNvSpPr>
          <p:nvPr>
            <p:ph type="title"/>
          </p:nvPr>
        </p:nvSpPr>
        <p:spPr>
          <a:xfrm>
            <a:off x="341313" y="423863"/>
            <a:ext cx="8515350" cy="668337"/>
          </a:xfrm>
        </p:spPr>
        <p:txBody>
          <a:bodyPr/>
          <a:lstStyle/>
          <a:p>
            <a:pPr algn="l"/>
            <a:r>
              <a:rPr lang="zh-TW" altLang="en-US" sz="3600" b="1" smtClean="0">
                <a:solidFill>
                  <a:srgbClr val="7B9899"/>
                </a:solidFill>
                <a:cs typeface="微軟正黑體"/>
              </a:rPr>
              <a:t>相關刑事法條：貪污治罪條例</a:t>
            </a:r>
          </a:p>
        </p:txBody>
      </p:sp>
      <p:sp>
        <p:nvSpPr>
          <p:cNvPr id="3" name="內容版面配置區 2"/>
          <p:cNvSpPr>
            <a:spLocks noGrp="1"/>
          </p:cNvSpPr>
          <p:nvPr>
            <p:ph sz="quarter" idx="1"/>
          </p:nvPr>
        </p:nvSpPr>
        <p:spPr>
          <a:xfrm>
            <a:off x="573088" y="1371600"/>
            <a:ext cx="10931525" cy="5264150"/>
          </a:xfrm>
        </p:spPr>
        <p:txBody>
          <a:bodyPr>
            <a:normAutofit/>
          </a:bodyPr>
          <a:lstStyle/>
          <a:p>
            <a:pPr marL="274320" indent="-274320" fontAlgn="auto">
              <a:spcAft>
                <a:spcPts val="0"/>
              </a:spcAft>
              <a:buFont typeface="Wingdings" panose="05000000000000000000" pitchFamily="2" charset="2"/>
              <a:buChar char="l"/>
              <a:defRPr/>
            </a:pPr>
            <a:r>
              <a:rPr lang="zh-TW" altLang="en-US" sz="2000" b="1" dirty="0" smtClean="0">
                <a:latin typeface="微軟正黑體" pitchFamily="34" charset="-120"/>
                <a:ea typeface="微軟正黑體" pitchFamily="34" charset="-120"/>
              </a:rPr>
              <a:t>第</a:t>
            </a:r>
            <a:r>
              <a:rPr lang="en-US" altLang="zh-TW" sz="2000" b="1" dirty="0" smtClean="0">
                <a:latin typeface="微軟正黑體" pitchFamily="34" charset="-120"/>
                <a:ea typeface="微軟正黑體" pitchFamily="34" charset="-120"/>
              </a:rPr>
              <a:t>6</a:t>
            </a:r>
            <a:r>
              <a:rPr lang="zh-TW" altLang="en-US" sz="2000" b="1" dirty="0" smtClean="0">
                <a:latin typeface="微軟正黑體" pitchFamily="34" charset="-120"/>
                <a:ea typeface="微軟正黑體" pitchFamily="34" charset="-120"/>
              </a:rPr>
              <a:t>條之</a:t>
            </a:r>
            <a:r>
              <a:rPr lang="en-US" altLang="zh-TW" sz="2000" b="1" dirty="0" smtClean="0">
                <a:latin typeface="微軟正黑體" pitchFamily="34" charset="-120"/>
                <a:ea typeface="微軟正黑體" pitchFamily="34" charset="-120"/>
              </a:rPr>
              <a:t>1</a:t>
            </a:r>
          </a:p>
          <a:p>
            <a:pPr marL="548640" lvl="1" indent="-274320" fontAlgn="auto">
              <a:spcAft>
                <a:spcPts val="0"/>
              </a:spcAft>
              <a:buFont typeface="Arial" panose="020B0604020202020204" pitchFamily="34" charset="0"/>
              <a:buChar char="•"/>
              <a:defRPr/>
            </a:pPr>
            <a:r>
              <a:rPr lang="zh-TW" altLang="en-US" sz="2000" b="1" dirty="0" smtClean="0">
                <a:solidFill>
                  <a:schemeClr val="tx1"/>
                </a:solidFill>
                <a:latin typeface="微軟正黑體" pitchFamily="34" charset="-120"/>
                <a:ea typeface="微軟正黑體" pitchFamily="34" charset="-120"/>
              </a:rPr>
              <a:t>公務員</a:t>
            </a:r>
            <a:r>
              <a:rPr lang="zh-TW" altLang="en-US" sz="2000" b="1" dirty="0">
                <a:solidFill>
                  <a:schemeClr val="tx1"/>
                </a:solidFill>
                <a:latin typeface="微軟正黑體" pitchFamily="34" charset="-120"/>
                <a:ea typeface="微軟正黑體" pitchFamily="34" charset="-120"/>
              </a:rPr>
              <a:t>犯下列各款所列罪嫌之一，檢察官於偵查中，發現公務員本人及其 配偶、未成年子女自公務員涉嫌犯罪時及其後三年內，有財產增加與收入 顯不相當時，得命本人就來源可疑之財產提出說明，無正當理由未為說明 、無法提出合理說明或說明不實者，處五年以下有期徒刑、拘役或科或併 科不明來源財產額度以下之罰金： </a:t>
            </a:r>
            <a:endParaRPr lang="en-US" altLang="zh-TW" sz="2000" b="1" dirty="0" smtClean="0">
              <a:solidFill>
                <a:schemeClr val="tx1"/>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smtClean="0">
                <a:latin typeface="微軟正黑體" pitchFamily="34" charset="-120"/>
                <a:ea typeface="微軟正黑體" pitchFamily="34" charset="-120"/>
              </a:rPr>
              <a:t>            </a:t>
            </a:r>
            <a:r>
              <a:rPr lang="zh-TW" altLang="en-US" sz="2000" b="1" dirty="0" smtClean="0">
                <a:solidFill>
                  <a:srgbClr val="FF0000"/>
                </a:solidFill>
                <a:latin typeface="微軟正黑體" pitchFamily="34" charset="-120"/>
                <a:ea typeface="微軟正黑體" pitchFamily="34" charset="-120"/>
              </a:rPr>
              <a:t>一</a:t>
            </a:r>
            <a:r>
              <a:rPr lang="zh-TW" altLang="en-US" sz="2000" b="1" dirty="0">
                <a:solidFill>
                  <a:srgbClr val="FF0000"/>
                </a:solidFill>
                <a:latin typeface="微軟正黑體" pitchFamily="34" charset="-120"/>
                <a:ea typeface="微軟正黑體" pitchFamily="34" charset="-120"/>
              </a:rPr>
              <a:t>、第四條至前條之罪。 </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smtClean="0">
                <a:solidFill>
                  <a:srgbClr val="FF0000"/>
                </a:solidFill>
                <a:latin typeface="微軟正黑體" pitchFamily="34" charset="-120"/>
                <a:ea typeface="微軟正黑體" pitchFamily="34" charset="-120"/>
              </a:rPr>
              <a:t>            二</a:t>
            </a:r>
            <a:r>
              <a:rPr lang="zh-TW" altLang="en-US" sz="2000" b="1" dirty="0">
                <a:solidFill>
                  <a:srgbClr val="FF0000"/>
                </a:solidFill>
                <a:latin typeface="微軟正黑體" pitchFamily="34" charset="-120"/>
                <a:ea typeface="微軟正黑體" pitchFamily="34" charset="-120"/>
              </a:rPr>
              <a:t>、刑法第一百二十一條第一項、第一百二十二條第一項至第三項、第一 </a:t>
            </a:r>
            <a:r>
              <a:rPr lang="zh-TW" altLang="en-US" sz="2000" b="1" dirty="0" smtClean="0">
                <a:solidFill>
                  <a:srgbClr val="FF0000"/>
                </a:solidFill>
                <a:latin typeface="微軟正黑體" pitchFamily="34" charset="-120"/>
                <a:ea typeface="微軟正黑體" pitchFamily="34" charset="-120"/>
              </a:rPr>
              <a:t>百二</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a:solidFill>
                  <a:srgbClr val="FF0000"/>
                </a:solidFill>
                <a:latin typeface="微軟正黑體" pitchFamily="34" charset="-120"/>
                <a:ea typeface="微軟正黑體" pitchFamily="34" charset="-120"/>
              </a:rPr>
              <a:t> </a:t>
            </a:r>
            <a:r>
              <a:rPr lang="zh-TW" altLang="en-US" sz="2000" b="1" dirty="0" smtClean="0">
                <a:solidFill>
                  <a:srgbClr val="FF0000"/>
                </a:solidFill>
                <a:latin typeface="微軟正黑體" pitchFamily="34" charset="-120"/>
                <a:ea typeface="微軟正黑體" pitchFamily="34" charset="-120"/>
              </a:rPr>
              <a:t>                  十三</a:t>
            </a:r>
            <a:r>
              <a:rPr lang="zh-TW" altLang="en-US" sz="2000" b="1" dirty="0">
                <a:solidFill>
                  <a:srgbClr val="FF0000"/>
                </a:solidFill>
                <a:latin typeface="微軟正黑體" pitchFamily="34" charset="-120"/>
                <a:ea typeface="微軟正黑體" pitchFamily="34" charset="-120"/>
              </a:rPr>
              <a:t>條至第一百二十五條、第一百二十七條第一項、第一百二十 八條至</a:t>
            </a:r>
            <a:r>
              <a:rPr lang="zh-TW" altLang="en-US" sz="2000" b="1" dirty="0" smtClean="0">
                <a:solidFill>
                  <a:srgbClr val="FF0000"/>
                </a:solidFill>
                <a:latin typeface="微軟正黑體" pitchFamily="34" charset="-120"/>
                <a:ea typeface="微軟正黑體" pitchFamily="34" charset="-120"/>
              </a:rPr>
              <a:t>第</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a:solidFill>
                  <a:srgbClr val="FF0000"/>
                </a:solidFill>
                <a:latin typeface="微軟正黑體" pitchFamily="34" charset="-120"/>
                <a:ea typeface="微軟正黑體" pitchFamily="34" charset="-120"/>
              </a:rPr>
              <a:t> </a:t>
            </a:r>
            <a:r>
              <a:rPr lang="zh-TW" altLang="en-US" sz="2000" b="1" dirty="0" smtClean="0">
                <a:solidFill>
                  <a:srgbClr val="FF0000"/>
                </a:solidFill>
                <a:latin typeface="微軟正黑體" pitchFamily="34" charset="-120"/>
                <a:ea typeface="微軟正黑體" pitchFamily="34" charset="-120"/>
              </a:rPr>
              <a:t>                  一百三十</a:t>
            </a:r>
            <a:r>
              <a:rPr lang="zh-TW" altLang="en-US" sz="2000" b="1" dirty="0">
                <a:solidFill>
                  <a:srgbClr val="FF0000"/>
                </a:solidFill>
                <a:latin typeface="微軟正黑體" pitchFamily="34" charset="-120"/>
                <a:ea typeface="微軟正黑體" pitchFamily="34" charset="-120"/>
              </a:rPr>
              <a:t>條、第一百三十一條第一項、第一百三十二條第一 項、</a:t>
            </a:r>
            <a:r>
              <a:rPr lang="zh-TW" altLang="en-US" sz="2000" b="1" dirty="0" smtClean="0">
                <a:solidFill>
                  <a:srgbClr val="FF0000"/>
                </a:solidFill>
                <a:latin typeface="微軟正黑體" pitchFamily="34" charset="-120"/>
                <a:ea typeface="微軟正黑體" pitchFamily="34" charset="-120"/>
              </a:rPr>
              <a:t>第一百三</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a:solidFill>
                  <a:srgbClr val="FF0000"/>
                </a:solidFill>
                <a:latin typeface="微軟正黑體" pitchFamily="34" charset="-120"/>
                <a:ea typeface="微軟正黑體" pitchFamily="34" charset="-120"/>
              </a:rPr>
              <a:t> </a:t>
            </a:r>
            <a:r>
              <a:rPr lang="zh-TW" altLang="en-US" sz="2000" b="1" dirty="0" smtClean="0">
                <a:solidFill>
                  <a:srgbClr val="FF0000"/>
                </a:solidFill>
                <a:latin typeface="微軟正黑體" pitchFamily="34" charset="-120"/>
                <a:ea typeface="微軟正黑體" pitchFamily="34" charset="-120"/>
              </a:rPr>
              <a:t>                  十三</a:t>
            </a:r>
            <a:r>
              <a:rPr lang="zh-TW" altLang="en-US" sz="2000" b="1" dirty="0">
                <a:solidFill>
                  <a:srgbClr val="FF0000"/>
                </a:solidFill>
                <a:latin typeface="微軟正黑體" pitchFamily="34" charset="-120"/>
                <a:ea typeface="微軟正黑體" pitchFamily="34" charset="-120"/>
              </a:rPr>
              <a:t>條</a:t>
            </a:r>
            <a:r>
              <a:rPr lang="zh-TW" altLang="en-US" sz="2000" b="1" dirty="0" smtClean="0">
                <a:solidFill>
                  <a:srgbClr val="FF0000"/>
                </a:solidFill>
                <a:latin typeface="微軟正黑體" pitchFamily="34" charset="-120"/>
                <a:ea typeface="微軟正黑體" pitchFamily="34" charset="-120"/>
              </a:rPr>
              <a:t>、第二百三十一</a:t>
            </a:r>
            <a:r>
              <a:rPr lang="zh-TW" altLang="en-US" sz="2000" b="1" dirty="0">
                <a:solidFill>
                  <a:srgbClr val="FF0000"/>
                </a:solidFill>
                <a:latin typeface="微軟正黑體" pitchFamily="34" charset="-120"/>
                <a:ea typeface="微軟正黑體" pitchFamily="34" charset="-120"/>
              </a:rPr>
              <a:t>條第二項、第二百三十一條之一 第三項、</a:t>
            </a:r>
            <a:r>
              <a:rPr lang="zh-TW" altLang="en-US" sz="2000" b="1" dirty="0" smtClean="0">
                <a:solidFill>
                  <a:srgbClr val="FF0000"/>
                </a:solidFill>
                <a:latin typeface="微軟正黑體" pitchFamily="34" charset="-120"/>
                <a:ea typeface="微軟正黑體" pitchFamily="34" charset="-120"/>
              </a:rPr>
              <a:t>第二百七</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a:solidFill>
                  <a:srgbClr val="FF0000"/>
                </a:solidFill>
                <a:latin typeface="微軟正黑體" pitchFamily="34" charset="-120"/>
                <a:ea typeface="微軟正黑體" pitchFamily="34" charset="-120"/>
              </a:rPr>
              <a:t> </a:t>
            </a:r>
            <a:r>
              <a:rPr lang="zh-TW" altLang="en-US" sz="2000" b="1" dirty="0" smtClean="0">
                <a:solidFill>
                  <a:srgbClr val="FF0000"/>
                </a:solidFill>
                <a:latin typeface="微軟正黑體" pitchFamily="34" charset="-120"/>
                <a:ea typeface="微軟正黑體" pitchFamily="34" charset="-120"/>
              </a:rPr>
              <a:t>                  十</a:t>
            </a:r>
            <a:r>
              <a:rPr lang="zh-TW" altLang="en-US" sz="2000" b="1" dirty="0">
                <a:solidFill>
                  <a:srgbClr val="FF0000"/>
                </a:solidFill>
                <a:latin typeface="微軟正黑體" pitchFamily="34" charset="-120"/>
                <a:ea typeface="微軟正黑體" pitchFamily="34" charset="-120"/>
              </a:rPr>
              <a:t>條、</a:t>
            </a:r>
            <a:r>
              <a:rPr lang="zh-TW" altLang="en-US" sz="2000" b="1" dirty="0" smtClean="0">
                <a:solidFill>
                  <a:srgbClr val="FF0000"/>
                </a:solidFill>
                <a:latin typeface="微軟正黑體" pitchFamily="34" charset="-120"/>
                <a:ea typeface="微軟正黑體" pitchFamily="34" charset="-120"/>
              </a:rPr>
              <a:t>第二百九十六</a:t>
            </a:r>
            <a:r>
              <a:rPr lang="zh-TW" altLang="en-US" sz="2000" b="1" dirty="0">
                <a:solidFill>
                  <a:srgbClr val="FF0000"/>
                </a:solidFill>
                <a:latin typeface="微軟正黑體" pitchFamily="34" charset="-120"/>
                <a:ea typeface="微軟正黑體" pitchFamily="34" charset="-120"/>
              </a:rPr>
              <a:t>條之一第五項之罪。 </a:t>
            </a:r>
            <a:endParaRPr lang="en-US" altLang="zh-TW" sz="2000" b="1" dirty="0" smtClean="0">
              <a:solidFill>
                <a:srgbClr val="FF0000"/>
              </a:solidFill>
              <a:latin typeface="微軟正黑體" pitchFamily="34" charset="-120"/>
              <a:ea typeface="微軟正黑體" pitchFamily="34" charset="-120"/>
            </a:endParaRPr>
          </a:p>
          <a:p>
            <a:pPr marL="0" indent="0" fontAlgn="auto">
              <a:spcAft>
                <a:spcPts val="0"/>
              </a:spcAft>
              <a:buFont typeface="Wingdings 2"/>
              <a:buNone/>
              <a:defRPr/>
            </a:pPr>
            <a:r>
              <a:rPr lang="zh-TW" altLang="en-US" sz="2000" b="1" dirty="0" smtClean="0">
                <a:solidFill>
                  <a:srgbClr val="FF0000"/>
                </a:solidFill>
                <a:latin typeface="微軟正黑體" pitchFamily="34" charset="-120"/>
                <a:ea typeface="微軟正黑體" pitchFamily="34" charset="-120"/>
              </a:rPr>
              <a:t>            十</a:t>
            </a:r>
            <a:r>
              <a:rPr lang="zh-TW" altLang="en-US" sz="2000" b="1" dirty="0">
                <a:solidFill>
                  <a:srgbClr val="FF0000"/>
                </a:solidFill>
                <a:latin typeface="微軟正黑體" pitchFamily="34" charset="-120"/>
                <a:ea typeface="微軟正黑體" pitchFamily="34" charset="-120"/>
              </a:rPr>
              <a:t>、其他假借職務上之權力、機會或方法所犯之罪。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14325" y="582613"/>
            <a:ext cx="8910638" cy="915987"/>
          </a:xfrm>
        </p:spPr>
        <p:txBody>
          <a:bodyPr>
            <a:normAutofit fontScale="90000"/>
          </a:bodyPr>
          <a:lstStyle/>
          <a:p>
            <a:pPr algn="l" fontAlgn="auto">
              <a:spcAft>
                <a:spcPts val="0"/>
              </a:spcAft>
              <a:defRPr/>
            </a:pPr>
            <a:r>
              <a:rPr lang="zh-TW" altLang="en-US" sz="4000" b="1" dirty="0"/>
              <a:t>何謂公務員？</a:t>
            </a:r>
            <a:r>
              <a:rPr lang="zh-TW" altLang="en-US" dirty="0"/>
              <a:t/>
            </a:r>
            <a:br>
              <a:rPr lang="zh-TW" altLang="en-US" dirty="0"/>
            </a:br>
            <a:endParaRPr lang="zh-TW" altLang="en-US" dirty="0"/>
          </a:p>
        </p:txBody>
      </p:sp>
      <p:sp>
        <p:nvSpPr>
          <p:cNvPr id="3" name="內容版面配置區 2"/>
          <p:cNvSpPr>
            <a:spLocks noGrp="1"/>
          </p:cNvSpPr>
          <p:nvPr>
            <p:ph sz="quarter" idx="1"/>
          </p:nvPr>
        </p:nvSpPr>
        <p:spPr>
          <a:xfrm>
            <a:off x="860425" y="1538288"/>
            <a:ext cx="10644188" cy="4373562"/>
          </a:xfrm>
        </p:spPr>
        <p:txBody>
          <a:bodyPr>
            <a:normAutofit/>
          </a:bodyPr>
          <a:lstStyle/>
          <a:p>
            <a:pPr marL="274320" indent="-274320" fontAlgn="auto">
              <a:spcAft>
                <a:spcPts val="0"/>
              </a:spcAft>
              <a:buFont typeface="Wingdings 2"/>
              <a:buChar char=""/>
              <a:defRPr/>
            </a:pPr>
            <a:r>
              <a:rPr lang="zh-TW" altLang="en-US" sz="3200" b="1" dirty="0" smtClean="0">
                <a:latin typeface="+mj-ea"/>
                <a:ea typeface="+mj-ea"/>
              </a:rPr>
              <a:t>稱</a:t>
            </a:r>
            <a:r>
              <a:rPr lang="zh-TW" altLang="en-US" sz="3200" b="1" dirty="0">
                <a:latin typeface="+mj-ea"/>
                <a:ea typeface="+mj-ea"/>
              </a:rPr>
              <a:t>公務員者，謂下列人員：</a:t>
            </a:r>
          </a:p>
          <a:p>
            <a:pPr marL="548640" lvl="1" indent="-274320" fontAlgn="auto">
              <a:spcAft>
                <a:spcPts val="0"/>
              </a:spcAft>
              <a:buFont typeface="Wingdings" pitchFamily="2" charset="2"/>
              <a:buChar char="l"/>
              <a:defRPr/>
            </a:pPr>
            <a:r>
              <a:rPr lang="zh-TW" altLang="en-US" sz="3200" b="1" dirty="0" smtClean="0">
                <a:solidFill>
                  <a:srgbClr val="FF0000"/>
                </a:solidFill>
                <a:latin typeface="+mj-ea"/>
                <a:ea typeface="+mj-ea"/>
              </a:rPr>
              <a:t>依法</a:t>
            </a:r>
            <a:r>
              <a:rPr lang="zh-TW" altLang="en-US" sz="3200" b="1" dirty="0">
                <a:solidFill>
                  <a:srgbClr val="FF0000"/>
                </a:solidFill>
                <a:latin typeface="+mj-ea"/>
                <a:ea typeface="+mj-ea"/>
              </a:rPr>
              <a:t>令服務於國家、地方自治團體所屬機關</a:t>
            </a:r>
            <a:r>
              <a:rPr lang="zh-TW" altLang="en-US" sz="3200" b="1" dirty="0">
                <a:solidFill>
                  <a:schemeClr val="tx1"/>
                </a:solidFill>
                <a:latin typeface="+mj-ea"/>
                <a:ea typeface="+mj-ea"/>
              </a:rPr>
              <a:t>而具有</a:t>
            </a:r>
            <a:r>
              <a:rPr lang="zh-TW" altLang="en-US" sz="3200" b="1" dirty="0">
                <a:solidFill>
                  <a:srgbClr val="FF0000"/>
                </a:solidFill>
                <a:latin typeface="+mj-ea"/>
                <a:ea typeface="+mj-ea"/>
              </a:rPr>
              <a:t>法定職務權限</a:t>
            </a:r>
            <a:r>
              <a:rPr lang="zh-TW" altLang="en-US" sz="3200" b="1" dirty="0" smtClean="0">
                <a:solidFill>
                  <a:schemeClr val="tx1"/>
                </a:solidFill>
                <a:latin typeface="+mj-ea"/>
                <a:ea typeface="+mj-ea"/>
              </a:rPr>
              <a:t>，以及</a:t>
            </a:r>
            <a:r>
              <a:rPr lang="zh-TW" altLang="en-US" sz="3200" b="1" dirty="0">
                <a:solidFill>
                  <a:schemeClr val="tx1"/>
                </a:solidFill>
                <a:latin typeface="+mj-ea"/>
                <a:ea typeface="+mj-ea"/>
              </a:rPr>
              <a:t>其他</a:t>
            </a:r>
            <a:r>
              <a:rPr lang="zh-TW" altLang="en-US" sz="3200" b="1" dirty="0">
                <a:solidFill>
                  <a:srgbClr val="FF0000"/>
                </a:solidFill>
                <a:latin typeface="+mj-ea"/>
                <a:ea typeface="+mj-ea"/>
              </a:rPr>
              <a:t>依法令從事於公共事務</a:t>
            </a:r>
            <a:r>
              <a:rPr lang="zh-TW" altLang="en-US" sz="3200" b="1" dirty="0">
                <a:solidFill>
                  <a:schemeClr val="tx1"/>
                </a:solidFill>
                <a:latin typeface="+mj-ea"/>
                <a:ea typeface="+mj-ea"/>
              </a:rPr>
              <a:t>，而具有</a:t>
            </a:r>
            <a:r>
              <a:rPr lang="zh-TW" altLang="en-US" sz="3200" b="1" dirty="0">
                <a:solidFill>
                  <a:srgbClr val="FF0000"/>
                </a:solidFill>
                <a:latin typeface="+mj-ea"/>
                <a:ea typeface="+mj-ea"/>
              </a:rPr>
              <a:t>法定職務權限</a:t>
            </a:r>
            <a:r>
              <a:rPr lang="zh-TW" altLang="en-US" sz="3200" b="1" dirty="0">
                <a:solidFill>
                  <a:schemeClr val="tx1"/>
                </a:solidFill>
                <a:latin typeface="+mj-ea"/>
                <a:ea typeface="+mj-ea"/>
              </a:rPr>
              <a:t>者</a:t>
            </a:r>
            <a:r>
              <a:rPr lang="zh-TW" altLang="en-US" sz="3200" b="1" dirty="0" smtClean="0">
                <a:solidFill>
                  <a:schemeClr val="tx1"/>
                </a:solidFill>
                <a:latin typeface="+mj-ea"/>
                <a:ea typeface="+mj-ea"/>
              </a:rPr>
              <a:t>。（刑法第</a:t>
            </a:r>
            <a:r>
              <a:rPr lang="en-US" altLang="zh-TW" sz="3200" b="1" dirty="0" smtClean="0">
                <a:solidFill>
                  <a:schemeClr val="tx1"/>
                </a:solidFill>
                <a:latin typeface="+mj-ea"/>
                <a:ea typeface="+mj-ea"/>
              </a:rPr>
              <a:t>10</a:t>
            </a:r>
            <a:r>
              <a:rPr lang="zh-TW" altLang="en-US" sz="3200" b="1" dirty="0" smtClean="0">
                <a:solidFill>
                  <a:schemeClr val="tx1"/>
                </a:solidFill>
                <a:latin typeface="+mj-ea"/>
                <a:ea typeface="+mj-ea"/>
              </a:rPr>
              <a:t>條第</a:t>
            </a:r>
            <a:r>
              <a:rPr lang="en-US" altLang="zh-TW" sz="3200" b="1" dirty="0" smtClean="0">
                <a:solidFill>
                  <a:schemeClr val="tx1"/>
                </a:solidFill>
                <a:latin typeface="+mj-ea"/>
                <a:ea typeface="+mj-ea"/>
              </a:rPr>
              <a:t>2</a:t>
            </a:r>
            <a:r>
              <a:rPr lang="zh-TW" altLang="en-US" sz="3200" b="1" dirty="0" smtClean="0">
                <a:solidFill>
                  <a:schemeClr val="tx1"/>
                </a:solidFill>
                <a:latin typeface="+mj-ea"/>
                <a:ea typeface="+mj-ea"/>
              </a:rPr>
              <a:t>項第</a:t>
            </a:r>
            <a:r>
              <a:rPr lang="en-US" altLang="zh-TW" sz="3200" b="1" dirty="0" smtClean="0">
                <a:solidFill>
                  <a:schemeClr val="tx1"/>
                </a:solidFill>
                <a:latin typeface="+mj-ea"/>
                <a:ea typeface="+mj-ea"/>
              </a:rPr>
              <a:t>1</a:t>
            </a:r>
            <a:r>
              <a:rPr lang="zh-TW" altLang="en-US" sz="3200" b="1" dirty="0" smtClean="0">
                <a:solidFill>
                  <a:schemeClr val="tx1"/>
                </a:solidFill>
                <a:latin typeface="+mj-ea"/>
                <a:ea typeface="+mj-ea"/>
              </a:rPr>
              <a:t>款）</a:t>
            </a:r>
            <a:endParaRPr lang="en-US" altLang="zh-TW" sz="3200" b="1" dirty="0" smtClean="0">
              <a:solidFill>
                <a:schemeClr val="tx1"/>
              </a:solidFill>
              <a:latin typeface="+mj-ea"/>
              <a:ea typeface="+mj-ea"/>
            </a:endParaRPr>
          </a:p>
          <a:p>
            <a:pPr marL="548640" lvl="1" indent="-274320" fontAlgn="auto">
              <a:spcAft>
                <a:spcPts val="0"/>
              </a:spcAft>
              <a:buFont typeface="Wingdings" pitchFamily="2" charset="2"/>
              <a:buChar char="l"/>
              <a:defRPr/>
            </a:pPr>
            <a:endParaRPr lang="en-US" altLang="zh-TW" sz="3200" b="1" dirty="0" smtClean="0">
              <a:solidFill>
                <a:schemeClr val="tx1"/>
              </a:solidFill>
              <a:latin typeface="+mj-ea"/>
              <a:ea typeface="+mj-ea"/>
            </a:endParaRPr>
          </a:p>
          <a:p>
            <a:pPr marL="548640" lvl="1" indent="-274320" fontAlgn="auto">
              <a:spcAft>
                <a:spcPts val="0"/>
              </a:spcAft>
              <a:buFont typeface="Wingdings" pitchFamily="2" charset="2"/>
              <a:buChar char="l"/>
              <a:defRPr/>
            </a:pPr>
            <a:r>
              <a:rPr lang="zh-TW" altLang="en-US" sz="3200" b="1" dirty="0" smtClean="0">
                <a:solidFill>
                  <a:schemeClr val="tx1"/>
                </a:solidFill>
                <a:latin typeface="+mj-ea"/>
                <a:ea typeface="+mj-ea"/>
              </a:rPr>
              <a:t>受</a:t>
            </a:r>
            <a:r>
              <a:rPr lang="zh-TW" altLang="en-US" sz="3200" b="1" dirty="0">
                <a:solidFill>
                  <a:srgbClr val="FF0000"/>
                </a:solidFill>
                <a:latin typeface="+mj-ea"/>
                <a:ea typeface="+mj-ea"/>
              </a:rPr>
              <a:t>國家、地方自治團體所屬機關依法委託</a:t>
            </a:r>
            <a:r>
              <a:rPr lang="zh-TW" altLang="en-US" sz="3200" b="1" dirty="0">
                <a:solidFill>
                  <a:schemeClr val="tx1"/>
                </a:solidFill>
                <a:latin typeface="+mj-ea"/>
                <a:ea typeface="+mj-ea"/>
              </a:rPr>
              <a:t>，從事與委託機關權限</a:t>
            </a:r>
            <a:r>
              <a:rPr lang="zh-TW" altLang="en-US" sz="3200" b="1" dirty="0" smtClean="0">
                <a:solidFill>
                  <a:schemeClr val="tx1"/>
                </a:solidFill>
                <a:latin typeface="+mj-ea"/>
                <a:ea typeface="+mj-ea"/>
              </a:rPr>
              <a:t>有關</a:t>
            </a:r>
            <a:r>
              <a:rPr lang="zh-TW" altLang="en-US" sz="3200" b="1" dirty="0">
                <a:solidFill>
                  <a:schemeClr val="tx1"/>
                </a:solidFill>
                <a:latin typeface="+mj-ea"/>
                <a:ea typeface="+mj-ea"/>
              </a:rPr>
              <a:t>之</a:t>
            </a:r>
            <a:r>
              <a:rPr lang="zh-TW" altLang="en-US" sz="3200" b="1" dirty="0">
                <a:solidFill>
                  <a:srgbClr val="FF0000"/>
                </a:solidFill>
                <a:latin typeface="+mj-ea"/>
                <a:ea typeface="+mj-ea"/>
              </a:rPr>
              <a:t>公共事務者</a:t>
            </a:r>
            <a:r>
              <a:rPr lang="zh-TW" altLang="en-US" sz="3200" b="1" dirty="0">
                <a:solidFill>
                  <a:schemeClr val="tx1"/>
                </a:solidFill>
                <a:latin typeface="+mj-ea"/>
                <a:ea typeface="+mj-ea"/>
              </a:rPr>
              <a:t>。</a:t>
            </a:r>
            <a:r>
              <a:rPr lang="zh-TW" altLang="en-US" sz="3200" b="1" dirty="0" smtClean="0">
                <a:solidFill>
                  <a:schemeClr val="tx1"/>
                </a:solidFill>
                <a:latin typeface="+mj-ea"/>
                <a:ea typeface="+mj-ea"/>
              </a:rPr>
              <a:t>（刑法第</a:t>
            </a:r>
            <a:r>
              <a:rPr lang="en-US" altLang="zh-TW" sz="3200" b="1" dirty="0" smtClean="0">
                <a:solidFill>
                  <a:schemeClr val="tx1"/>
                </a:solidFill>
                <a:latin typeface="+mj-ea"/>
                <a:ea typeface="+mj-ea"/>
              </a:rPr>
              <a:t>10</a:t>
            </a:r>
            <a:r>
              <a:rPr lang="zh-TW" altLang="en-US" sz="3200" b="1" dirty="0" smtClean="0">
                <a:solidFill>
                  <a:schemeClr val="tx1"/>
                </a:solidFill>
                <a:latin typeface="+mj-ea"/>
                <a:ea typeface="+mj-ea"/>
              </a:rPr>
              <a:t>條第</a:t>
            </a:r>
            <a:r>
              <a:rPr lang="en-US" altLang="zh-TW" sz="3200" b="1" dirty="0" smtClean="0">
                <a:solidFill>
                  <a:schemeClr val="tx1"/>
                </a:solidFill>
                <a:latin typeface="+mj-ea"/>
                <a:ea typeface="+mj-ea"/>
              </a:rPr>
              <a:t>2</a:t>
            </a:r>
            <a:r>
              <a:rPr lang="zh-TW" altLang="en-US" sz="3200" b="1" dirty="0" smtClean="0">
                <a:solidFill>
                  <a:schemeClr val="tx1"/>
                </a:solidFill>
                <a:latin typeface="+mj-ea"/>
                <a:ea typeface="+mj-ea"/>
              </a:rPr>
              <a:t>項第</a:t>
            </a:r>
            <a:r>
              <a:rPr lang="en-US" altLang="zh-TW" sz="3200" b="1" dirty="0" smtClean="0">
                <a:solidFill>
                  <a:schemeClr val="tx1"/>
                </a:solidFill>
                <a:latin typeface="+mj-ea"/>
                <a:ea typeface="+mj-ea"/>
              </a:rPr>
              <a:t>2</a:t>
            </a:r>
            <a:r>
              <a:rPr lang="zh-TW" altLang="en-US" sz="3200" b="1" dirty="0" smtClean="0">
                <a:solidFill>
                  <a:schemeClr val="tx1"/>
                </a:solidFill>
                <a:latin typeface="+mj-ea"/>
                <a:ea typeface="+mj-ea"/>
              </a:rPr>
              <a:t>款，如</a:t>
            </a:r>
            <a:r>
              <a:rPr lang="zh-TW" altLang="en-US" sz="3200" b="1" dirty="0">
                <a:solidFill>
                  <a:schemeClr val="tx1"/>
                </a:solidFill>
                <a:latin typeface="+mj-ea"/>
                <a:ea typeface="+mj-ea"/>
              </a:rPr>
              <a:t>拖吊業者執行拖吊業務）</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標題 1"/>
          <p:cNvSpPr>
            <a:spLocks noGrp="1"/>
          </p:cNvSpPr>
          <p:nvPr>
            <p:ph type="title"/>
          </p:nvPr>
        </p:nvSpPr>
        <p:spPr>
          <a:xfrm>
            <a:off x="423863" y="368300"/>
            <a:ext cx="8310562" cy="668338"/>
          </a:xfrm>
        </p:spPr>
        <p:txBody>
          <a:bodyPr/>
          <a:lstStyle/>
          <a:p>
            <a:pPr algn="l"/>
            <a:r>
              <a:rPr lang="zh-TW" altLang="en-US" sz="3600" b="1" smtClean="0">
                <a:solidFill>
                  <a:srgbClr val="7B9899"/>
                </a:solidFill>
                <a:cs typeface="微軟正黑體"/>
              </a:rPr>
              <a:t>相關刑事法條：貪污治罪條例</a:t>
            </a:r>
          </a:p>
        </p:txBody>
      </p:sp>
      <p:sp>
        <p:nvSpPr>
          <p:cNvPr id="3" name="內容版面配置區 2"/>
          <p:cNvSpPr>
            <a:spLocks noGrp="1"/>
          </p:cNvSpPr>
          <p:nvPr>
            <p:ph sz="quarter" idx="1"/>
          </p:nvPr>
        </p:nvSpPr>
        <p:spPr>
          <a:xfrm>
            <a:off x="504825" y="1338263"/>
            <a:ext cx="10999788" cy="5195887"/>
          </a:xfrm>
        </p:spPr>
        <p:txBody>
          <a:bodyPr>
            <a:normAutofit/>
          </a:bodyPr>
          <a:lstStyle/>
          <a:p>
            <a:pPr marL="274320" indent="-274320" fontAlgn="auto">
              <a:spcAft>
                <a:spcPts val="0"/>
              </a:spcAft>
              <a:buFont typeface="Wingdings" panose="05000000000000000000" pitchFamily="2" charset="2"/>
              <a:buChar char="l"/>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11</a:t>
            </a:r>
            <a:r>
              <a:rPr lang="zh-TW" altLang="en-US" sz="2400" b="1" dirty="0" smtClean="0">
                <a:latin typeface="微軟正黑體" pitchFamily="34" charset="-120"/>
                <a:ea typeface="微軟正黑體" pitchFamily="34" charset="-120"/>
              </a:rPr>
              <a:t>條：</a:t>
            </a:r>
            <a:endParaRPr lang="zh-TW" altLang="en-US" sz="2400" b="1" dirty="0">
              <a:latin typeface="微軟正黑體" pitchFamily="34" charset="-120"/>
              <a:ea typeface="微軟正黑體" pitchFamily="34" charset="-120"/>
            </a:endParaRPr>
          </a:p>
          <a:p>
            <a:pPr marL="548640" lvl="1" indent="-274320" fontAlgn="auto">
              <a:lnSpc>
                <a:spcPct val="80000"/>
              </a:lnSpc>
              <a:spcAft>
                <a:spcPts val="0"/>
              </a:spcAft>
              <a:buFont typeface="Arial" panose="020B0604020202020204" pitchFamily="34" charset="0"/>
              <a:buChar char="•"/>
              <a:defRPr/>
            </a:pPr>
            <a:r>
              <a:rPr lang="zh-TW" altLang="en-US" sz="2400" b="1" dirty="0">
                <a:solidFill>
                  <a:schemeClr val="tx1"/>
                </a:solidFill>
                <a:latin typeface="微軟正黑體" pitchFamily="34" charset="-120"/>
                <a:ea typeface="微軟正黑體" pitchFamily="34" charset="-120"/>
              </a:rPr>
              <a:t>對於第二條人員，關於</a:t>
            </a:r>
            <a:r>
              <a:rPr lang="zh-TW" altLang="en-US" sz="2400" b="1" dirty="0">
                <a:solidFill>
                  <a:srgbClr val="FF0000"/>
                </a:solidFill>
                <a:latin typeface="微軟正黑體" pitchFamily="34" charset="-120"/>
                <a:ea typeface="微軟正黑體" pitchFamily="34" charset="-120"/>
              </a:rPr>
              <a:t>違背職務之行為</a:t>
            </a:r>
            <a:r>
              <a:rPr lang="zh-TW" altLang="en-US" sz="2400" b="1" dirty="0">
                <a:solidFill>
                  <a:schemeClr val="tx1"/>
                </a:solidFill>
                <a:latin typeface="微軟正黑體" pitchFamily="34" charset="-120"/>
                <a:ea typeface="微軟正黑體" pitchFamily="34" charset="-120"/>
              </a:rPr>
              <a:t>，行求、期約或交付賄賂或其他不正利益者，處一年以上七年以下有期徒刑，得併科新臺幣三百萬元以下罰金</a:t>
            </a:r>
            <a:r>
              <a:rPr lang="zh-TW" altLang="en-US" sz="2400" b="1" dirty="0" smtClean="0">
                <a:solidFill>
                  <a:schemeClr val="tx1"/>
                </a:solidFill>
                <a:latin typeface="微軟正黑體" pitchFamily="34" charset="-120"/>
                <a:ea typeface="微軟正黑體" pitchFamily="34" charset="-120"/>
              </a:rPr>
              <a:t>。</a:t>
            </a:r>
            <a:endParaRPr lang="en-US" altLang="zh-TW" sz="2400" b="1" dirty="0" smtClean="0">
              <a:solidFill>
                <a:schemeClr val="tx1"/>
              </a:solidFill>
              <a:latin typeface="微軟正黑體" pitchFamily="34" charset="-120"/>
              <a:ea typeface="微軟正黑體" pitchFamily="34" charset="-120"/>
            </a:endParaRPr>
          </a:p>
          <a:p>
            <a:pPr marL="548640" lvl="1" indent="-274320" fontAlgn="auto">
              <a:lnSpc>
                <a:spcPct val="80000"/>
              </a:lnSpc>
              <a:spcAft>
                <a:spcPts val="0"/>
              </a:spcAft>
              <a:buFont typeface="Arial" panose="020B0604020202020204" pitchFamily="34" charset="0"/>
              <a:buChar char="•"/>
              <a:defRPr/>
            </a:pPr>
            <a:r>
              <a:rPr lang="zh-TW" altLang="en-US" sz="2400" b="1" dirty="0" smtClean="0">
                <a:solidFill>
                  <a:schemeClr val="tx1"/>
                </a:solidFill>
                <a:latin typeface="微軟正黑體" pitchFamily="34" charset="-120"/>
                <a:ea typeface="微軟正黑體" pitchFamily="34" charset="-120"/>
              </a:rPr>
              <a:t>對於</a:t>
            </a:r>
            <a:r>
              <a:rPr lang="zh-TW" altLang="en-US" sz="2400" b="1" dirty="0">
                <a:solidFill>
                  <a:schemeClr val="tx1"/>
                </a:solidFill>
                <a:latin typeface="微軟正黑體" pitchFamily="34" charset="-120"/>
                <a:ea typeface="微軟正黑體" pitchFamily="34" charset="-120"/>
              </a:rPr>
              <a:t>第二條人員，關於</a:t>
            </a:r>
            <a:r>
              <a:rPr lang="zh-TW" altLang="en-US" sz="2400" b="1" dirty="0">
                <a:solidFill>
                  <a:srgbClr val="FF0000"/>
                </a:solidFill>
                <a:latin typeface="微軟正黑體" pitchFamily="34" charset="-120"/>
                <a:ea typeface="微軟正黑體" pitchFamily="34" charset="-120"/>
              </a:rPr>
              <a:t>不違背職務之行為</a:t>
            </a:r>
            <a:r>
              <a:rPr lang="zh-TW" altLang="en-US" sz="2400" b="1" dirty="0">
                <a:solidFill>
                  <a:schemeClr val="tx1"/>
                </a:solidFill>
                <a:latin typeface="微軟正黑體" pitchFamily="34" charset="-120"/>
                <a:ea typeface="微軟正黑體" pitchFamily="34" charset="-120"/>
              </a:rPr>
              <a:t>，行求、期約或交付賄賂或其他不正利益者，處三年以下有期徒刑、拘役或科或併科新臺幣五十萬元以下</a:t>
            </a:r>
            <a:r>
              <a:rPr lang="zh-TW" altLang="en-US" sz="2400" b="1" dirty="0" smtClean="0">
                <a:solidFill>
                  <a:schemeClr val="tx1"/>
                </a:solidFill>
                <a:latin typeface="微軟正黑體" pitchFamily="34" charset="-120"/>
                <a:ea typeface="微軟正黑體" pitchFamily="34" charset="-120"/>
              </a:rPr>
              <a:t>罰金。</a:t>
            </a:r>
            <a:endParaRPr lang="en-US" altLang="zh-TW" sz="2400" b="1" dirty="0" smtClean="0">
              <a:solidFill>
                <a:schemeClr val="tx1"/>
              </a:solidFill>
              <a:latin typeface="微軟正黑體" pitchFamily="34" charset="-120"/>
              <a:ea typeface="微軟正黑體" pitchFamily="34" charset="-120"/>
            </a:endParaRPr>
          </a:p>
          <a:p>
            <a:pPr marL="457200" lvl="1" indent="0" fontAlgn="auto">
              <a:lnSpc>
                <a:spcPct val="80000"/>
              </a:lnSpc>
              <a:spcAft>
                <a:spcPts val="0"/>
              </a:spcAft>
              <a:buFont typeface="Wingdings"/>
              <a:buNone/>
              <a:defRPr/>
            </a:pPr>
            <a:endParaRPr lang="en-US" altLang="zh-TW" sz="24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2</a:t>
            </a:r>
            <a:r>
              <a:rPr lang="zh-TW" altLang="en-US" sz="2400" b="1" dirty="0" smtClean="0">
                <a:latin typeface="微軟正黑體" pitchFamily="34" charset="-120"/>
                <a:ea typeface="微軟正黑體" pitchFamily="34" charset="-120"/>
              </a:rPr>
              <a:t>項之立法目的：法務部</a:t>
            </a:r>
            <a:r>
              <a:rPr lang="zh-TW" altLang="en-US" sz="2400" b="1" dirty="0">
                <a:latin typeface="微軟正黑體" pitchFamily="34" charset="-120"/>
                <a:ea typeface="微軟正黑體" pitchFamily="34" charset="-120"/>
              </a:rPr>
              <a:t>為</a:t>
            </a:r>
            <a:r>
              <a:rPr lang="zh-TW" altLang="en-US" sz="2400" b="1" dirty="0">
                <a:solidFill>
                  <a:srgbClr val="FF0000"/>
                </a:solidFill>
                <a:latin typeface="微軟正黑體" pitchFamily="34" charset="-120"/>
                <a:ea typeface="微軟正黑體" pitchFamily="34" charset="-120"/>
              </a:rPr>
              <a:t>杜絕過去「收錢有罪，送錢沒事」的不良社會現象，消除民間積習已久的紅包文化，讓民眾知道洽辦公務「不必送」、「不能送」，公務員也「不能貪」、「不會貪」</a:t>
            </a:r>
            <a:r>
              <a:rPr lang="zh-TW" altLang="en-US" sz="2400" b="1" dirty="0">
                <a:latin typeface="微軟正黑體" pitchFamily="34" charset="-120"/>
                <a:ea typeface="微軟正黑體" pitchFamily="34" charset="-120"/>
              </a:rPr>
              <a:t>，自</a:t>
            </a:r>
            <a:r>
              <a:rPr lang="en-US" altLang="zh-TW" sz="2400" b="1" dirty="0">
                <a:latin typeface="微軟正黑體" pitchFamily="34" charset="-120"/>
                <a:ea typeface="微軟正黑體" pitchFamily="34" charset="-120"/>
              </a:rPr>
              <a:t>97</a:t>
            </a:r>
            <a:r>
              <a:rPr lang="zh-TW" altLang="en-US" sz="2400" b="1" dirty="0">
                <a:latin typeface="微軟正黑體" pitchFamily="34" charset="-120"/>
                <a:ea typeface="微軟正黑體" pitchFamily="34" charset="-120"/>
              </a:rPr>
              <a:t>年底即研議在貪污治罪條例中增訂「不違背職務行賄罪」，積極推動修法，所擬具之修正草案於</a:t>
            </a:r>
            <a:r>
              <a:rPr lang="en-US" altLang="zh-TW" sz="2400" b="1" dirty="0">
                <a:latin typeface="微軟正黑體" pitchFamily="34" charset="-120"/>
                <a:ea typeface="微軟正黑體" pitchFamily="34" charset="-120"/>
              </a:rPr>
              <a:t>98</a:t>
            </a:r>
            <a:r>
              <a:rPr lang="zh-TW" altLang="en-US" sz="2400" b="1" dirty="0">
                <a:latin typeface="微軟正黑體" pitchFamily="34" charset="-120"/>
                <a:ea typeface="微軟正黑體" pitchFamily="34" charset="-120"/>
              </a:rPr>
              <a:t>年</a:t>
            </a:r>
            <a:r>
              <a:rPr lang="en-US" altLang="zh-TW" sz="2400" b="1" dirty="0">
                <a:latin typeface="微軟正黑體" pitchFamily="34" charset="-120"/>
                <a:ea typeface="微軟正黑體" pitchFamily="34" charset="-120"/>
              </a:rPr>
              <a:t>8</a:t>
            </a:r>
            <a:r>
              <a:rPr lang="zh-TW" altLang="en-US" sz="2400" b="1" dirty="0">
                <a:latin typeface="微軟正黑體" pitchFamily="34" charset="-120"/>
                <a:ea typeface="微軟正黑體" pitchFamily="34" charset="-120"/>
              </a:rPr>
              <a:t>月</a:t>
            </a:r>
            <a:r>
              <a:rPr lang="en-US" altLang="zh-TW" sz="2400" b="1" dirty="0">
                <a:latin typeface="微軟正黑體" pitchFamily="34" charset="-120"/>
                <a:ea typeface="微軟正黑體" pitchFamily="34" charset="-120"/>
              </a:rPr>
              <a:t>24</a:t>
            </a:r>
            <a:r>
              <a:rPr lang="zh-TW" altLang="en-US" sz="2400" b="1" dirty="0">
                <a:latin typeface="微軟正黑體" pitchFamily="34" charset="-120"/>
                <a:ea typeface="微軟正黑體" pitchFamily="34" charset="-120"/>
              </a:rPr>
              <a:t>日即經行政院第</a:t>
            </a:r>
            <a:r>
              <a:rPr lang="en-US" altLang="zh-TW" sz="2400" b="1" dirty="0">
                <a:latin typeface="微軟正黑體" pitchFamily="34" charset="-120"/>
                <a:ea typeface="微軟正黑體" pitchFamily="34" charset="-120"/>
              </a:rPr>
              <a:t>3163</a:t>
            </a:r>
            <a:r>
              <a:rPr lang="zh-TW" altLang="en-US" sz="2400" b="1" dirty="0">
                <a:latin typeface="微軟正黑體" pitchFamily="34" charset="-120"/>
                <a:ea typeface="微軟正黑體" pitchFamily="34" charset="-120"/>
              </a:rPr>
              <a:t>次院會通過送請立法院審議，立法院</a:t>
            </a:r>
            <a:r>
              <a:rPr lang="en-US" altLang="zh-TW" sz="2400" b="1" dirty="0">
                <a:latin typeface="微軟正黑體" pitchFamily="34" charset="-120"/>
                <a:ea typeface="微軟正黑體" pitchFamily="34" charset="-120"/>
              </a:rPr>
              <a:t>100</a:t>
            </a:r>
            <a:r>
              <a:rPr lang="zh-TW" altLang="en-US" sz="2400" b="1" dirty="0">
                <a:latin typeface="微軟正黑體" pitchFamily="34" charset="-120"/>
                <a:ea typeface="微軟正黑體" pitchFamily="34" charset="-120"/>
              </a:rPr>
              <a:t>年</a:t>
            </a:r>
            <a:r>
              <a:rPr lang="en-US" altLang="zh-TW" sz="2400" b="1" dirty="0">
                <a:latin typeface="微軟正黑體" pitchFamily="34" charset="-120"/>
                <a:ea typeface="微軟正黑體" pitchFamily="34" charset="-120"/>
              </a:rPr>
              <a:t>6</a:t>
            </a:r>
            <a:r>
              <a:rPr lang="zh-TW" altLang="en-US" sz="2400" b="1" dirty="0">
                <a:latin typeface="微軟正黑體" pitchFamily="34" charset="-120"/>
                <a:ea typeface="微軟正黑體" pitchFamily="34" charset="-120"/>
              </a:rPr>
              <a:t>月</a:t>
            </a:r>
            <a:r>
              <a:rPr lang="en-US" altLang="zh-TW" sz="2400" b="1" dirty="0">
                <a:latin typeface="微軟正黑體" pitchFamily="34" charset="-120"/>
                <a:ea typeface="微軟正黑體" pitchFamily="34" charset="-120"/>
              </a:rPr>
              <a:t>7</a:t>
            </a:r>
            <a:r>
              <a:rPr lang="zh-TW" altLang="en-US" sz="2400" b="1" dirty="0">
                <a:latin typeface="微軟正黑體" pitchFamily="34" charset="-120"/>
                <a:ea typeface="微軟正黑體" pitchFamily="34" charset="-120"/>
              </a:rPr>
              <a:t>日通過增訂之。</a:t>
            </a:r>
          </a:p>
          <a:p>
            <a:pPr marL="274320" indent="-274320" fontAlgn="auto">
              <a:spcAft>
                <a:spcPts val="0"/>
              </a:spcAft>
              <a:buFont typeface="Wingdings 2"/>
              <a:buChar char=""/>
              <a:defRPr/>
            </a:pPr>
            <a:endParaRPr lang="en-US" altLang="zh-TW" dirty="0"/>
          </a:p>
          <a:p>
            <a:pPr marL="274320" indent="-274320" fontAlgn="auto">
              <a:spcAft>
                <a:spcPts val="0"/>
              </a:spcAft>
              <a:buFont typeface="Wingdings 2"/>
              <a:buChar char=""/>
              <a:defRPr/>
            </a:pPr>
            <a:endParaRPr lang="en-US" altLang="zh-TW" dirty="0" smtClean="0"/>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標題 1"/>
          <p:cNvSpPr>
            <a:spLocks noGrp="1"/>
          </p:cNvSpPr>
          <p:nvPr>
            <p:ph type="title"/>
          </p:nvPr>
        </p:nvSpPr>
        <p:spPr>
          <a:xfrm>
            <a:off x="490538" y="314325"/>
            <a:ext cx="8258175" cy="682625"/>
          </a:xfrm>
        </p:spPr>
        <p:txBody>
          <a:bodyPr/>
          <a:lstStyle/>
          <a:p>
            <a:pPr algn="l"/>
            <a:r>
              <a:rPr lang="zh-TW" altLang="en-US" sz="3600" b="1" smtClean="0">
                <a:solidFill>
                  <a:srgbClr val="7B9899"/>
                </a:solidFill>
                <a:cs typeface="微軟正黑體"/>
              </a:rPr>
              <a:t>相關刑事法條：貪污治罪條例</a:t>
            </a:r>
          </a:p>
        </p:txBody>
      </p:sp>
      <p:sp>
        <p:nvSpPr>
          <p:cNvPr id="45058" name="內容版面配置區 2"/>
          <p:cNvSpPr>
            <a:spLocks noGrp="1"/>
          </p:cNvSpPr>
          <p:nvPr>
            <p:ph sz="quarter" idx="1"/>
          </p:nvPr>
        </p:nvSpPr>
        <p:spPr>
          <a:xfrm>
            <a:off x="423863" y="1371600"/>
            <a:ext cx="11080750" cy="4540250"/>
          </a:xfrm>
        </p:spPr>
        <p:txBody>
          <a:bodyPr/>
          <a:lstStyle/>
          <a:p>
            <a:pPr>
              <a:buFont typeface="Wingdings" pitchFamily="2" charset="2"/>
              <a:buChar char="l"/>
            </a:pPr>
            <a:r>
              <a:rPr lang="zh-TW" altLang="en-US" sz="2800" b="1" smtClean="0">
                <a:latin typeface="微軟正黑體"/>
                <a:ea typeface="微軟正黑體"/>
                <a:cs typeface="微軟正黑體"/>
              </a:rPr>
              <a:t>第</a:t>
            </a:r>
            <a:r>
              <a:rPr lang="en-US" altLang="zh-TW" sz="2800" b="1" smtClean="0">
                <a:latin typeface="微軟正黑體"/>
                <a:ea typeface="微軟正黑體"/>
                <a:cs typeface="微軟正黑體"/>
              </a:rPr>
              <a:t>8</a:t>
            </a:r>
            <a:r>
              <a:rPr lang="zh-TW" altLang="en-US" sz="2800" b="1" smtClean="0">
                <a:latin typeface="微軟正黑體"/>
                <a:ea typeface="微軟正黑體"/>
                <a:cs typeface="微軟正黑體"/>
              </a:rPr>
              <a:t>條：</a:t>
            </a:r>
            <a:endParaRPr lang="en-US" altLang="zh-TW" sz="2800" b="1" smtClean="0">
              <a:latin typeface="微軟正黑體"/>
              <a:ea typeface="微軟正黑體"/>
              <a:cs typeface="微軟正黑體"/>
            </a:endParaRPr>
          </a:p>
          <a:p>
            <a:pPr lvl="1">
              <a:buFont typeface="Arial" charset="0"/>
              <a:buChar char="•"/>
            </a:pPr>
            <a:r>
              <a:rPr lang="zh-TW" altLang="en-US" sz="2800" b="1" smtClean="0">
                <a:solidFill>
                  <a:schemeClr val="tx1"/>
                </a:solidFill>
                <a:latin typeface="微軟正黑體"/>
                <a:ea typeface="微軟正黑體"/>
                <a:cs typeface="微軟正黑體"/>
              </a:rPr>
              <a:t>犯第四條至第六條之罪，於犯罪後</a:t>
            </a:r>
            <a:r>
              <a:rPr lang="zh-TW" altLang="en-US" sz="2800" b="1" smtClean="0">
                <a:solidFill>
                  <a:srgbClr val="FF0000"/>
                </a:solidFill>
                <a:latin typeface="微軟正黑體"/>
                <a:ea typeface="微軟正黑體"/>
                <a:cs typeface="微軟正黑體"/>
              </a:rPr>
              <a:t>自首</a:t>
            </a:r>
            <a:r>
              <a:rPr lang="zh-TW" altLang="en-US" sz="2800" b="1" smtClean="0">
                <a:solidFill>
                  <a:schemeClr val="tx1"/>
                </a:solidFill>
                <a:latin typeface="微軟正黑體"/>
                <a:ea typeface="微軟正黑體"/>
                <a:cs typeface="微軟正黑體"/>
              </a:rPr>
              <a:t>，如有所得並自動繳交全部所得財物者，減輕或免除其刑；因而查獲其他正犯或共犯者，免除其刑。</a:t>
            </a:r>
            <a:endParaRPr lang="en-US" altLang="zh-TW" sz="2800" b="1" smtClean="0">
              <a:solidFill>
                <a:schemeClr val="tx1"/>
              </a:solidFill>
              <a:latin typeface="微軟正黑體"/>
              <a:ea typeface="微軟正黑體"/>
              <a:cs typeface="微軟正黑體"/>
            </a:endParaRPr>
          </a:p>
          <a:p>
            <a:pPr lvl="1">
              <a:buFont typeface="Arial" charset="0"/>
              <a:buChar char="•"/>
            </a:pPr>
            <a:r>
              <a:rPr lang="zh-TW" altLang="en-US" sz="2800" b="1" smtClean="0">
                <a:solidFill>
                  <a:schemeClr val="tx1"/>
                </a:solidFill>
                <a:latin typeface="微軟正黑體"/>
                <a:ea typeface="微軟正黑體"/>
                <a:cs typeface="微軟正黑體"/>
              </a:rPr>
              <a:t>犯第四條至第六條之罪，在偵查中</a:t>
            </a:r>
            <a:r>
              <a:rPr lang="zh-TW" altLang="en-US" sz="2800" b="1" smtClean="0">
                <a:solidFill>
                  <a:srgbClr val="FF0000"/>
                </a:solidFill>
                <a:latin typeface="微軟正黑體"/>
                <a:ea typeface="微軟正黑體"/>
                <a:cs typeface="微軟正黑體"/>
              </a:rPr>
              <a:t>自白</a:t>
            </a:r>
            <a:r>
              <a:rPr lang="zh-TW" altLang="en-US" sz="2800" b="1" smtClean="0">
                <a:solidFill>
                  <a:schemeClr val="tx1"/>
                </a:solidFill>
                <a:latin typeface="微軟正黑體"/>
                <a:ea typeface="微軟正黑體"/>
                <a:cs typeface="微軟正黑體"/>
              </a:rPr>
              <a:t>，如有所得並自動繳交全部所得財物者，減輕其刑；因而查獲其他正犯或共犯者，減輕或免除其刑。</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標題 1"/>
          <p:cNvSpPr>
            <a:spLocks noGrp="1"/>
          </p:cNvSpPr>
          <p:nvPr>
            <p:ph type="title"/>
          </p:nvPr>
        </p:nvSpPr>
        <p:spPr>
          <a:xfrm>
            <a:off x="504825" y="368300"/>
            <a:ext cx="5991225" cy="682625"/>
          </a:xfrm>
        </p:spPr>
        <p:txBody>
          <a:bodyPr/>
          <a:lstStyle/>
          <a:p>
            <a:pPr algn="l"/>
            <a:r>
              <a:rPr lang="zh-TW" altLang="en-US" sz="3600" b="1" smtClean="0">
                <a:solidFill>
                  <a:srgbClr val="7B9899"/>
                </a:solidFill>
                <a:cs typeface="微軟正黑體"/>
              </a:rPr>
              <a:t>相關刑事法條：刑法</a:t>
            </a:r>
          </a:p>
        </p:txBody>
      </p:sp>
      <p:sp>
        <p:nvSpPr>
          <p:cNvPr id="46082" name="內容版面配置區 2"/>
          <p:cNvSpPr>
            <a:spLocks noGrp="1"/>
          </p:cNvSpPr>
          <p:nvPr>
            <p:ph sz="quarter" idx="1"/>
          </p:nvPr>
        </p:nvSpPr>
        <p:spPr>
          <a:xfrm>
            <a:off x="519113" y="1393825"/>
            <a:ext cx="10985500" cy="5308600"/>
          </a:xfrm>
        </p:spPr>
        <p:txBody>
          <a:bodyPr/>
          <a:lstStyle/>
          <a:p>
            <a:pPr>
              <a:buFont typeface="Wingdings" pitchFamily="2" charset="2"/>
              <a:buChar char="l"/>
            </a:pPr>
            <a:r>
              <a:rPr lang="zh-TW" altLang="en-US" sz="2000" b="1" smtClean="0">
                <a:latin typeface="微軟正黑體"/>
                <a:ea typeface="微軟正黑體"/>
                <a:cs typeface="微軟正黑體"/>
              </a:rPr>
              <a:t>第</a:t>
            </a:r>
            <a:r>
              <a:rPr lang="en-US" altLang="zh-TW" sz="2000" b="1" smtClean="0">
                <a:latin typeface="微軟正黑體"/>
                <a:ea typeface="微軟正黑體"/>
                <a:cs typeface="微軟正黑體"/>
              </a:rPr>
              <a:t>121</a:t>
            </a:r>
            <a:r>
              <a:rPr lang="zh-TW" altLang="en-US" sz="2000" b="1" smtClean="0">
                <a:latin typeface="微軟正黑體"/>
                <a:ea typeface="微軟正黑體"/>
                <a:cs typeface="微軟正黑體"/>
              </a:rPr>
              <a:t>條：</a:t>
            </a:r>
            <a:endParaRPr lang="en-US" altLang="zh-TW" sz="2000" b="1" smtClean="0">
              <a:latin typeface="微軟正黑體"/>
              <a:ea typeface="微軟正黑體"/>
              <a:cs typeface="微軟正黑體"/>
            </a:endParaRPr>
          </a:p>
          <a:p>
            <a:pPr lvl="1">
              <a:buFont typeface="Arial" charset="0"/>
              <a:buChar char="•"/>
            </a:pPr>
            <a:r>
              <a:rPr lang="zh-TW" altLang="en-US" sz="2000" b="1" smtClean="0">
                <a:solidFill>
                  <a:schemeClr val="tx1"/>
                </a:solidFill>
                <a:latin typeface="微軟正黑體"/>
                <a:ea typeface="微軟正黑體"/>
                <a:cs typeface="微軟正黑體"/>
              </a:rPr>
              <a:t>公務員或仲裁人對於職務上之行為，要求、期約或收受賄賂或其他不正利益者，處七年以下有期徒刑，得併科五千元以下罰金。犯前項之罪者，所收受之賄賂沒收之。如全部或一部不能沒收時，追徵其價額。 </a:t>
            </a:r>
            <a:endParaRPr lang="en-US" altLang="zh-TW" sz="2000" b="1" smtClean="0">
              <a:solidFill>
                <a:schemeClr val="tx1"/>
              </a:solidFill>
              <a:latin typeface="微軟正黑體"/>
              <a:ea typeface="微軟正黑體"/>
              <a:cs typeface="微軟正黑體"/>
            </a:endParaRPr>
          </a:p>
          <a:p>
            <a:pPr>
              <a:buFont typeface="Wingdings" pitchFamily="2" charset="2"/>
              <a:buChar char="l"/>
            </a:pPr>
            <a:r>
              <a:rPr lang="zh-TW" altLang="en-US" sz="2000" b="1" smtClean="0">
                <a:latin typeface="微軟正黑體"/>
                <a:ea typeface="微軟正黑體"/>
                <a:cs typeface="微軟正黑體"/>
              </a:rPr>
              <a:t>第</a:t>
            </a:r>
            <a:r>
              <a:rPr lang="en-US" altLang="zh-TW" sz="2000" b="1" smtClean="0">
                <a:latin typeface="微軟正黑體"/>
                <a:ea typeface="微軟正黑體"/>
                <a:cs typeface="微軟正黑體"/>
              </a:rPr>
              <a:t>122</a:t>
            </a:r>
            <a:r>
              <a:rPr lang="zh-TW" altLang="en-US" sz="2000" b="1" smtClean="0">
                <a:latin typeface="微軟正黑體"/>
                <a:ea typeface="微軟正黑體"/>
                <a:cs typeface="微軟正黑體"/>
              </a:rPr>
              <a:t>條：</a:t>
            </a:r>
            <a:endParaRPr lang="en-US" altLang="zh-TW" sz="2000" b="1" smtClean="0">
              <a:latin typeface="微軟正黑體"/>
              <a:ea typeface="微軟正黑體"/>
              <a:cs typeface="微軟正黑體"/>
            </a:endParaRPr>
          </a:p>
          <a:p>
            <a:pPr lvl="1">
              <a:buFont typeface="Arial" charset="0"/>
              <a:buChar char="•"/>
            </a:pPr>
            <a:r>
              <a:rPr lang="zh-TW" altLang="en-US" sz="2000" b="1" smtClean="0">
                <a:solidFill>
                  <a:schemeClr val="tx1"/>
                </a:solidFill>
                <a:latin typeface="微軟正黑體"/>
                <a:ea typeface="微軟正黑體"/>
                <a:cs typeface="微軟正黑體"/>
              </a:rPr>
              <a:t>公務員或仲裁人對於違背職務之行為，要求、期約或收受賄賂，或其他不正利益者，處三年以上十年以下有期徒刑，得併科七千元以下罰金。因而為違背職務之行為者，處無期徒刑或五年以上有期徒刑，得併科一萬 元以下罰金。</a:t>
            </a:r>
            <a:endParaRPr lang="en-US" altLang="zh-TW" sz="2000" b="1" smtClean="0">
              <a:solidFill>
                <a:schemeClr val="tx1"/>
              </a:solidFill>
              <a:latin typeface="微軟正黑體"/>
              <a:ea typeface="微軟正黑體"/>
              <a:cs typeface="微軟正黑體"/>
            </a:endParaRPr>
          </a:p>
          <a:p>
            <a:pPr lvl="1">
              <a:buFont typeface="Arial" charset="0"/>
              <a:buChar char="•"/>
            </a:pPr>
            <a:r>
              <a:rPr lang="zh-TW" altLang="en-US" sz="2000" b="1" smtClean="0">
                <a:solidFill>
                  <a:schemeClr val="tx1"/>
                </a:solidFill>
                <a:latin typeface="微軟正黑體"/>
                <a:ea typeface="微軟正黑體"/>
                <a:cs typeface="微軟正黑體"/>
              </a:rPr>
              <a:t>對公務員或仲裁人關於違背職務之行為，行求、期約或交付賄賂或其他不正利益者，處三年以下有期徒刑，得併科三千元以下罰金。但自首者減輕或免除其刑。在偵查或審判中自白者，得減輕其刑。犯第一項或第二項之罪者，所收受之賄賂沒收之；如全部或一部不能沒收時，追徵其價額。</a:t>
            </a:r>
            <a:endParaRPr lang="en-US" altLang="zh-TW" sz="2000" b="1" smtClean="0">
              <a:solidFill>
                <a:schemeClr val="tx1"/>
              </a:solidFill>
              <a:latin typeface="微軟正黑體"/>
              <a:ea typeface="微軟正黑體"/>
              <a:cs typeface="微軟正黑體"/>
            </a:endParaRPr>
          </a:p>
          <a:p>
            <a:pPr>
              <a:buFont typeface="Wingdings" pitchFamily="2" charset="2"/>
              <a:buChar char="l"/>
            </a:pPr>
            <a:r>
              <a:rPr lang="zh-TW" altLang="en-US" sz="2000" b="1" smtClean="0">
                <a:latin typeface="微軟正黑體"/>
                <a:ea typeface="微軟正黑體"/>
                <a:cs typeface="微軟正黑體"/>
              </a:rPr>
              <a:t>第</a:t>
            </a:r>
            <a:r>
              <a:rPr lang="en-US" altLang="zh-TW" sz="2000" b="1" smtClean="0">
                <a:latin typeface="微軟正黑體"/>
                <a:ea typeface="微軟正黑體"/>
                <a:cs typeface="微軟正黑體"/>
              </a:rPr>
              <a:t>123</a:t>
            </a:r>
            <a:r>
              <a:rPr lang="zh-TW" altLang="en-US" sz="2000" b="1" smtClean="0">
                <a:latin typeface="微軟正黑體"/>
                <a:ea typeface="微軟正黑體"/>
                <a:cs typeface="微軟正黑體"/>
              </a:rPr>
              <a:t>條：</a:t>
            </a:r>
            <a:endParaRPr lang="en-US" altLang="zh-TW" sz="2000" b="1" smtClean="0">
              <a:latin typeface="微軟正黑體"/>
              <a:ea typeface="微軟正黑體"/>
              <a:cs typeface="微軟正黑體"/>
            </a:endParaRPr>
          </a:p>
          <a:p>
            <a:pPr lvl="1">
              <a:buFont typeface="Arial" charset="0"/>
              <a:buChar char="•"/>
            </a:pPr>
            <a:r>
              <a:rPr lang="zh-TW" altLang="en-US" sz="2000" b="1" smtClean="0">
                <a:solidFill>
                  <a:schemeClr val="tx1"/>
                </a:solidFill>
                <a:latin typeface="微軟正黑體"/>
                <a:ea typeface="微軟正黑體"/>
                <a:cs typeface="微軟正黑體"/>
              </a:rPr>
              <a:t>於未為公務員或仲裁人時，預以職務上之行為，要求期約或收受賄賂或其他不正利益，而於為公務員或仲裁人後履行者，以公務員或仲裁人要求期約或收受賄賂或其他不正利益論。</a:t>
            </a:r>
            <a:endParaRPr lang="en-US" altLang="zh-TW" sz="2000" b="1" smtClean="0">
              <a:solidFill>
                <a:schemeClr val="tx1"/>
              </a:solidFill>
              <a:latin typeface="微軟正黑體"/>
              <a:ea typeface="微軟正黑體"/>
              <a:cs typeface="微軟正黑體"/>
            </a:endParaRPr>
          </a:p>
          <a:p>
            <a:endParaRPr lang="en-US" altLang="zh-TW" smtClean="0"/>
          </a:p>
          <a:p>
            <a:endParaRPr lang="en-US" altLang="zh-TW" smtClean="0"/>
          </a:p>
          <a:p>
            <a:endParaRPr lang="en-US" altLang="zh-TW" smtClean="0"/>
          </a:p>
          <a:p>
            <a:endParaRPr lang="zh-TW"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標題 1"/>
          <p:cNvSpPr>
            <a:spLocks noGrp="1"/>
          </p:cNvSpPr>
          <p:nvPr>
            <p:ph type="title"/>
          </p:nvPr>
        </p:nvSpPr>
        <p:spPr>
          <a:xfrm>
            <a:off x="504825" y="382588"/>
            <a:ext cx="6523038" cy="736600"/>
          </a:xfrm>
        </p:spPr>
        <p:txBody>
          <a:bodyPr/>
          <a:lstStyle/>
          <a:p>
            <a:pPr algn="l"/>
            <a:r>
              <a:rPr lang="zh-TW" altLang="en-US" sz="3600" b="1" smtClean="0">
                <a:solidFill>
                  <a:srgbClr val="7B9899"/>
                </a:solidFill>
                <a:cs typeface="微軟正黑體"/>
              </a:rPr>
              <a:t>相關刑事法條：刑法</a:t>
            </a:r>
          </a:p>
        </p:txBody>
      </p:sp>
      <p:sp>
        <p:nvSpPr>
          <p:cNvPr id="3" name="內容版面配置區 2"/>
          <p:cNvSpPr>
            <a:spLocks noGrp="1"/>
          </p:cNvSpPr>
          <p:nvPr>
            <p:ph sz="quarter" idx="1"/>
          </p:nvPr>
        </p:nvSpPr>
        <p:spPr>
          <a:xfrm>
            <a:off x="546100" y="1360488"/>
            <a:ext cx="10958513" cy="4551362"/>
          </a:xfrm>
        </p:spPr>
        <p:txBody>
          <a:bodyPr>
            <a:normAutofit fontScale="92500" lnSpcReduction="10000"/>
          </a:bodyPr>
          <a:lstStyle/>
          <a:p>
            <a:pPr marL="274320" indent="-274320" fontAlgn="auto">
              <a:spcAft>
                <a:spcPts val="0"/>
              </a:spcAft>
              <a:buFont typeface="Wingdings 2"/>
              <a:buChar char=""/>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131</a:t>
            </a:r>
            <a:r>
              <a:rPr lang="zh-TW" altLang="en-US" sz="2400" b="1" dirty="0" smtClean="0">
                <a:latin typeface="微軟正黑體" pitchFamily="34" charset="-120"/>
                <a:ea typeface="微軟正黑體" pitchFamily="34" charset="-120"/>
              </a:rPr>
              <a:t>條：</a:t>
            </a:r>
            <a:endParaRPr lang="en-US" altLang="zh-TW" sz="24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a:solidFill>
                  <a:schemeClr val="tx1"/>
                </a:solidFill>
                <a:latin typeface="微軟正黑體" pitchFamily="34" charset="-120"/>
                <a:ea typeface="微軟正黑體" pitchFamily="34" charset="-120"/>
              </a:rPr>
              <a:t>公務員對於主管或監督之事務，明知違背法令，直接或間接圖自己或</a:t>
            </a:r>
            <a:r>
              <a:rPr lang="zh-TW" altLang="en-US" sz="2400" b="1" dirty="0" smtClean="0">
                <a:solidFill>
                  <a:schemeClr val="tx1"/>
                </a:solidFill>
                <a:latin typeface="微軟正黑體" pitchFamily="34" charset="-120"/>
                <a:ea typeface="微軟正黑體" pitchFamily="34" charset="-120"/>
              </a:rPr>
              <a:t>其他私人</a:t>
            </a:r>
            <a:r>
              <a:rPr lang="zh-TW" altLang="en-US" sz="2400" b="1" dirty="0">
                <a:solidFill>
                  <a:schemeClr val="tx1"/>
                </a:solidFill>
                <a:latin typeface="微軟正黑體" pitchFamily="34" charset="-120"/>
                <a:ea typeface="微軟正黑體" pitchFamily="34" charset="-120"/>
              </a:rPr>
              <a:t>不法利益，因而獲得利益者，處一年以上七年以下有期徒刑，得併</a:t>
            </a:r>
            <a:r>
              <a:rPr lang="zh-TW" altLang="en-US" sz="2400" b="1" dirty="0" smtClean="0">
                <a:solidFill>
                  <a:schemeClr val="tx1"/>
                </a:solidFill>
                <a:latin typeface="微軟正黑體" pitchFamily="34" charset="-120"/>
                <a:ea typeface="微軟正黑體" pitchFamily="34" charset="-120"/>
              </a:rPr>
              <a:t>科七萬</a:t>
            </a:r>
            <a:r>
              <a:rPr lang="zh-TW" altLang="en-US" sz="2400" b="1" dirty="0">
                <a:solidFill>
                  <a:schemeClr val="tx1"/>
                </a:solidFill>
                <a:latin typeface="微軟正黑體" pitchFamily="34" charset="-120"/>
                <a:ea typeface="微軟正黑體" pitchFamily="34" charset="-120"/>
              </a:rPr>
              <a:t>元以下罰金</a:t>
            </a:r>
            <a:r>
              <a:rPr lang="zh-TW" altLang="en-US" sz="2400" b="1" dirty="0" smtClean="0">
                <a:solidFill>
                  <a:schemeClr val="tx1"/>
                </a:solidFill>
                <a:latin typeface="微軟正黑體" pitchFamily="34" charset="-120"/>
                <a:ea typeface="微軟正黑體" pitchFamily="34" charset="-120"/>
              </a:rPr>
              <a:t>。</a:t>
            </a:r>
            <a:endParaRPr lang="en-US" altLang="zh-TW" sz="2400" b="1" dirty="0" smtClean="0">
              <a:solidFill>
                <a:schemeClr val="tx1"/>
              </a:solidFill>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132</a:t>
            </a:r>
            <a:r>
              <a:rPr lang="zh-TW" altLang="en-US" sz="2400" b="1" dirty="0" smtClean="0">
                <a:latin typeface="微軟正黑體" pitchFamily="34" charset="-120"/>
                <a:ea typeface="微軟正黑體" pitchFamily="34" charset="-120"/>
              </a:rPr>
              <a:t>條：</a:t>
            </a:r>
            <a:endParaRPr lang="en-US" altLang="zh-TW" sz="24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a:solidFill>
                  <a:schemeClr val="tx1"/>
                </a:solidFill>
                <a:latin typeface="微軟正黑體" pitchFamily="34" charset="-120"/>
                <a:ea typeface="微軟正黑體" pitchFamily="34" charset="-120"/>
              </a:rPr>
              <a:t>公務員洩漏或交付關於中華民國國防以外應秘密之文書、圖畫、消息或</a:t>
            </a:r>
            <a:r>
              <a:rPr lang="zh-TW" altLang="en-US" sz="2400" b="1" dirty="0" smtClean="0">
                <a:solidFill>
                  <a:schemeClr val="tx1"/>
                </a:solidFill>
                <a:latin typeface="微軟正黑體" pitchFamily="34" charset="-120"/>
                <a:ea typeface="微軟正黑體" pitchFamily="34" charset="-120"/>
              </a:rPr>
              <a:t>物品</a:t>
            </a:r>
            <a:r>
              <a:rPr lang="zh-TW" altLang="en-US" sz="2400" b="1" dirty="0">
                <a:solidFill>
                  <a:schemeClr val="tx1"/>
                </a:solidFill>
                <a:latin typeface="微軟正黑體" pitchFamily="34" charset="-120"/>
                <a:ea typeface="微軟正黑體" pitchFamily="34" charset="-120"/>
              </a:rPr>
              <a:t>者，處三年以下有期徒刑。 </a:t>
            </a:r>
            <a:endParaRPr lang="en-US" altLang="zh-TW" sz="2400" b="1" dirty="0" smtClean="0">
              <a:solidFill>
                <a:schemeClr val="tx1"/>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smtClean="0">
                <a:solidFill>
                  <a:schemeClr val="tx1"/>
                </a:solidFill>
                <a:latin typeface="微軟正黑體" pitchFamily="34" charset="-120"/>
                <a:ea typeface="微軟正黑體" pitchFamily="34" charset="-120"/>
              </a:rPr>
              <a:t>因</a:t>
            </a:r>
            <a:r>
              <a:rPr lang="zh-TW" altLang="en-US" sz="2400" b="1" dirty="0">
                <a:solidFill>
                  <a:schemeClr val="tx1"/>
                </a:solidFill>
                <a:latin typeface="微軟正黑體" pitchFamily="34" charset="-120"/>
                <a:ea typeface="微軟正黑體" pitchFamily="34" charset="-120"/>
              </a:rPr>
              <a:t>過失犯前項之罪者，處一年以下有期徒刑、拘役或三百元以下罰金。 </a:t>
            </a:r>
            <a:endParaRPr lang="en-US" altLang="zh-TW" sz="2400" b="1" dirty="0" smtClean="0">
              <a:solidFill>
                <a:schemeClr val="tx1"/>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smtClean="0">
                <a:solidFill>
                  <a:schemeClr val="tx1"/>
                </a:solidFill>
                <a:latin typeface="微軟正黑體" pitchFamily="34" charset="-120"/>
                <a:ea typeface="微軟正黑體" pitchFamily="34" charset="-120"/>
              </a:rPr>
              <a:t>非</a:t>
            </a:r>
            <a:r>
              <a:rPr lang="zh-TW" altLang="en-US" sz="2400" b="1" dirty="0">
                <a:solidFill>
                  <a:schemeClr val="tx1"/>
                </a:solidFill>
                <a:latin typeface="微軟正黑體" pitchFamily="34" charset="-120"/>
                <a:ea typeface="微軟正黑體" pitchFamily="34" charset="-120"/>
              </a:rPr>
              <a:t>公務員因職務或業務知悉或持有第一項之文書、圖畫、消息或物品，</a:t>
            </a:r>
            <a:r>
              <a:rPr lang="zh-TW" altLang="en-US" sz="2400" b="1" dirty="0" smtClean="0">
                <a:solidFill>
                  <a:schemeClr val="tx1"/>
                </a:solidFill>
                <a:latin typeface="微軟正黑體" pitchFamily="34" charset="-120"/>
                <a:ea typeface="微軟正黑體" pitchFamily="34" charset="-120"/>
              </a:rPr>
              <a:t>而洩漏</a:t>
            </a:r>
            <a:r>
              <a:rPr lang="zh-TW" altLang="en-US" sz="2400" b="1" dirty="0">
                <a:solidFill>
                  <a:schemeClr val="tx1"/>
                </a:solidFill>
                <a:latin typeface="微軟正黑體" pitchFamily="34" charset="-120"/>
                <a:ea typeface="微軟正黑體" pitchFamily="34" charset="-120"/>
              </a:rPr>
              <a:t>或交付之者，處一年以下有期徒刑、拘役或三百元以下罰金。 </a:t>
            </a:r>
            <a:endParaRPr lang="en-US" altLang="zh-TW" sz="2400" b="1" dirty="0">
              <a:solidFill>
                <a:schemeClr val="tx1"/>
              </a:solidFill>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400" b="1" dirty="0" smtClean="0">
                <a:latin typeface="微軟正黑體" pitchFamily="34" charset="-120"/>
                <a:ea typeface="微軟正黑體" pitchFamily="34" charset="-120"/>
              </a:rPr>
              <a:t>第</a:t>
            </a:r>
            <a:r>
              <a:rPr lang="en-US" altLang="zh-TW" sz="2400" b="1" dirty="0" smtClean="0">
                <a:latin typeface="微軟正黑體" pitchFamily="34" charset="-120"/>
                <a:ea typeface="微軟正黑體" pitchFamily="34" charset="-120"/>
              </a:rPr>
              <a:t>134</a:t>
            </a:r>
            <a:r>
              <a:rPr lang="zh-TW" altLang="en-US" sz="2400" b="1" dirty="0" smtClean="0">
                <a:latin typeface="微軟正黑體" pitchFamily="34" charset="-120"/>
                <a:ea typeface="微軟正黑體" pitchFamily="34" charset="-120"/>
              </a:rPr>
              <a:t>條：</a:t>
            </a:r>
            <a:endParaRPr lang="en-US" altLang="zh-TW" sz="24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a:solidFill>
                  <a:schemeClr val="tx1"/>
                </a:solidFill>
                <a:latin typeface="微軟正黑體" pitchFamily="34" charset="-120"/>
                <a:ea typeface="微軟正黑體" pitchFamily="34" charset="-120"/>
              </a:rPr>
              <a:t>公務員假借職務上之權力、機會或方法，以故意犯本章以外各罪者，</a:t>
            </a:r>
            <a:r>
              <a:rPr lang="zh-TW" altLang="en-US" sz="2400" b="1" dirty="0" smtClean="0">
                <a:solidFill>
                  <a:schemeClr val="tx1"/>
                </a:solidFill>
                <a:latin typeface="微軟正黑體" pitchFamily="34" charset="-120"/>
                <a:ea typeface="微軟正黑體" pitchFamily="34" charset="-120"/>
              </a:rPr>
              <a:t>加重其</a:t>
            </a:r>
            <a:r>
              <a:rPr lang="zh-TW" altLang="en-US" sz="2400" b="1" dirty="0">
                <a:solidFill>
                  <a:schemeClr val="tx1"/>
                </a:solidFill>
                <a:latin typeface="微軟正黑體" pitchFamily="34" charset="-120"/>
                <a:ea typeface="微軟正黑體" pitchFamily="34" charset="-120"/>
              </a:rPr>
              <a:t>刑至二分之一。但因公務員之身分已特別規定其刑者，不在此限。</a:t>
            </a:r>
            <a:r>
              <a:rPr lang="zh-TW" altLang="en-US" sz="2400" b="1" dirty="0">
                <a:latin typeface="微軟正黑體" pitchFamily="34" charset="-120"/>
                <a:ea typeface="微軟正黑體" pitchFamily="34" charset="-120"/>
              </a:rPr>
              <a:t> </a:t>
            </a:r>
            <a:endParaRPr lang="en-US" altLang="zh-TW" sz="2400" b="1" dirty="0">
              <a:latin typeface="微軟正黑體" pitchFamily="34" charset="-120"/>
              <a:ea typeface="微軟正黑體" pitchFamily="34" charset="-120"/>
            </a:endParaRP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標題 1"/>
          <p:cNvSpPr>
            <a:spLocks noGrp="1"/>
          </p:cNvSpPr>
          <p:nvPr>
            <p:ph type="title"/>
          </p:nvPr>
        </p:nvSpPr>
        <p:spPr>
          <a:xfrm>
            <a:off x="531813" y="436563"/>
            <a:ext cx="5268912" cy="682625"/>
          </a:xfrm>
        </p:spPr>
        <p:txBody>
          <a:bodyPr/>
          <a:lstStyle/>
          <a:p>
            <a:pPr algn="l"/>
            <a:r>
              <a:rPr lang="zh-TW" altLang="en-US" sz="3600" b="1" smtClean="0">
                <a:solidFill>
                  <a:srgbClr val="7B9899"/>
                </a:solidFill>
                <a:cs typeface="微軟正黑體"/>
              </a:rPr>
              <a:t>法條內容解釋</a:t>
            </a:r>
          </a:p>
        </p:txBody>
      </p:sp>
      <p:sp>
        <p:nvSpPr>
          <p:cNvPr id="3" name="內容版面配置區 2"/>
          <p:cNvSpPr>
            <a:spLocks noGrp="1"/>
          </p:cNvSpPr>
          <p:nvPr>
            <p:ph sz="quarter" idx="1"/>
          </p:nvPr>
        </p:nvSpPr>
        <p:spPr>
          <a:xfrm>
            <a:off x="490538" y="1371600"/>
            <a:ext cx="11014075" cy="4540250"/>
          </a:xfrm>
        </p:spPr>
        <p:txBody>
          <a:bodyPr>
            <a:normAutofit/>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職務上行為？</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endParaRPr lang="en-US" altLang="zh-TW" sz="20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2400" b="1" dirty="0" smtClean="0">
                <a:solidFill>
                  <a:srgbClr val="0070C0"/>
                </a:solidFill>
                <a:latin typeface="微軟正黑體" pitchFamily="34" charset="-120"/>
                <a:ea typeface="微軟正黑體" pitchFamily="34" charset="-120"/>
              </a:rPr>
              <a:t>法定職權說 </a:t>
            </a:r>
            <a:r>
              <a:rPr lang="en-US" altLang="zh-TW" sz="2400" b="1" dirty="0" smtClean="0">
                <a:solidFill>
                  <a:srgbClr val="0070C0"/>
                </a:solidFill>
                <a:latin typeface="微軟正黑體" pitchFamily="34" charset="-120"/>
                <a:ea typeface="微軟正黑體" pitchFamily="34" charset="-120"/>
              </a:rPr>
              <a:t>V.S</a:t>
            </a:r>
            <a:r>
              <a:rPr lang="zh-TW" altLang="en-US" sz="2400" b="1" dirty="0" smtClean="0">
                <a:solidFill>
                  <a:srgbClr val="0070C0"/>
                </a:solidFill>
                <a:latin typeface="微軟正黑體" pitchFamily="34" charset="-120"/>
                <a:ea typeface="微軟正黑體" pitchFamily="34" charset="-120"/>
              </a:rPr>
              <a:t> 實質影響力說</a:t>
            </a:r>
            <a:endParaRPr lang="en-US" altLang="zh-TW" sz="2400" b="1" dirty="0" smtClean="0">
              <a:solidFill>
                <a:srgbClr val="0070C0"/>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endParaRPr lang="en-US" altLang="zh-TW" b="1" dirty="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對價關係？</a:t>
            </a:r>
            <a:endParaRPr lang="en-US" altLang="zh-TW" sz="2800" b="1" dirty="0" smtClean="0">
              <a:latin typeface="微軟正黑體" pitchFamily="34" charset="-120"/>
              <a:ea typeface="微軟正黑體" pitchFamily="34" charset="-120"/>
            </a:endParaRPr>
          </a:p>
          <a:p>
            <a:pPr marL="0" indent="0" fontAlgn="auto">
              <a:spcAft>
                <a:spcPts val="0"/>
              </a:spcAft>
              <a:buFont typeface="Wingdings 2"/>
              <a:buNone/>
              <a:defRPr/>
            </a:pP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行求</a:t>
            </a:r>
            <a:r>
              <a:rPr lang="zh-TW" altLang="en-US" sz="2800" b="1" dirty="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期約、收受</a:t>
            </a:r>
            <a:endParaRPr lang="en-US" altLang="zh-TW" sz="2800" b="1" dirty="0" smtClean="0">
              <a:latin typeface="微軟正黑體" pitchFamily="34" charset="-120"/>
              <a:ea typeface="微軟正黑體" pitchFamily="34" charset="-120"/>
            </a:endParaRPr>
          </a:p>
          <a:p>
            <a:pPr marL="0" indent="0" fontAlgn="auto">
              <a:spcAft>
                <a:spcPts val="0"/>
              </a:spcAft>
              <a:buFont typeface="Wingdings 2"/>
              <a:buNone/>
              <a:defRPr/>
            </a:pP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賄賂、回扣與不正利益</a:t>
            </a:r>
            <a:endParaRPr lang="en-US" altLang="zh-TW" sz="2800" b="1" dirty="0">
              <a:latin typeface="微軟正黑體" pitchFamily="34" charset="-120"/>
              <a:ea typeface="微軟正黑體" pitchFamily="34" charset="-120"/>
            </a:endParaRP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標題 1"/>
          <p:cNvSpPr>
            <a:spLocks noGrp="1"/>
          </p:cNvSpPr>
          <p:nvPr>
            <p:ph type="title"/>
          </p:nvPr>
        </p:nvSpPr>
        <p:spPr>
          <a:xfrm>
            <a:off x="436563" y="382588"/>
            <a:ext cx="6646862" cy="790575"/>
          </a:xfrm>
        </p:spPr>
        <p:txBody>
          <a:bodyPr/>
          <a:lstStyle/>
          <a:p>
            <a:pPr algn="l"/>
            <a:r>
              <a:rPr lang="zh-TW" altLang="en-US" sz="3600" b="1" smtClean="0">
                <a:solidFill>
                  <a:srgbClr val="7B9899"/>
                </a:solidFill>
                <a:cs typeface="微軟正黑體"/>
              </a:rPr>
              <a:t>法條內容解釋：實質影響力說</a:t>
            </a:r>
          </a:p>
        </p:txBody>
      </p:sp>
      <p:sp>
        <p:nvSpPr>
          <p:cNvPr id="49154" name="內容版面配置區 2"/>
          <p:cNvSpPr>
            <a:spLocks noGrp="1"/>
          </p:cNvSpPr>
          <p:nvPr>
            <p:ph sz="quarter" idx="1"/>
          </p:nvPr>
        </p:nvSpPr>
        <p:spPr>
          <a:xfrm>
            <a:off x="504825" y="1349375"/>
            <a:ext cx="10999788" cy="4562475"/>
          </a:xfrm>
        </p:spPr>
        <p:txBody>
          <a:bodyPr/>
          <a:lstStyle/>
          <a:p>
            <a:r>
              <a:rPr lang="zh-TW" altLang="en-US" sz="3600" b="1" smtClean="0">
                <a:latin typeface="微軟正黑體"/>
                <a:ea typeface="微軟正黑體"/>
                <a:cs typeface="微軟正黑體"/>
              </a:rPr>
              <a:t>最高法院</a:t>
            </a:r>
            <a:r>
              <a:rPr lang="en-US" altLang="zh-TW" sz="3600" b="1" smtClean="0">
                <a:solidFill>
                  <a:srgbClr val="FF0000"/>
                </a:solidFill>
                <a:latin typeface="微軟正黑體"/>
                <a:ea typeface="微軟正黑體"/>
                <a:cs typeface="微軟正黑體"/>
              </a:rPr>
              <a:t>100</a:t>
            </a:r>
            <a:r>
              <a:rPr lang="zh-TW" altLang="en-US" sz="3600" b="1" smtClean="0">
                <a:solidFill>
                  <a:srgbClr val="FF0000"/>
                </a:solidFill>
                <a:latin typeface="微軟正黑體"/>
                <a:ea typeface="微軟正黑體"/>
                <a:cs typeface="微軟正黑體"/>
              </a:rPr>
              <a:t>年度台上字第</a:t>
            </a:r>
            <a:r>
              <a:rPr lang="en-US" altLang="zh-TW" sz="3600" b="1" smtClean="0">
                <a:solidFill>
                  <a:srgbClr val="FF0000"/>
                </a:solidFill>
                <a:latin typeface="微軟正黑體"/>
                <a:ea typeface="微軟正黑體"/>
                <a:cs typeface="微軟正黑體"/>
              </a:rPr>
              <a:t>3656</a:t>
            </a:r>
            <a:r>
              <a:rPr lang="zh-TW" altLang="en-US" sz="3600" b="1" smtClean="0">
                <a:solidFill>
                  <a:srgbClr val="FF0000"/>
                </a:solidFill>
                <a:latin typeface="微軟正黑體"/>
                <a:ea typeface="微軟正黑體"/>
                <a:cs typeface="微軟正黑體"/>
              </a:rPr>
              <a:t>號</a:t>
            </a:r>
            <a:r>
              <a:rPr lang="zh-TW" altLang="en-US" sz="3600" b="1" smtClean="0">
                <a:latin typeface="微軟正黑體"/>
                <a:ea typeface="微軟正黑體"/>
                <a:cs typeface="微軟正黑體"/>
              </a:rPr>
              <a:t>判決：</a:t>
            </a:r>
          </a:p>
          <a:p>
            <a:pPr>
              <a:buFont typeface="Wingdings" pitchFamily="2" charset="2"/>
              <a:buChar char="l"/>
            </a:pPr>
            <a:r>
              <a:rPr lang="zh-TW" altLang="en-US" sz="3200" b="1" smtClean="0">
                <a:latin typeface="微軟正黑體"/>
                <a:ea typeface="微軟正黑體"/>
                <a:cs typeface="微軟正黑體"/>
              </a:rPr>
              <a:t>公務員違背職務之行為，通說雖係指在其職務範圍內不應為而為，或應為而不為者而言， 但所謂職務範圍之行為，如事務官之有</a:t>
            </a:r>
            <a:r>
              <a:rPr lang="zh-TW" altLang="en-US" sz="3200" b="1" u="sng" smtClean="0">
                <a:solidFill>
                  <a:srgbClr val="FF0000"/>
                </a:solidFill>
                <a:latin typeface="微軟正黑體"/>
                <a:ea typeface="微軟正黑體"/>
                <a:cs typeface="微軟正黑體"/>
              </a:rPr>
              <a:t>法定職務權限</a:t>
            </a:r>
            <a:r>
              <a:rPr lang="zh-TW" altLang="en-US" sz="3200" b="1" smtClean="0">
                <a:latin typeface="微軟正黑體"/>
                <a:ea typeface="微軟正黑體"/>
                <a:cs typeface="微軟正黑體"/>
              </a:rPr>
              <a:t>（如公務人 員任用法之職務列等表所定之職務）為據者不論矣，就政務人員而言，鑒於政策決定影響之層面甚廣，祇須該行為與其職務具有 關連性，且依該公務員之身分地位所產生對</a:t>
            </a:r>
            <a:r>
              <a:rPr lang="zh-TW" altLang="en-US" sz="3200" b="1" u="sng" smtClean="0">
                <a:solidFill>
                  <a:srgbClr val="FF0000"/>
                </a:solidFill>
                <a:latin typeface="微軟正黑體"/>
                <a:ea typeface="微軟正黑體"/>
                <a:cs typeface="微軟正黑體"/>
              </a:rPr>
              <a:t>該職務實質上之影響 力所及</a:t>
            </a:r>
            <a:r>
              <a:rPr lang="zh-TW" altLang="en-US" sz="3200" b="1" smtClean="0">
                <a:latin typeface="微軟正黑體"/>
                <a:ea typeface="微軟正黑體"/>
                <a:cs typeface="微軟正黑體"/>
              </a:rPr>
              <a:t>者，即屬相當，不以親力親為為限（接下頁） </a:t>
            </a:r>
            <a:endParaRPr lang="en-US" altLang="zh-TW" sz="3200" b="1" smtClean="0">
              <a:latin typeface="微軟正黑體"/>
              <a:ea typeface="微軟正黑體"/>
              <a:cs typeface="微軟正黑體"/>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標題 1"/>
          <p:cNvSpPr>
            <a:spLocks noGrp="1"/>
          </p:cNvSpPr>
          <p:nvPr>
            <p:ph type="title"/>
          </p:nvPr>
        </p:nvSpPr>
        <p:spPr>
          <a:xfrm>
            <a:off x="477838" y="450850"/>
            <a:ext cx="6510337" cy="600075"/>
          </a:xfrm>
        </p:spPr>
        <p:txBody>
          <a:bodyPr/>
          <a:lstStyle/>
          <a:p>
            <a:pPr algn="l"/>
            <a:r>
              <a:rPr lang="zh-TW" altLang="en-US" sz="3600" b="1" smtClean="0">
                <a:solidFill>
                  <a:srgbClr val="7B9899"/>
                </a:solidFill>
                <a:cs typeface="微軟正黑體"/>
              </a:rPr>
              <a:t>法條內容解釋：實質影響力說</a:t>
            </a:r>
          </a:p>
        </p:txBody>
      </p:sp>
      <p:sp>
        <p:nvSpPr>
          <p:cNvPr id="50178" name="內容版面配置區 2"/>
          <p:cNvSpPr>
            <a:spLocks noGrp="1"/>
          </p:cNvSpPr>
          <p:nvPr>
            <p:ph sz="quarter" idx="1"/>
          </p:nvPr>
        </p:nvSpPr>
        <p:spPr>
          <a:xfrm>
            <a:off x="436563" y="1349375"/>
            <a:ext cx="11068050" cy="4562475"/>
          </a:xfrm>
        </p:spPr>
        <p:txBody>
          <a:bodyPr/>
          <a:lstStyle/>
          <a:p>
            <a:pPr>
              <a:buFont typeface="Wingdings" pitchFamily="2" charset="2"/>
              <a:buChar char="l"/>
            </a:pPr>
            <a:r>
              <a:rPr lang="zh-TW" altLang="en-US" sz="2800" b="1" smtClean="0">
                <a:latin typeface="微軟正黑體"/>
                <a:ea typeface="微軟正黑體"/>
                <a:cs typeface="微軟正黑體"/>
              </a:rPr>
              <a:t>蓋國家分官設職， 各有所司，即以縣（市）政府公務員為例，其課長級之職責，依職務列等表等所定之職務類別，已足以判定其職務範圍內所應為或不應為者為何，但</a:t>
            </a:r>
            <a:r>
              <a:rPr lang="zh-TW" altLang="en-US" sz="2800" b="1" u="sng" smtClean="0">
                <a:solidFill>
                  <a:srgbClr val="FF0000"/>
                </a:solidFill>
                <a:latin typeface="微軟正黑體"/>
                <a:ea typeface="微軟正黑體"/>
                <a:cs typeface="微軟正黑體"/>
              </a:rPr>
              <a:t>就民選縣（市）長而言，其綜理縣（市）政 ，依法享有統轄代表權、組織權、人事任免權、財政權、法規權及重要委員會之主導權，又負有兌現政見之承諾，則所轄各局（處、室）政務莫不與其縣（市）長職務有關連性，雖非親自掌理之事務，依其身分地位自足以形成一定程度實質上之影響力</a:t>
            </a:r>
            <a:r>
              <a:rPr lang="zh-TW" altLang="en-US" sz="2800" b="1" smtClean="0">
                <a:latin typeface="微軟正黑體"/>
                <a:ea typeface="微軟正黑體"/>
                <a:cs typeface="微軟正黑體"/>
              </a:rPr>
              <a:t>，倘有恣意不應為而為，或應為而不為之情形，即應認為該當於違背 職務之行為，如此方符嚴懲貪污，澄清吏治之立法本旨。</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標題 1"/>
          <p:cNvSpPr>
            <a:spLocks noGrp="1"/>
          </p:cNvSpPr>
          <p:nvPr>
            <p:ph type="title"/>
          </p:nvPr>
        </p:nvSpPr>
        <p:spPr/>
        <p:txBody>
          <a:bodyPr/>
          <a:lstStyle/>
          <a:p>
            <a:pPr algn="l"/>
            <a:r>
              <a:rPr lang="zh-TW" altLang="en-US" sz="3600" b="1" smtClean="0">
                <a:solidFill>
                  <a:schemeClr val="hlink"/>
                </a:solidFill>
                <a:cs typeface="微軟正黑體"/>
              </a:rPr>
              <a:t>議員申請地方建設補助款係其職權</a:t>
            </a: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lnSpcReduction="20000"/>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上訴人以議員身分出具</a:t>
            </a:r>
            <a:r>
              <a:rPr lang="zh-TW" altLang="en-US" sz="2800" b="1" dirty="0" smtClean="0">
                <a:solidFill>
                  <a:srgbClr val="FF0000"/>
                </a:solidFill>
                <a:latin typeface="微軟正黑體" pitchFamily="34" charset="-120"/>
                <a:ea typeface="微軟正黑體" pitchFamily="34" charset="-120"/>
              </a:rPr>
              <a:t>「地方建設補助款申請書」，協助學校向桃園縣政府申請地方建設補助款</a:t>
            </a:r>
            <a:r>
              <a:rPr lang="zh-TW" altLang="en-US" sz="2800" b="1" dirty="0" smtClean="0">
                <a:latin typeface="微軟正黑體" pitchFamily="34" charset="-120"/>
                <a:ea typeface="微軟正黑體" pitchFamily="34" charset="-120"/>
              </a:rPr>
              <a:t>，係上級法規即行政院制頒之「中央對直轄市及縣（市）政府補助辦法」、「中央對台灣省各縣（市）政府計畫及預算考核要點」所賦予之職權，</a:t>
            </a:r>
            <a:r>
              <a:rPr lang="zh-TW" altLang="en-US" sz="2800" b="1" dirty="0" smtClean="0">
                <a:solidFill>
                  <a:srgbClr val="FF0000"/>
                </a:solidFill>
                <a:latin typeface="微軟正黑體" pitchFamily="34" charset="-120"/>
                <a:ea typeface="微軟正黑體" pitchFamily="34" charset="-120"/>
              </a:rPr>
              <a:t>自屬地方制度法第</a:t>
            </a:r>
            <a:r>
              <a:rPr lang="en-US" altLang="zh-TW" sz="2800" b="1" dirty="0" smtClean="0">
                <a:solidFill>
                  <a:srgbClr val="FF0000"/>
                </a:solidFill>
                <a:latin typeface="微軟正黑體" pitchFamily="34" charset="-120"/>
                <a:ea typeface="微軟正黑體" pitchFamily="34" charset="-120"/>
              </a:rPr>
              <a:t>36</a:t>
            </a:r>
            <a:r>
              <a:rPr lang="zh-TW" altLang="en-US" sz="2800" b="1" dirty="0" smtClean="0">
                <a:solidFill>
                  <a:srgbClr val="FF0000"/>
                </a:solidFill>
                <a:latin typeface="微軟正黑體" pitchFamily="34" charset="-120"/>
                <a:ea typeface="微軟正黑體" pitchFamily="34" charset="-120"/>
              </a:rPr>
              <a:t>條第</a:t>
            </a:r>
            <a:r>
              <a:rPr lang="en-US" altLang="zh-TW" sz="2800" b="1" dirty="0" smtClean="0">
                <a:solidFill>
                  <a:srgbClr val="FF0000"/>
                </a:solidFill>
                <a:latin typeface="微軟正黑體" pitchFamily="34" charset="-120"/>
                <a:ea typeface="微軟正黑體" pitchFamily="34" charset="-120"/>
              </a:rPr>
              <a:t>10</a:t>
            </a:r>
            <a:r>
              <a:rPr lang="zh-TW" altLang="en-US" sz="2800" b="1" dirty="0" smtClean="0">
                <a:solidFill>
                  <a:srgbClr val="FF0000"/>
                </a:solidFill>
                <a:latin typeface="微軟正黑體" pitchFamily="34" charset="-120"/>
                <a:ea typeface="微軟正黑體" pitchFamily="34" charset="-120"/>
              </a:rPr>
              <a:t>款所規定之議員職權，應為上訴人職務上行為無訛</a:t>
            </a:r>
            <a:r>
              <a:rPr lang="zh-TW" altLang="en-US" sz="2800" b="1" dirty="0" smtClean="0">
                <a:latin typeface="微軟正黑體" pitchFamily="34" charset="-120"/>
                <a:ea typeface="微軟正黑體" pitchFamily="34" charset="-120"/>
              </a:rPr>
              <a:t>。</a:t>
            </a:r>
          </a:p>
          <a:p>
            <a:pPr marL="274320" indent="-274320" fontAlgn="auto">
              <a:spcAft>
                <a:spcPts val="0"/>
              </a:spcAft>
              <a:buFont typeface="Wingdings 2"/>
              <a:buChar char=""/>
              <a:defRPr/>
            </a:pPr>
            <a:r>
              <a:rPr lang="zh-TW" altLang="en-US" sz="2800" b="1" dirty="0" smtClean="0">
                <a:solidFill>
                  <a:srgbClr val="FF0000"/>
                </a:solidFill>
                <a:latin typeface="微軟正黑體" pitchFamily="34" charset="-120"/>
                <a:ea typeface="微軟正黑體" pitchFamily="34" charset="-120"/>
              </a:rPr>
              <a:t>至於統籌分配款部分</a:t>
            </a:r>
            <a:r>
              <a:rPr lang="zh-TW" altLang="en-US" sz="2800" b="1" dirty="0" smtClean="0">
                <a:latin typeface="微軟正黑體" pitchFamily="34" charset="-120"/>
                <a:ea typeface="微軟正黑體" pitchFamily="34" charset="-120"/>
              </a:rPr>
              <a:t>，依「桃園縣政府縣統籌分配稅款專案支援作業要點」第</a:t>
            </a:r>
            <a:r>
              <a:rPr lang="en-US" altLang="zh-TW" sz="2800" b="1" dirty="0" smtClean="0">
                <a:latin typeface="微軟正黑體" pitchFamily="34" charset="-120"/>
                <a:ea typeface="微軟正黑體" pitchFamily="34" charset="-120"/>
              </a:rPr>
              <a:t>2</a:t>
            </a:r>
            <a:r>
              <a:rPr lang="zh-TW" altLang="en-US" sz="2800" b="1" dirty="0" smtClean="0">
                <a:latin typeface="微軟正黑體" pitchFamily="34" charset="-120"/>
                <a:ea typeface="微軟正黑體" pitchFamily="34" charset="-120"/>
              </a:rPr>
              <a:t>、</a:t>
            </a:r>
            <a:r>
              <a:rPr lang="en-US" altLang="zh-TW" sz="2800" b="1" dirty="0" smtClean="0">
                <a:latin typeface="微軟正黑體" pitchFamily="34" charset="-120"/>
                <a:ea typeface="微軟正黑體" pitchFamily="34" charset="-120"/>
              </a:rPr>
              <a:t>3</a:t>
            </a:r>
            <a:r>
              <a:rPr lang="zh-TW" altLang="en-US" sz="2800" b="1" dirty="0" smtClean="0">
                <a:latin typeface="微軟正黑體" pitchFamily="34" charset="-120"/>
                <a:ea typeface="微軟正黑體" pitchFamily="34" charset="-120"/>
              </a:rPr>
              <a:t>點可知，特別統籌分配稅款支援對象為桃園縣各鄉鎮市公所，且依該要點第四點所規定簽辦支援及請款之程序，顯非以縣議員所出具之申請書為學校申請特別統籌分配稅款所必備之文件，卷附之桃園縣政府</a:t>
            </a:r>
            <a:r>
              <a:rPr lang="en-US" altLang="zh-TW" sz="2800" b="1" dirty="0" smtClean="0">
                <a:latin typeface="微軟正黑體" pitchFamily="34" charset="-120"/>
                <a:ea typeface="微軟正黑體" pitchFamily="34" charset="-120"/>
              </a:rPr>
              <a:t>98</a:t>
            </a:r>
            <a:r>
              <a:rPr lang="zh-TW" altLang="en-US" sz="2800" b="1" dirty="0" smtClean="0">
                <a:latin typeface="微軟正黑體" pitchFamily="34" charset="-120"/>
                <a:ea typeface="微軟正黑體" pitchFamily="34" charset="-120"/>
              </a:rPr>
              <a:t>年</a:t>
            </a:r>
            <a:r>
              <a:rPr lang="en-US" altLang="zh-TW" sz="2800" b="1" dirty="0" smtClean="0">
                <a:latin typeface="微軟正黑體" pitchFamily="34" charset="-120"/>
                <a:ea typeface="微軟正黑體" pitchFamily="34" charset="-120"/>
              </a:rPr>
              <a:t>11</a:t>
            </a:r>
            <a:r>
              <a:rPr lang="zh-TW" altLang="en-US" sz="2800" b="1" dirty="0" smtClean="0">
                <a:latin typeface="微軟正黑體" pitchFamily="34" charset="-120"/>
                <a:ea typeface="微軟正黑體" pitchFamily="34" charset="-120"/>
              </a:rPr>
              <a:t>月</a:t>
            </a:r>
            <a:r>
              <a:rPr lang="en-US" altLang="zh-TW" sz="2800" b="1" dirty="0" smtClean="0">
                <a:latin typeface="微軟正黑體" pitchFamily="34" charset="-120"/>
                <a:ea typeface="微軟正黑體" pitchFamily="34" charset="-120"/>
              </a:rPr>
              <a:t>6</a:t>
            </a:r>
            <a:r>
              <a:rPr lang="zh-TW" altLang="en-US" sz="2800" b="1" dirty="0" smtClean="0">
                <a:latin typeface="微軟正黑體" pitchFamily="34" charset="-120"/>
                <a:ea typeface="微軟正黑體" pitchFamily="34" charset="-120"/>
              </a:rPr>
              <a:t>日府教設字第</a:t>
            </a:r>
            <a:r>
              <a:rPr lang="en-US" altLang="zh-TW" sz="2800" b="1" dirty="0" smtClean="0">
                <a:latin typeface="微軟正黑體" pitchFamily="34" charset="-120"/>
                <a:ea typeface="微軟正黑體" pitchFamily="34" charset="-120"/>
              </a:rPr>
              <a:t>0980423746</a:t>
            </a:r>
            <a:r>
              <a:rPr lang="zh-TW" altLang="en-US" sz="2800" b="1" dirty="0" smtClean="0">
                <a:latin typeface="微軟正黑體" pitchFamily="34" charset="-120"/>
                <a:ea typeface="微軟正黑體" pitchFamily="34" charset="-120"/>
              </a:rPr>
              <a:t>號函亦同此認定，是</a:t>
            </a:r>
            <a:r>
              <a:rPr lang="zh-TW" altLang="en-US" sz="2800" b="1" dirty="0" smtClean="0">
                <a:solidFill>
                  <a:srgbClr val="FF0000"/>
                </a:solidFill>
                <a:latin typeface="微軟正黑體" pitchFamily="34" charset="-120"/>
                <a:ea typeface="微軟正黑體" pitchFamily="34" charset="-120"/>
              </a:rPr>
              <a:t>上訴人此部分所出具之函文，僅屬對桃園縣政府建議之性質，尚非屬於地方制度法所規定之縣議員職權</a:t>
            </a:r>
            <a:r>
              <a:rPr lang="zh-TW" altLang="en-US" sz="2800" b="1" dirty="0" smtClean="0">
                <a:latin typeface="微軟正黑體" pitchFamily="34" charset="-120"/>
                <a:ea typeface="微軟正黑體" pitchFamily="34" charset="-120"/>
              </a:rPr>
              <a:t>。 </a:t>
            </a:r>
          </a:p>
          <a:p>
            <a:pPr marL="274320" indent="-274320" fontAlgn="auto">
              <a:spcAft>
                <a:spcPts val="0"/>
              </a:spcAft>
              <a:buFont typeface="Wingdings" pitchFamily="2" charset="2"/>
              <a:buNone/>
              <a:defRPr/>
            </a:pP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102</a:t>
            </a:r>
            <a:r>
              <a:rPr lang="zh-TW" altLang="en-US" sz="2800" b="1" dirty="0" smtClean="0">
                <a:solidFill>
                  <a:srgbClr val="FF0000"/>
                </a:solidFill>
                <a:latin typeface="微軟正黑體" pitchFamily="34" charset="-120"/>
                <a:ea typeface="微軟正黑體" pitchFamily="34" charset="-120"/>
              </a:rPr>
              <a:t>年度台上字第</a:t>
            </a:r>
            <a:r>
              <a:rPr lang="en-US" altLang="zh-TW" sz="2800" b="1" dirty="0" smtClean="0">
                <a:solidFill>
                  <a:srgbClr val="FF0000"/>
                </a:solidFill>
                <a:latin typeface="微軟正黑體" pitchFamily="34" charset="-120"/>
                <a:ea typeface="微軟正黑體" pitchFamily="34" charset="-120"/>
              </a:rPr>
              <a:t>882</a:t>
            </a:r>
            <a:r>
              <a:rPr lang="zh-TW" altLang="en-US" sz="2800" b="1" dirty="0" smtClean="0">
                <a:solidFill>
                  <a:srgbClr val="FF0000"/>
                </a:solidFill>
                <a:latin typeface="微軟正黑體" pitchFamily="34" charset="-120"/>
                <a:ea typeface="微軟正黑體" pitchFamily="34" charset="-120"/>
              </a:rPr>
              <a:t>號判決</a:t>
            </a:r>
            <a:r>
              <a:rPr lang="en-US" altLang="zh-TW" sz="2800" b="1" dirty="0" smtClean="0">
                <a:latin typeface="微軟正黑體" pitchFamily="34" charset="-120"/>
                <a:ea typeface="微軟正黑體" pitchFamily="34" charset="-120"/>
              </a:rPr>
              <a:t>)</a:t>
            </a:r>
          </a:p>
          <a:p>
            <a:pPr marL="274320" indent="-274320" fontAlgn="auto">
              <a:spcAft>
                <a:spcPts val="0"/>
              </a:spcAft>
              <a:buFont typeface="Wingdings 2"/>
              <a:buChar char=""/>
              <a:defRPr/>
            </a:pPr>
            <a:endParaRPr lang="zh-TW"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標題 1"/>
          <p:cNvSpPr>
            <a:spLocks noGrp="1"/>
          </p:cNvSpPr>
          <p:nvPr>
            <p:ph type="title"/>
          </p:nvPr>
        </p:nvSpPr>
        <p:spPr>
          <a:xfrm>
            <a:off x="558800" y="409575"/>
            <a:ext cx="6524625" cy="614363"/>
          </a:xfrm>
        </p:spPr>
        <p:txBody>
          <a:bodyPr/>
          <a:lstStyle/>
          <a:p>
            <a:pPr algn="l"/>
            <a:r>
              <a:rPr lang="zh-TW" altLang="en-US" sz="3600" b="1" smtClean="0">
                <a:solidFill>
                  <a:srgbClr val="7B9899"/>
                </a:solidFill>
                <a:cs typeface="微軟正黑體"/>
              </a:rPr>
              <a:t>法條內容解釋：對價關係</a:t>
            </a:r>
          </a:p>
        </p:txBody>
      </p:sp>
      <p:sp>
        <p:nvSpPr>
          <p:cNvPr id="52226" name="內容版面配置區 2"/>
          <p:cNvSpPr>
            <a:spLocks noGrp="1"/>
          </p:cNvSpPr>
          <p:nvPr>
            <p:ph sz="quarter" idx="1"/>
          </p:nvPr>
        </p:nvSpPr>
        <p:spPr>
          <a:xfrm>
            <a:off x="695325" y="1371600"/>
            <a:ext cx="10809288" cy="4540250"/>
          </a:xfrm>
        </p:spPr>
        <p:txBody>
          <a:bodyPr/>
          <a:lstStyle/>
          <a:p>
            <a:r>
              <a:rPr lang="zh-TW" altLang="en-US" sz="3200" b="1" smtClean="0">
                <a:latin typeface="微軟正黑體"/>
                <a:ea typeface="微軟正黑體"/>
                <a:cs typeface="微軟正黑體"/>
              </a:rPr>
              <a:t>貪污治罪條例第五條第一項第三款之對於職務上之行為收受賄賂罪，</a:t>
            </a:r>
            <a:r>
              <a:rPr lang="zh-TW" altLang="en-US" sz="3200" b="1" smtClean="0">
                <a:solidFill>
                  <a:srgbClr val="FF0000"/>
                </a:solidFill>
                <a:latin typeface="微軟正黑體"/>
                <a:ea typeface="微軟正黑體"/>
                <a:cs typeface="微軟正黑體"/>
              </a:rPr>
              <a:t>祗須所收受之金錢或財物與其職務有</a:t>
            </a:r>
            <a:r>
              <a:rPr lang="zh-TW" altLang="en-US" sz="3200" b="1" u="sng" smtClean="0">
                <a:solidFill>
                  <a:srgbClr val="FF0000"/>
                </a:solidFill>
                <a:latin typeface="微軟正黑體"/>
                <a:ea typeface="微軟正黑體"/>
                <a:cs typeface="微軟正黑體"/>
              </a:rPr>
              <a:t>相當對價關係</a:t>
            </a:r>
            <a:r>
              <a:rPr lang="zh-TW" altLang="en-US" sz="3200" b="1" smtClean="0">
                <a:latin typeface="微軟正黑體"/>
                <a:ea typeface="微軟正黑體"/>
                <a:cs typeface="微軟正黑體"/>
              </a:rPr>
              <a:t>，即已成立，且包括假借餽贈等各種名義之變相給付在內。又是否具有相當對價關係，</a:t>
            </a:r>
            <a:r>
              <a:rPr lang="zh-TW" altLang="en-US" sz="3200" b="1" u="sng" smtClean="0">
                <a:solidFill>
                  <a:srgbClr val="FF0000"/>
                </a:solidFill>
                <a:latin typeface="微軟正黑體"/>
                <a:ea typeface="微軟正黑體"/>
                <a:cs typeface="微軟正黑體"/>
              </a:rPr>
              <a:t>應就職務行為之內容、交付者與收受者之關係、賄賂之種類、價額、贈與之時間等客觀情形加以審酌</a:t>
            </a:r>
            <a:r>
              <a:rPr lang="zh-TW" altLang="en-US" sz="3200" b="1" smtClean="0">
                <a:latin typeface="微軟正黑體"/>
                <a:ea typeface="微軟正黑體"/>
                <a:cs typeface="微軟正黑體"/>
              </a:rPr>
              <a:t>，不可僅以交付之財物名義為贈與或政治獻金，即謂與職務無關而無對價關係。</a:t>
            </a:r>
            <a:r>
              <a:rPr lang="en-US" altLang="zh-TW" sz="3200" b="1" smtClean="0">
                <a:latin typeface="微軟正黑體"/>
                <a:ea typeface="微軟正黑體"/>
                <a:cs typeface="微軟正黑體"/>
              </a:rPr>
              <a:t>【</a:t>
            </a:r>
            <a:r>
              <a:rPr lang="zh-TW" altLang="en-US" sz="3200" b="1" smtClean="0">
                <a:solidFill>
                  <a:srgbClr val="FF0000"/>
                </a:solidFill>
                <a:latin typeface="微軟正黑體"/>
                <a:ea typeface="微軟正黑體"/>
                <a:cs typeface="微軟正黑體"/>
              </a:rPr>
              <a:t>最高法院</a:t>
            </a:r>
            <a:r>
              <a:rPr lang="en-US" altLang="zh-TW" sz="3200" b="1" smtClean="0">
                <a:solidFill>
                  <a:srgbClr val="FF0000"/>
                </a:solidFill>
                <a:latin typeface="微軟正黑體"/>
                <a:ea typeface="微軟正黑體"/>
                <a:cs typeface="微軟正黑體"/>
              </a:rPr>
              <a:t>84</a:t>
            </a:r>
            <a:r>
              <a:rPr lang="zh-TW" altLang="en-US" sz="3200" b="1" smtClean="0">
                <a:solidFill>
                  <a:srgbClr val="FF0000"/>
                </a:solidFill>
                <a:latin typeface="微軟正黑體"/>
                <a:ea typeface="微軟正黑體"/>
                <a:cs typeface="微軟正黑體"/>
              </a:rPr>
              <a:t>年台上字第</a:t>
            </a:r>
            <a:r>
              <a:rPr lang="en-US" altLang="zh-TW" sz="3200" b="1" smtClean="0">
                <a:solidFill>
                  <a:srgbClr val="FF0000"/>
                </a:solidFill>
                <a:latin typeface="微軟正黑體"/>
                <a:ea typeface="微軟正黑體"/>
                <a:cs typeface="微軟正黑體"/>
              </a:rPr>
              <a:t>1</a:t>
            </a:r>
            <a:r>
              <a:rPr lang="zh-TW" altLang="en-US" sz="3200" b="1" smtClean="0">
                <a:solidFill>
                  <a:srgbClr val="FF0000"/>
                </a:solidFill>
                <a:latin typeface="微軟正黑體"/>
                <a:ea typeface="微軟正黑體"/>
                <a:cs typeface="微軟正黑體"/>
              </a:rPr>
              <a:t>號判例</a:t>
            </a:r>
            <a:r>
              <a:rPr lang="en-US" altLang="zh-TW" sz="3200" b="1" smtClean="0">
                <a:latin typeface="微軟正黑體"/>
                <a:ea typeface="微軟正黑體"/>
                <a:cs typeface="微軟正黑體"/>
              </a:rPr>
              <a:t>】</a:t>
            </a:r>
            <a:r>
              <a:rPr lang="zh-TW" altLang="en-US" sz="3200" b="1" smtClean="0">
                <a:latin typeface="微軟正黑體"/>
                <a:ea typeface="微軟正黑體"/>
                <a:cs typeface="微軟正黑體"/>
              </a:rPr>
              <a:t> </a:t>
            </a:r>
          </a:p>
          <a:p>
            <a:endParaRPr lang="zh-TW"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標題 1"/>
          <p:cNvSpPr>
            <a:spLocks noGrp="1"/>
          </p:cNvSpPr>
          <p:nvPr>
            <p:ph type="title"/>
          </p:nvPr>
        </p:nvSpPr>
        <p:spPr>
          <a:xfrm>
            <a:off x="655638" y="395288"/>
            <a:ext cx="6632575" cy="641350"/>
          </a:xfrm>
        </p:spPr>
        <p:txBody>
          <a:bodyPr/>
          <a:lstStyle/>
          <a:p>
            <a:pPr algn="l"/>
            <a:r>
              <a:rPr lang="zh-TW" altLang="en-US" sz="3600" b="1" smtClean="0">
                <a:solidFill>
                  <a:srgbClr val="7B9899"/>
                </a:solidFill>
                <a:cs typeface="微軟正黑體"/>
              </a:rPr>
              <a:t>法條內容解釋：對價關係</a:t>
            </a:r>
          </a:p>
        </p:txBody>
      </p:sp>
      <p:sp>
        <p:nvSpPr>
          <p:cNvPr id="53250" name="內容版面配置區 2"/>
          <p:cNvSpPr>
            <a:spLocks noGrp="1"/>
          </p:cNvSpPr>
          <p:nvPr>
            <p:ph sz="quarter" idx="1"/>
          </p:nvPr>
        </p:nvSpPr>
        <p:spPr>
          <a:xfrm>
            <a:off x="477838" y="1371600"/>
            <a:ext cx="11026775" cy="4540250"/>
          </a:xfrm>
        </p:spPr>
        <p:txBody>
          <a:bodyPr/>
          <a:lstStyle/>
          <a:p>
            <a:r>
              <a:rPr lang="zh-TW" altLang="en-US" sz="3600" b="1" smtClean="0">
                <a:latin typeface="微軟正黑體"/>
                <a:ea typeface="微軟正黑體"/>
                <a:cs typeface="微軟正黑體"/>
              </a:rPr>
              <a:t>公務員違背職務之行為，與其所收受之賄賂或不正利益之間固須具有對價關係。而此之所謂對價關係，</a:t>
            </a:r>
            <a:r>
              <a:rPr lang="zh-TW" altLang="en-US" sz="3600" b="1" u="sng" smtClean="0">
                <a:solidFill>
                  <a:srgbClr val="FF0000"/>
                </a:solidFill>
                <a:latin typeface="微軟正黑體"/>
                <a:ea typeface="微軟正黑體"/>
                <a:cs typeface="微軟正黑體"/>
              </a:rPr>
              <a:t>祇要雙方行賄及受賄之意思達成一致，而所交付之賄賂或不正利益，與公務員為違背職務行為之間具有原因目的之對應關係，即為已足</a:t>
            </a:r>
            <a:r>
              <a:rPr lang="zh-TW" altLang="en-US" sz="3600" b="1" smtClean="0">
                <a:latin typeface="微軟正黑體"/>
                <a:ea typeface="微軟正黑體"/>
                <a:cs typeface="微軟正黑體"/>
              </a:rPr>
              <a:t>；並不以他人所交付之賄賂或不正利益之價值，與該他人因公務員違背職務之行為所獲得利益之價值相當為絕對必要。（最高法院</a:t>
            </a:r>
            <a:r>
              <a:rPr lang="en-US" altLang="zh-TW" sz="3600" b="1" smtClean="0">
                <a:solidFill>
                  <a:srgbClr val="FF0000"/>
                </a:solidFill>
                <a:latin typeface="微軟正黑體"/>
                <a:ea typeface="微軟正黑體"/>
                <a:cs typeface="微軟正黑體"/>
              </a:rPr>
              <a:t>94</a:t>
            </a:r>
            <a:r>
              <a:rPr lang="zh-TW" altLang="en-US" sz="3600" b="1" smtClean="0">
                <a:solidFill>
                  <a:srgbClr val="FF0000"/>
                </a:solidFill>
                <a:latin typeface="微軟正黑體"/>
                <a:ea typeface="微軟正黑體"/>
                <a:cs typeface="微軟正黑體"/>
              </a:rPr>
              <a:t>年度台上字第</a:t>
            </a:r>
            <a:r>
              <a:rPr lang="en-US" altLang="zh-TW" sz="3600" b="1" smtClean="0">
                <a:solidFill>
                  <a:srgbClr val="FF0000"/>
                </a:solidFill>
                <a:latin typeface="微軟正黑體"/>
                <a:ea typeface="微軟正黑體"/>
                <a:cs typeface="微軟正黑體"/>
              </a:rPr>
              <a:t>3187</a:t>
            </a:r>
            <a:r>
              <a:rPr lang="zh-TW" altLang="en-US" sz="3600" b="1" smtClean="0">
                <a:solidFill>
                  <a:srgbClr val="FF0000"/>
                </a:solidFill>
                <a:latin typeface="微軟正黑體"/>
                <a:ea typeface="微軟正黑體"/>
                <a:cs typeface="微軟正黑體"/>
              </a:rPr>
              <a:t>號</a:t>
            </a:r>
            <a:r>
              <a:rPr lang="zh-TW" altLang="en-US" sz="3600" b="1" smtClean="0">
                <a:latin typeface="微軟正黑體"/>
                <a:ea typeface="微軟正黑體"/>
                <a:cs typeface="微軟正黑體"/>
              </a:rPr>
              <a:t>判決）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0075" y="787400"/>
            <a:ext cx="8912225" cy="681038"/>
          </a:xfrm>
        </p:spPr>
        <p:txBody>
          <a:bodyPr>
            <a:normAutofit fontScale="90000"/>
          </a:bodyPr>
          <a:lstStyle/>
          <a:p>
            <a:pPr algn="l" fontAlgn="auto">
              <a:spcAft>
                <a:spcPts val="0"/>
              </a:spcAft>
              <a:defRPr/>
            </a:pPr>
            <a:r>
              <a:rPr lang="zh-TW" altLang="en-US" sz="4000" b="1" dirty="0"/>
              <a:t>何謂公務員？</a:t>
            </a:r>
            <a:r>
              <a:rPr lang="zh-TW" altLang="en-US" dirty="0"/>
              <a:t/>
            </a:r>
            <a:br>
              <a:rPr lang="zh-TW" altLang="en-US" dirty="0"/>
            </a:br>
            <a:endParaRPr lang="zh-TW" altLang="en-US" dirty="0"/>
          </a:p>
        </p:txBody>
      </p:sp>
      <p:sp>
        <p:nvSpPr>
          <p:cNvPr id="3" name="內容版面配置區 2"/>
          <p:cNvSpPr>
            <a:spLocks noGrp="1"/>
          </p:cNvSpPr>
          <p:nvPr>
            <p:ph sz="quarter" idx="1"/>
          </p:nvPr>
        </p:nvSpPr>
        <p:spPr>
          <a:xfrm>
            <a:off x="750888" y="1304925"/>
            <a:ext cx="10753725" cy="4884738"/>
          </a:xfrm>
        </p:spPr>
        <p:txBody>
          <a:bodyPr>
            <a:normAutofit/>
          </a:bodyPr>
          <a:lstStyle/>
          <a:p>
            <a:pPr marL="274320" indent="-274320" fontAlgn="auto">
              <a:spcAft>
                <a:spcPts val="0"/>
              </a:spcAft>
              <a:buFont typeface="Wingdings 2"/>
              <a:buChar char=""/>
              <a:defRPr/>
            </a:pPr>
            <a:r>
              <a:rPr lang="zh-TW" altLang="en-US" sz="3200" b="1" dirty="0" smtClean="0">
                <a:latin typeface="微軟正黑體" pitchFamily="34" charset="-120"/>
                <a:ea typeface="微軟正黑體" pitchFamily="34" charset="-120"/>
              </a:rPr>
              <a:t>身分公務員：</a:t>
            </a:r>
            <a:endParaRPr lang="en-US" altLang="zh-TW" sz="32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3200" b="1" dirty="0" smtClean="0">
                <a:solidFill>
                  <a:srgbClr val="0070C0"/>
                </a:solidFill>
                <a:latin typeface="微軟正黑體" pitchFamily="34" charset="-120"/>
                <a:ea typeface="微軟正黑體" pitchFamily="34" charset="-120"/>
              </a:rPr>
              <a:t>有</a:t>
            </a:r>
            <a:r>
              <a:rPr lang="zh-TW" altLang="en-US" sz="3200" b="1" dirty="0">
                <a:solidFill>
                  <a:srgbClr val="0070C0"/>
                </a:solidFill>
                <a:latin typeface="微軟正黑體" pitchFamily="34" charset="-120"/>
                <a:ea typeface="微軟正黑體" pitchFamily="34" charset="-120"/>
              </a:rPr>
              <a:t>法令執掌權限者</a:t>
            </a:r>
            <a:r>
              <a:rPr lang="zh-TW" altLang="en-US" sz="3200" b="1" dirty="0" smtClean="0">
                <a:solidFill>
                  <a:srgbClr val="0070C0"/>
                </a:solidFill>
                <a:latin typeface="微軟正黑體" pitchFamily="34" charset="-120"/>
                <a:ea typeface="微軟正黑體" pitchFamily="34" charset="-120"/>
              </a:rPr>
              <a:t>。</a:t>
            </a:r>
            <a:endParaRPr lang="en-US" altLang="zh-TW" sz="3200" b="1" dirty="0">
              <a:solidFill>
                <a:srgbClr val="0070C0"/>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3200" b="1" dirty="0" smtClean="0">
                <a:solidFill>
                  <a:srgbClr val="0070C0"/>
                </a:solidFill>
                <a:latin typeface="微軟正黑體" pitchFamily="34" charset="-120"/>
                <a:ea typeface="微軟正黑體" pitchFamily="34" charset="-120"/>
              </a:rPr>
              <a:t>無</a:t>
            </a:r>
            <a:r>
              <a:rPr lang="zh-TW" altLang="en-US" sz="3200" b="1" dirty="0">
                <a:solidFill>
                  <a:srgbClr val="0070C0"/>
                </a:solidFill>
                <a:latin typeface="微軟正黑體" pitchFamily="34" charset="-120"/>
                <a:ea typeface="微軟正黑體" pitchFamily="34" charset="-120"/>
              </a:rPr>
              <a:t>法令執掌權限者，如市政府另僱請之保全或工友，即</a:t>
            </a:r>
            <a:r>
              <a:rPr lang="zh-TW" altLang="en-US" sz="3200" b="1" dirty="0" smtClean="0">
                <a:solidFill>
                  <a:srgbClr val="0070C0"/>
                </a:solidFill>
                <a:latin typeface="微軟正黑體" pitchFamily="34" charset="-120"/>
                <a:ea typeface="微軟正黑體" pitchFamily="34" charset="-120"/>
              </a:rPr>
              <a:t>非身分公務員。</a:t>
            </a:r>
            <a:endParaRPr lang="en-US" altLang="zh-TW" sz="3200" b="1" dirty="0" smtClean="0">
              <a:solidFill>
                <a:srgbClr val="0070C0"/>
              </a:solidFill>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en-US" sz="3200" b="1" dirty="0" smtClean="0">
                <a:solidFill>
                  <a:srgbClr val="0070C0"/>
                </a:solidFill>
                <a:latin typeface="微軟正黑體" pitchFamily="34" charset="-120"/>
                <a:ea typeface="微軟正黑體" pitchFamily="34" charset="-120"/>
              </a:rPr>
              <a:t>政府</a:t>
            </a:r>
            <a:r>
              <a:rPr lang="zh-TW" altLang="en-US" sz="3200" b="1" dirty="0">
                <a:solidFill>
                  <a:srgbClr val="0070C0"/>
                </a:solidFill>
                <a:latin typeface="微軟正黑體" pitchFamily="34" charset="-120"/>
                <a:ea typeface="微軟正黑體" pitchFamily="34" charset="-120"/>
              </a:rPr>
              <a:t>捐助的各種財團法人，如國家</a:t>
            </a:r>
            <a:r>
              <a:rPr lang="zh-TW" altLang="en-US" sz="3200" b="1" dirty="0" smtClean="0">
                <a:solidFill>
                  <a:srgbClr val="0070C0"/>
                </a:solidFill>
                <a:latin typeface="微軟正黑體" pitchFamily="34" charset="-120"/>
                <a:ea typeface="微軟正黑體" pitchFamily="34" charset="-120"/>
              </a:rPr>
              <a:t>衛生研究院</a:t>
            </a:r>
            <a:r>
              <a:rPr lang="zh-TW" altLang="en-US" sz="3200" b="1" dirty="0">
                <a:solidFill>
                  <a:srgbClr val="0070C0"/>
                </a:solidFill>
                <a:latin typeface="微軟正黑體" pitchFamily="34" charset="-120"/>
                <a:ea typeface="微軟正黑體" pitchFamily="34" charset="-120"/>
              </a:rPr>
              <a:t>、國家實驗研究所，性質與公營事業機構同，均為私法型態組織，並非行使公權力，應排除為國家、地方自治團體所屬機關。</a:t>
            </a:r>
          </a:p>
          <a:p>
            <a:pPr marL="274320" indent="-274320" fontAlgn="auto">
              <a:spcAft>
                <a:spcPts val="0"/>
              </a:spcAft>
              <a:buFont typeface="Wingdings 2"/>
              <a:buChar char=""/>
              <a:defRPr/>
            </a:pPr>
            <a:endParaRPr lang="en-US" altLang="zh-TW" sz="2400" b="1" dirty="0" smtClean="0">
              <a:latin typeface="微軟正黑體" pitchFamily="34" charset="-120"/>
              <a:ea typeface="微軟正黑體" pitchFamily="34" charset="-120"/>
            </a:endParaRPr>
          </a:p>
          <a:p>
            <a:pPr marL="0" indent="0" fontAlgn="auto">
              <a:spcAft>
                <a:spcPts val="0"/>
              </a:spcAft>
              <a:buFont typeface="Wingdings 2"/>
              <a:buNone/>
              <a:defRPr/>
            </a:pPr>
            <a:endParaRPr lang="zh-TW"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標題 1"/>
          <p:cNvSpPr>
            <a:spLocks noGrp="1"/>
          </p:cNvSpPr>
          <p:nvPr>
            <p:ph type="title"/>
          </p:nvPr>
        </p:nvSpPr>
        <p:spPr>
          <a:xfrm>
            <a:off x="300038" y="382588"/>
            <a:ext cx="6237287" cy="627062"/>
          </a:xfrm>
        </p:spPr>
        <p:txBody>
          <a:bodyPr/>
          <a:lstStyle/>
          <a:p>
            <a:pPr algn="l"/>
            <a:r>
              <a:rPr lang="zh-TW" altLang="en-US" sz="3600" b="1" smtClean="0">
                <a:solidFill>
                  <a:srgbClr val="7B9899"/>
                </a:solidFill>
                <a:cs typeface="微軟正黑體"/>
              </a:rPr>
              <a:t>法條內容解釋：</a:t>
            </a:r>
          </a:p>
        </p:txBody>
      </p:sp>
      <p:sp>
        <p:nvSpPr>
          <p:cNvPr id="54274" name="內容版面配置區 2"/>
          <p:cNvSpPr>
            <a:spLocks noGrp="1"/>
          </p:cNvSpPr>
          <p:nvPr>
            <p:ph sz="quarter" idx="1"/>
          </p:nvPr>
        </p:nvSpPr>
        <p:spPr>
          <a:xfrm>
            <a:off x="477838" y="1382713"/>
            <a:ext cx="11026775" cy="4529137"/>
          </a:xfrm>
        </p:spPr>
        <p:txBody>
          <a:bodyPr/>
          <a:lstStyle/>
          <a:p>
            <a:r>
              <a:rPr lang="zh-TW" altLang="en-US" sz="2800" b="1" smtClean="0">
                <a:latin typeface="微軟正黑體"/>
                <a:ea typeface="微軟正黑體"/>
                <a:cs typeface="微軟正黑體"/>
              </a:rPr>
              <a:t>行求：</a:t>
            </a:r>
            <a:endParaRPr lang="en-US" altLang="zh-TW" sz="2800" b="1" smtClean="0">
              <a:latin typeface="微軟正黑體"/>
              <a:ea typeface="微軟正黑體"/>
              <a:cs typeface="微軟正黑體"/>
            </a:endParaRPr>
          </a:p>
          <a:p>
            <a:pPr>
              <a:buFont typeface="Wingdings" pitchFamily="2" charset="2"/>
              <a:buChar char="l"/>
            </a:pP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從非公務員一方來看</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是指就具體請託事項表示要給公務員財物或其他不正利益。這種表示不管是</a:t>
            </a:r>
            <a:r>
              <a:rPr lang="zh-TW" altLang="en-US" sz="2800" b="1" smtClean="0">
                <a:solidFill>
                  <a:srgbClr val="FF0000"/>
                </a:solidFill>
                <a:latin typeface="微軟正黑體"/>
                <a:ea typeface="微軟正黑體"/>
                <a:cs typeface="微軟正黑體"/>
              </a:rPr>
              <a:t>明示或暗示、直接或間接、公務員同意或不同意都算</a:t>
            </a:r>
            <a:r>
              <a:rPr lang="zh-TW" altLang="en-US" sz="2800" b="1" smtClean="0">
                <a:latin typeface="微軟正黑體"/>
                <a:ea typeface="微軟正黑體"/>
                <a:cs typeface="微軟正黑體"/>
              </a:rPr>
              <a:t>。</a:t>
            </a:r>
            <a:endParaRPr lang="en-US" altLang="zh-TW" sz="2800" b="1" smtClean="0">
              <a:latin typeface="微軟正黑體"/>
              <a:ea typeface="微軟正黑體"/>
              <a:cs typeface="微軟正黑體"/>
            </a:endParaRPr>
          </a:p>
          <a:p>
            <a:r>
              <a:rPr lang="zh-TW" altLang="en-US" sz="2800" b="1" smtClean="0">
                <a:latin typeface="微軟正黑體"/>
                <a:ea typeface="微軟正黑體"/>
                <a:cs typeface="微軟正黑體"/>
              </a:rPr>
              <a:t>期約：</a:t>
            </a:r>
            <a:endParaRPr lang="en-US" altLang="zh-TW" sz="2800" b="1" smtClean="0">
              <a:latin typeface="微軟正黑體"/>
              <a:ea typeface="微軟正黑體"/>
              <a:cs typeface="微軟正黑體"/>
            </a:endParaRPr>
          </a:p>
          <a:p>
            <a:pPr>
              <a:buFont typeface="Wingdings" pitchFamily="2" charset="2"/>
              <a:buChar char="l"/>
            </a:pPr>
            <a:r>
              <a:rPr lang="zh-TW" altLang="en-US" sz="2800" b="1" smtClean="0">
                <a:latin typeface="微軟正黑體"/>
                <a:ea typeface="微軟正黑體"/>
                <a:cs typeface="微軟正黑體"/>
              </a:rPr>
              <a:t>是指就具體請託事項表示願意給公務員財物或其他不正利益，公務員也同意了，但是雙方</a:t>
            </a:r>
            <a:r>
              <a:rPr lang="zh-TW" altLang="en-US" sz="2800" b="1" smtClean="0">
                <a:solidFill>
                  <a:srgbClr val="FF0000"/>
                </a:solidFill>
                <a:latin typeface="微軟正黑體"/>
                <a:ea typeface="微軟正黑體"/>
                <a:cs typeface="微軟正黑體"/>
              </a:rPr>
              <a:t>還沒有交付</a:t>
            </a:r>
            <a:r>
              <a:rPr lang="zh-TW" altLang="en-US" sz="2800" b="1" smtClean="0">
                <a:latin typeface="微軟正黑體"/>
                <a:ea typeface="微軟正黑體"/>
                <a:cs typeface="微軟正黑體"/>
              </a:rPr>
              <a:t>。</a:t>
            </a:r>
            <a:endParaRPr lang="en-US" altLang="zh-TW" sz="2800" b="1" smtClean="0">
              <a:latin typeface="微軟正黑體"/>
              <a:ea typeface="微軟正黑體"/>
              <a:cs typeface="微軟正黑體"/>
            </a:endParaRPr>
          </a:p>
          <a:p>
            <a:r>
              <a:rPr lang="zh-TW" altLang="en-US" sz="2800" b="1" smtClean="0">
                <a:latin typeface="微軟正黑體"/>
                <a:ea typeface="微軟正黑體"/>
                <a:cs typeface="微軟正黑體"/>
              </a:rPr>
              <a:t>若已達交付之階段，即屬「</a:t>
            </a:r>
            <a:r>
              <a:rPr lang="zh-TW" altLang="en-US" sz="2800" b="1" smtClean="0">
                <a:solidFill>
                  <a:srgbClr val="FF0000"/>
                </a:solidFill>
                <a:latin typeface="微軟正黑體"/>
                <a:ea typeface="微軟正黑體"/>
                <a:cs typeface="微軟正黑體"/>
              </a:rPr>
              <a:t>交付</a:t>
            </a:r>
            <a:r>
              <a:rPr lang="zh-TW" altLang="en-US" sz="2800" b="1" smtClean="0">
                <a:latin typeface="微軟正黑體"/>
                <a:ea typeface="微軟正黑體"/>
                <a:cs typeface="微軟正黑體"/>
              </a:rPr>
              <a:t>」賄賂或其他不正利益之犯罪態樣。</a:t>
            </a:r>
          </a:p>
          <a:p>
            <a:endParaRPr lang="zh-TW"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3863" y="382588"/>
            <a:ext cx="8951912" cy="995362"/>
          </a:xfrm>
        </p:spPr>
        <p:txBody>
          <a:bodyPr>
            <a:normAutofit fontScale="90000"/>
          </a:bodyPr>
          <a:lstStyle/>
          <a:p>
            <a:pPr algn="l" fontAlgn="auto">
              <a:spcAft>
                <a:spcPts val="0"/>
              </a:spcAft>
              <a:defRPr/>
            </a:pPr>
            <a:r>
              <a:rPr lang="zh-TW" altLang="en-US" sz="4000" b="1" dirty="0" smtClean="0"/>
              <a:t>法條內容解釋：賄賂、回扣與</a:t>
            </a:r>
            <a:r>
              <a:rPr lang="zh-TW" altLang="en-US" sz="4000" b="1" dirty="0"/>
              <a:t>不正利益</a:t>
            </a:r>
            <a:r>
              <a:rPr lang="en-US" altLang="zh-TW" dirty="0"/>
              <a:t/>
            </a:r>
            <a:br>
              <a:rPr lang="en-US" altLang="zh-TW" dirty="0"/>
            </a:br>
            <a:endParaRPr lang="zh-TW" altLang="en-US" dirty="0"/>
          </a:p>
        </p:txBody>
      </p:sp>
      <p:sp>
        <p:nvSpPr>
          <p:cNvPr id="55298" name="內容版面配置區 2"/>
          <p:cNvSpPr>
            <a:spLocks noGrp="1"/>
          </p:cNvSpPr>
          <p:nvPr>
            <p:ph sz="quarter" idx="1"/>
          </p:nvPr>
        </p:nvSpPr>
        <p:spPr>
          <a:xfrm>
            <a:off x="450850" y="1382713"/>
            <a:ext cx="11053763" cy="5330825"/>
          </a:xfrm>
        </p:spPr>
        <p:txBody>
          <a:bodyPr/>
          <a:lstStyle/>
          <a:p>
            <a:r>
              <a:rPr lang="zh-TW" altLang="en-US" sz="3600" b="1" smtClean="0">
                <a:solidFill>
                  <a:srgbClr val="FF0000"/>
                </a:solidFill>
                <a:latin typeface="微軟正黑體"/>
                <a:ea typeface="微軟正黑體"/>
                <a:cs typeface="微軟正黑體"/>
              </a:rPr>
              <a:t>賄賂</a:t>
            </a:r>
            <a:r>
              <a:rPr lang="zh-TW" altLang="en-US" sz="3600" b="1" smtClean="0">
                <a:latin typeface="微軟正黑體"/>
                <a:ea typeface="微軟正黑體"/>
                <a:cs typeface="微軟正黑體"/>
              </a:rPr>
              <a:t>：金錢或可以金錢計算之財物，如現金、鑽戒、菸酒、茶葉等。</a:t>
            </a:r>
            <a:endParaRPr lang="en-US" altLang="zh-TW" sz="3600" b="1" smtClean="0">
              <a:latin typeface="微軟正黑體"/>
              <a:ea typeface="微軟正黑體"/>
              <a:cs typeface="微軟正黑體"/>
            </a:endParaRPr>
          </a:p>
          <a:p>
            <a:r>
              <a:rPr lang="zh-TW" altLang="en-US" sz="3600" b="1" smtClean="0">
                <a:solidFill>
                  <a:srgbClr val="FF0000"/>
                </a:solidFill>
                <a:latin typeface="微軟正黑體"/>
                <a:ea typeface="微軟正黑體"/>
                <a:cs typeface="微軟正黑體"/>
              </a:rPr>
              <a:t>回扣</a:t>
            </a:r>
            <a:r>
              <a:rPr lang="zh-TW" altLang="en-US" sz="3600" b="1" smtClean="0">
                <a:latin typeface="微軟正黑體"/>
                <a:ea typeface="微軟正黑體"/>
                <a:cs typeface="微軟正黑體"/>
              </a:rPr>
              <a:t>：所謂回扣，係指公務員與對方期約，將應付給之工程價款中，提取一定比率或扣取其中一部分，圖為不法所有，或期約一定比率或數額之財物而收取者，均屬之。</a:t>
            </a:r>
            <a:endParaRPr lang="en-US" altLang="zh-TW" sz="3600" b="1" smtClean="0">
              <a:latin typeface="微軟正黑體"/>
              <a:ea typeface="微軟正黑體"/>
              <a:cs typeface="微軟正黑體"/>
            </a:endParaRPr>
          </a:p>
          <a:p>
            <a:r>
              <a:rPr lang="en-US" altLang="zh-TW" sz="3600" b="1" smtClean="0">
                <a:latin typeface="微軟正黑體"/>
                <a:ea typeface="微軟正黑體"/>
                <a:cs typeface="微軟正黑體"/>
              </a:rPr>
              <a:t>2</a:t>
            </a:r>
            <a:r>
              <a:rPr lang="zh-TW" altLang="en-US" sz="3600" b="1" smtClean="0">
                <a:latin typeface="微軟正黑體"/>
                <a:ea typeface="微軟正黑體"/>
                <a:cs typeface="微軟正黑體"/>
              </a:rPr>
              <a:t>者區別：對價性之有無。（最高法院</a:t>
            </a:r>
            <a:r>
              <a:rPr lang="en-US" altLang="zh-TW" sz="3600" b="1" smtClean="0">
                <a:solidFill>
                  <a:srgbClr val="FF0000"/>
                </a:solidFill>
                <a:latin typeface="微軟正黑體"/>
                <a:ea typeface="微軟正黑體"/>
                <a:cs typeface="微軟正黑體"/>
              </a:rPr>
              <a:t>100</a:t>
            </a:r>
            <a:r>
              <a:rPr lang="zh-TW" altLang="en-US" sz="3600" b="1" smtClean="0">
                <a:solidFill>
                  <a:srgbClr val="FF0000"/>
                </a:solidFill>
                <a:latin typeface="微軟正黑體"/>
                <a:ea typeface="微軟正黑體"/>
                <a:cs typeface="微軟正黑體"/>
              </a:rPr>
              <a:t>年度台上字第</a:t>
            </a:r>
            <a:r>
              <a:rPr lang="en-US" altLang="zh-TW" sz="3600" b="1" smtClean="0">
                <a:solidFill>
                  <a:srgbClr val="FF0000"/>
                </a:solidFill>
                <a:latin typeface="微軟正黑體"/>
                <a:ea typeface="微軟正黑體"/>
                <a:cs typeface="微軟正黑體"/>
              </a:rPr>
              <a:t>3924</a:t>
            </a:r>
            <a:r>
              <a:rPr lang="zh-TW" altLang="en-US" sz="3600" b="1" smtClean="0">
                <a:solidFill>
                  <a:srgbClr val="FF0000"/>
                </a:solidFill>
                <a:latin typeface="微軟正黑體"/>
                <a:ea typeface="微軟正黑體"/>
                <a:cs typeface="微軟正黑體"/>
              </a:rPr>
              <a:t>號</a:t>
            </a:r>
            <a:r>
              <a:rPr lang="zh-TW" altLang="en-US" sz="3600" b="1" smtClean="0">
                <a:latin typeface="微軟正黑體"/>
                <a:ea typeface="微軟正黑體"/>
                <a:cs typeface="微軟正黑體"/>
              </a:rPr>
              <a:t>判決）</a:t>
            </a:r>
            <a:endParaRPr lang="en-US" altLang="zh-TW" sz="3600" b="1" smtClean="0">
              <a:latin typeface="微軟正黑體"/>
              <a:ea typeface="微軟正黑體"/>
              <a:cs typeface="微軟正黑體"/>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388" y="623888"/>
            <a:ext cx="8912225" cy="509587"/>
          </a:xfrm>
        </p:spPr>
        <p:txBody>
          <a:bodyPr>
            <a:normAutofit fontScale="90000"/>
          </a:bodyPr>
          <a:lstStyle/>
          <a:p>
            <a:pPr fontAlgn="auto">
              <a:spcAft>
                <a:spcPts val="0"/>
              </a:spcAft>
              <a:defRPr/>
            </a:pPr>
            <a:endParaRPr lang="zh-TW" altLang="en-US" dirty="0"/>
          </a:p>
        </p:txBody>
      </p:sp>
      <p:sp>
        <p:nvSpPr>
          <p:cNvPr id="56322" name="內容版面配置區 2"/>
          <p:cNvSpPr>
            <a:spLocks noGrp="1"/>
          </p:cNvSpPr>
          <p:nvPr>
            <p:ph sz="quarter" idx="1"/>
          </p:nvPr>
        </p:nvSpPr>
        <p:spPr>
          <a:xfrm>
            <a:off x="409575" y="1350963"/>
            <a:ext cx="11095038" cy="5186362"/>
          </a:xfrm>
        </p:spPr>
        <p:txBody>
          <a:bodyPr/>
          <a:lstStyle/>
          <a:p>
            <a:r>
              <a:rPr lang="zh-TW" altLang="en-US" sz="2600" b="1" smtClean="0">
                <a:latin typeface="微軟正黑體"/>
                <a:ea typeface="微軟正黑體"/>
                <a:cs typeface="微軟正黑體"/>
              </a:rPr>
              <a:t>不正利益：指</a:t>
            </a:r>
            <a:r>
              <a:rPr lang="zh-TW" altLang="en-US" sz="2600" b="1" smtClean="0">
                <a:solidFill>
                  <a:srgbClr val="FF0000"/>
                </a:solidFill>
                <a:latin typeface="微軟正黑體"/>
                <a:ea typeface="微軟正黑體"/>
                <a:cs typeface="微軟正黑體"/>
              </a:rPr>
              <a:t>賄賂以外足以供人需要或滿足人之慾望一切有形無形之利益</a:t>
            </a:r>
            <a:r>
              <a:rPr lang="zh-TW" altLang="en-US" sz="2600" b="1" smtClean="0">
                <a:latin typeface="微軟正黑體"/>
                <a:ea typeface="微軟正黑體"/>
                <a:cs typeface="微軟正黑體"/>
              </a:rPr>
              <a:t>而言。</a:t>
            </a:r>
            <a:r>
              <a:rPr lang="zh-TW" altLang="zh-TW" sz="2600" b="1" smtClean="0">
                <a:latin typeface="微軟正黑體"/>
                <a:ea typeface="微軟正黑體"/>
                <a:cs typeface="微軟正黑體"/>
              </a:rPr>
              <a:t>如招待飲食、嫖妓、跳舞、介紹職業、設立債權、免除債務及其他一切不正之報酬等，不以經濟上之利益為限。</a:t>
            </a:r>
            <a:endParaRPr lang="en-US" altLang="zh-TW" sz="2600" b="1" smtClean="0">
              <a:latin typeface="微軟正黑體"/>
              <a:ea typeface="微軟正黑體"/>
              <a:cs typeface="微軟正黑體"/>
            </a:endParaRPr>
          </a:p>
          <a:p>
            <a:pPr>
              <a:buFont typeface="Wingdings" pitchFamily="2" charset="2"/>
              <a:buChar char="l"/>
            </a:pPr>
            <a:r>
              <a:rPr lang="zh-TW" altLang="en-US" sz="2600" b="1" smtClean="0">
                <a:solidFill>
                  <a:srgbClr val="FF0000"/>
                </a:solidFill>
                <a:latin typeface="微軟正黑體"/>
                <a:ea typeface="微軟正黑體"/>
                <a:cs typeface="微軟正黑體"/>
              </a:rPr>
              <a:t>餐敘費用</a:t>
            </a:r>
            <a:r>
              <a:rPr lang="zh-TW" altLang="en-US" sz="2600" b="1" smtClean="0">
                <a:latin typeface="微軟正黑體"/>
                <a:ea typeface="微軟正黑體"/>
                <a:cs typeface="微軟正黑體"/>
              </a:rPr>
              <a:t>：公務員甲在一政府農林單位服務，某日因地目變更案由地政科專員帶隊至現場會勘，會勘後一同餐敘，席間參與會勘公務員因工作職務不同而分別受領廠商不等之答謝禮（現金、財物：屬賄賂），甲不收答謝禮，但答應配合照辦。因該次餐敘費用共兩千三百元係由廠商支付，而會勘同意地目變更，於法不合，所以係屬違背職務收受不正利益。</a:t>
            </a:r>
            <a:endParaRPr lang="en-US" altLang="zh-TW" sz="2600" b="1" smtClean="0">
              <a:latin typeface="微軟正黑體"/>
              <a:ea typeface="微軟正黑體"/>
              <a:cs typeface="微軟正黑體"/>
            </a:endParaRPr>
          </a:p>
          <a:p>
            <a:pPr>
              <a:buFont typeface="Wingdings" pitchFamily="2" charset="2"/>
              <a:buChar char="l"/>
            </a:pPr>
            <a:r>
              <a:rPr lang="zh-TW" altLang="en-US" sz="2600" b="1" smtClean="0">
                <a:solidFill>
                  <a:srgbClr val="FF0000"/>
                </a:solidFill>
                <a:latin typeface="微軟正黑體"/>
                <a:ea typeface="微軟正黑體"/>
                <a:cs typeface="微軟正黑體"/>
              </a:rPr>
              <a:t>招待費用</a:t>
            </a:r>
            <a:r>
              <a:rPr lang="zh-TW" altLang="en-US" sz="2600" b="1" smtClean="0">
                <a:latin typeface="微軟正黑體"/>
                <a:ea typeface="微軟正黑體"/>
                <a:cs typeface="微軟正黑體"/>
              </a:rPr>
              <a:t>：公務單位工程施工進行期間，每逢星期例假日，公務人員相偕輪流至承包營造廠處接受不同等級程度的招待（如高額餐飲、酒店跳舞、看鋼管秀、性招待等），上述飲宴招待即為不正利益。</a:t>
            </a:r>
            <a:endParaRPr lang="en-US" altLang="zh-TW" sz="2600" b="1" smtClean="0">
              <a:latin typeface="微軟正黑體"/>
              <a:ea typeface="微軟正黑體"/>
              <a:cs typeface="微軟正黑體"/>
            </a:endParaRPr>
          </a:p>
          <a:p>
            <a:endParaRPr lang="zh-TW" alt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標題 1"/>
          <p:cNvSpPr>
            <a:spLocks noGrp="1"/>
          </p:cNvSpPr>
          <p:nvPr>
            <p:ph type="title"/>
          </p:nvPr>
        </p:nvSpPr>
        <p:spPr>
          <a:xfrm>
            <a:off x="436563" y="623888"/>
            <a:ext cx="8680450" cy="814387"/>
          </a:xfrm>
        </p:spPr>
        <p:txBody>
          <a:bodyPr/>
          <a:lstStyle/>
          <a:p>
            <a:pPr algn="l"/>
            <a:r>
              <a:rPr lang="zh-TW" altLang="en-US" sz="3600" b="1" smtClean="0">
                <a:solidFill>
                  <a:srgbClr val="7B9899"/>
                </a:solidFill>
                <a:cs typeface="微軟正黑體"/>
              </a:rPr>
              <a:t>法條內容解釋：賄賂與不正利益</a:t>
            </a:r>
            <a:r>
              <a:rPr lang="zh-TW" altLang="en-US" smtClean="0">
                <a:solidFill>
                  <a:srgbClr val="7B9899"/>
                </a:solidFill>
                <a:cs typeface="微軟正黑體"/>
              </a:rPr>
              <a:t/>
            </a:r>
            <a:br>
              <a:rPr lang="zh-TW" altLang="en-US" smtClean="0">
                <a:solidFill>
                  <a:srgbClr val="7B9899"/>
                </a:solidFill>
                <a:cs typeface="微軟正黑體"/>
              </a:rPr>
            </a:b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546100" y="1438275"/>
            <a:ext cx="10958513" cy="5308600"/>
          </a:xfrm>
        </p:spPr>
        <p:txBody>
          <a:bodyPr>
            <a:normAutofit/>
          </a:bodyPr>
          <a:lstStyle/>
          <a:p>
            <a:pPr marL="274320" indent="-274320" fontAlgn="auto">
              <a:spcAft>
                <a:spcPts val="0"/>
              </a:spcAft>
              <a:buFont typeface="Wingdings" panose="05000000000000000000" pitchFamily="2" charset="2"/>
              <a:buChar char="l"/>
              <a:defRPr/>
            </a:pPr>
            <a:r>
              <a:rPr lang="zh-TW" altLang="en-US" sz="2600" b="1" dirty="0" smtClean="0">
                <a:latin typeface="微軟正黑體" pitchFamily="34" charset="-120"/>
                <a:ea typeface="微軟正黑體" pitchFamily="34" charset="-120"/>
              </a:rPr>
              <a:t>上</a:t>
            </a:r>
            <a:r>
              <a:rPr lang="zh-TW" altLang="en-US" sz="2600" b="1" dirty="0">
                <a:latin typeface="微軟正黑體" pitchFamily="34" charset="-120"/>
                <a:ea typeface="微軟正黑體" pitchFamily="34" charset="-120"/>
              </a:rPr>
              <a:t>開</a:t>
            </a:r>
            <a:r>
              <a:rPr lang="zh-TW" altLang="en-US" sz="2600" b="1" dirty="0" smtClean="0">
                <a:latin typeface="微軟正黑體" pitchFamily="34" charset="-120"/>
                <a:ea typeface="微軟正黑體" pitchFamily="34" charset="-120"/>
              </a:rPr>
              <a:t>案</a:t>
            </a:r>
            <a:r>
              <a:rPr lang="zh-TW" altLang="en-US" sz="2600" b="1" dirty="0">
                <a:latin typeface="微軟正黑體" pitchFamily="34" charset="-120"/>
                <a:ea typeface="微軟正黑體" pitchFamily="34" charset="-120"/>
              </a:rPr>
              <a:t>中，某</a:t>
            </a:r>
            <a:r>
              <a:rPr lang="zh-TW" altLang="en-US" sz="2600" b="1" dirty="0" smtClean="0">
                <a:latin typeface="微軟正黑體" pitchFamily="34" charset="-120"/>
                <a:ea typeface="微軟正黑體" pitchFamily="34" charset="-120"/>
              </a:rPr>
              <a:t>公務員甲向</a:t>
            </a:r>
            <a:r>
              <a:rPr lang="zh-TW" altLang="en-US" sz="2600" b="1" dirty="0">
                <a:latin typeface="微軟正黑體" pitchFamily="34" charset="-120"/>
                <a:ea typeface="微軟正黑體" pitchFamily="34" charset="-120"/>
              </a:rPr>
              <a:t>營造廠聲稱，到工地看施工情形沒有交通工具很不方便，要求廠商</a:t>
            </a:r>
            <a:r>
              <a:rPr lang="zh-TW" altLang="en-US" sz="2600" b="1" dirty="0">
                <a:solidFill>
                  <a:srgbClr val="FF0000"/>
                </a:solidFill>
                <a:latin typeface="微軟正黑體" pitchFamily="34" charset="-120"/>
                <a:ea typeface="微軟正黑體" pitchFamily="34" charset="-120"/>
              </a:rPr>
              <a:t>提供新車當交通工具</a:t>
            </a:r>
            <a:r>
              <a:rPr lang="zh-TW" altLang="en-US" sz="2600" b="1" dirty="0">
                <a:latin typeface="微軟正黑體" pitchFamily="34" charset="-120"/>
                <a:ea typeface="微軟正黑體" pitchFamily="34" charset="-120"/>
              </a:rPr>
              <a:t>。在事情爆開之後，發現該新車平日皆由甲使用，甲僅至工地二次，汽車實際上由甲及家人使用，前後二年半之久。甲辯稱該車僅作為其至工地「代步」之用，然調查局人員卻於營造廠公司帳冊內查出，該車歷來的</a:t>
            </a:r>
            <a:r>
              <a:rPr lang="zh-TW" altLang="en-US" sz="2600" b="1" dirty="0">
                <a:solidFill>
                  <a:srgbClr val="FF0000"/>
                </a:solidFill>
                <a:latin typeface="微軟正黑體" pitchFamily="34" charset="-120"/>
                <a:ea typeface="微軟正黑體" pitchFamily="34" charset="-120"/>
              </a:rPr>
              <a:t>開銷</a:t>
            </a:r>
            <a:r>
              <a:rPr lang="zh-TW" altLang="en-US" sz="2600" b="1" dirty="0">
                <a:latin typeface="微軟正黑體" pitchFamily="34" charset="-120"/>
                <a:ea typeface="微軟正黑體" pitchFamily="34" charset="-120"/>
              </a:rPr>
              <a:t>（如汽油費、保養費等）皆由公司負責。客觀評斷，甲收受「汽油費用」之現金即屬收受賄賂</a:t>
            </a:r>
            <a:r>
              <a:rPr lang="zh-TW" altLang="en-US" sz="2600" b="1" dirty="0" smtClean="0">
                <a:latin typeface="微軟正黑體" pitchFamily="34" charset="-120"/>
                <a:ea typeface="微軟正黑體" pitchFamily="34" charset="-120"/>
              </a:rPr>
              <a:t>。</a:t>
            </a:r>
            <a:endParaRPr lang="en-US" altLang="zh-TW" sz="26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600" b="1" dirty="0" smtClean="0">
                <a:solidFill>
                  <a:srgbClr val="FF0000"/>
                </a:solidFill>
                <a:latin typeface="微軟正黑體" pitchFamily="34" charset="-120"/>
                <a:ea typeface="微軟正黑體" pitchFamily="34" charset="-120"/>
              </a:rPr>
              <a:t>提供工作</a:t>
            </a:r>
            <a:r>
              <a:rPr lang="zh-TW" altLang="en-US" sz="2600" b="1" dirty="0" smtClean="0">
                <a:latin typeface="微軟正黑體" pitchFamily="34" charset="-120"/>
                <a:ea typeface="微軟正黑體" pitchFamily="34" charset="-120"/>
              </a:rPr>
              <a:t>：公務員</a:t>
            </a:r>
            <a:r>
              <a:rPr lang="zh-TW" altLang="en-US" sz="2600" b="1" dirty="0">
                <a:latin typeface="微軟正黑體" pitchFamily="34" charset="-120"/>
                <a:ea typeface="微軟正黑體" pitchFamily="34" charset="-120"/>
              </a:rPr>
              <a:t>甲專責執行取締工廠違法排放污水業務，某化工廠負責人乙向</a:t>
            </a:r>
            <a:r>
              <a:rPr lang="zh-TW" altLang="en-US" sz="2600" b="1" dirty="0" smtClean="0">
                <a:latin typeface="微軟正黑體" pitchFamily="34" charset="-120"/>
                <a:ea typeface="微軟正黑體" pitchFamily="34" charset="-120"/>
              </a:rPr>
              <a:t>甲訴苦</a:t>
            </a:r>
            <a:r>
              <a:rPr lang="zh-TW" altLang="en-US" sz="2600" b="1" dirty="0">
                <a:latin typeface="微軟正黑體" pitchFamily="34" charset="-120"/>
                <a:ea typeface="微軟正黑體" pitchFamily="34" charset="-120"/>
              </a:rPr>
              <a:t>景氣不佳生意難為，並請甲高抬貴手，甲乃謂可以幫忙，希乙</a:t>
            </a:r>
            <a:r>
              <a:rPr lang="zh-TW" altLang="en-US" sz="2600" b="1" dirty="0" smtClean="0">
                <a:latin typeface="微軟正黑體" pitchFamily="34" charset="-120"/>
                <a:ea typeface="微軟正黑體" pitchFamily="34" charset="-120"/>
              </a:rPr>
              <a:t>同意其</a:t>
            </a:r>
            <a:r>
              <a:rPr lang="zh-TW" altLang="en-US" sz="2600" b="1" dirty="0">
                <a:latin typeface="微軟正黑體" pitchFamily="34" charset="-120"/>
                <a:ea typeface="微軟正黑體" pitchFamily="34" charset="-120"/>
              </a:rPr>
              <a:t>子到工廠上班，過些時日，甲被檢舉其兒子丙（化工科系畢業）在</a:t>
            </a:r>
            <a:r>
              <a:rPr lang="zh-TW" altLang="en-US" sz="2600" b="1" dirty="0" smtClean="0">
                <a:latin typeface="微軟正黑體" pitchFamily="34" charset="-120"/>
                <a:ea typeface="微軟正黑體" pitchFamily="34" charset="-120"/>
              </a:rPr>
              <a:t>乙之</a:t>
            </a:r>
            <a:r>
              <a:rPr lang="zh-TW" altLang="en-US" sz="2600" b="1" dirty="0">
                <a:latin typeface="微軟正黑體" pitchFamily="34" charset="-120"/>
                <a:ea typeface="微軟正黑體" pitchFamily="34" charset="-120"/>
              </a:rPr>
              <a:t>工廠上班工作，經再查，乙化工廠果然先前時日罰單確係經常被開</a:t>
            </a:r>
            <a:r>
              <a:rPr lang="zh-TW" altLang="en-US" sz="2600" b="1" dirty="0" smtClean="0">
                <a:latin typeface="微軟正黑體" pitchFamily="34" charset="-120"/>
                <a:ea typeface="微軟正黑體" pitchFamily="34" charset="-120"/>
              </a:rPr>
              <a:t>立告發</a:t>
            </a:r>
            <a:r>
              <a:rPr lang="zh-TW" altLang="en-US" sz="2600" b="1" dirty="0">
                <a:latin typeface="微軟正黑體" pitchFamily="34" charset="-120"/>
                <a:ea typeface="微軟正黑體" pitchFamily="34" charset="-120"/>
              </a:rPr>
              <a:t>，而經乙介紹給丙新工作之後，乙化工廠後來都未再被取締，</a:t>
            </a:r>
            <a:r>
              <a:rPr lang="zh-TW" altLang="en-US" sz="2600" b="1" dirty="0" smtClean="0">
                <a:latin typeface="微軟正黑體" pitchFamily="34" charset="-120"/>
                <a:ea typeface="微軟正黑體" pitchFamily="34" charset="-120"/>
              </a:rPr>
              <a:t>公務員</a:t>
            </a:r>
            <a:r>
              <a:rPr lang="zh-TW" altLang="en-US" sz="2600" b="1" dirty="0">
                <a:latin typeface="微軟正黑體" pitchFamily="34" charset="-120"/>
                <a:ea typeface="微軟正黑體" pitchFamily="34" charset="-120"/>
              </a:rPr>
              <a:t>甲乃被追究收受不正利益。</a:t>
            </a:r>
          </a:p>
          <a:p>
            <a:pPr marL="0" indent="0" algn="r" fontAlgn="auto">
              <a:spcAft>
                <a:spcPts val="0"/>
              </a:spcAft>
              <a:buFont typeface="Wingdings 2"/>
              <a:buNone/>
              <a:defRPr/>
            </a:pPr>
            <a:endParaRPr lang="zh-TW" altLang="zh-TW"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標題 1"/>
          <p:cNvSpPr>
            <a:spLocks noGrp="1"/>
          </p:cNvSpPr>
          <p:nvPr>
            <p:ph type="title"/>
          </p:nvPr>
        </p:nvSpPr>
        <p:spPr/>
        <p:txBody>
          <a:bodyPr/>
          <a:lstStyle/>
          <a:p>
            <a:pPr algn="l"/>
            <a:r>
              <a:rPr lang="zh-TW" altLang="en-US" b="1" smtClean="0">
                <a:solidFill>
                  <a:srgbClr val="00B0F0"/>
                </a:solidFill>
                <a:cs typeface="微軟正黑體"/>
              </a:rPr>
              <a:t>政府採購法概述：</a:t>
            </a:r>
          </a:p>
        </p:txBody>
      </p:sp>
      <p:sp>
        <p:nvSpPr>
          <p:cNvPr id="58370" name="內容版面配置區 2"/>
          <p:cNvSpPr>
            <a:spLocks noGrp="1"/>
          </p:cNvSpPr>
          <p:nvPr>
            <p:ph sz="quarter" idx="1"/>
          </p:nvPr>
        </p:nvSpPr>
        <p:spPr>
          <a:xfrm>
            <a:off x="401638" y="1527175"/>
            <a:ext cx="11339512" cy="4572000"/>
          </a:xfrm>
        </p:spPr>
        <p:txBody>
          <a:bodyPr/>
          <a:lstStyle/>
          <a:p>
            <a:pPr>
              <a:buFont typeface="Wingdings" pitchFamily="2" charset="2"/>
              <a:buNone/>
            </a:pPr>
            <a:r>
              <a:rPr lang="zh-TW" altLang="en-US" sz="2800" b="1" smtClean="0">
                <a:solidFill>
                  <a:schemeClr val="hlink"/>
                </a:solidFill>
                <a:latin typeface="微軟正黑體"/>
                <a:ea typeface="微軟正黑體"/>
                <a:cs typeface="微軟正黑體"/>
              </a:rPr>
              <a:t>一、適用政府採購法之機關</a:t>
            </a:r>
            <a:endParaRPr lang="en-US" altLang="zh-TW" sz="2800" b="1" smtClean="0">
              <a:latin typeface="微軟正黑體"/>
              <a:ea typeface="微軟正黑體"/>
              <a:cs typeface="微軟正黑體"/>
            </a:endParaRPr>
          </a:p>
          <a:p>
            <a:pPr>
              <a:buFont typeface="Wingdings" pitchFamily="2" charset="2"/>
              <a:buNone/>
            </a:pPr>
            <a:endParaRPr lang="en-US" altLang="zh-TW" sz="2800" b="1" smtClean="0">
              <a:latin typeface="微軟正黑體"/>
              <a:ea typeface="微軟正黑體"/>
              <a:cs typeface="微軟正黑體"/>
            </a:endParaRPr>
          </a:p>
          <a:p>
            <a:pPr>
              <a:buFont typeface="Wingdings" pitchFamily="2" charset="2"/>
              <a:buNone/>
            </a:pPr>
            <a:r>
              <a:rPr lang="zh-TW" altLang="en-US" sz="2800" b="1" smtClean="0">
                <a:latin typeface="微軟正黑體"/>
                <a:ea typeface="微軟正黑體"/>
                <a:cs typeface="微軟正黑體"/>
              </a:rPr>
              <a:t>１、政府機關、公立學校、公營事業辦理採購。 </a:t>
            </a:r>
          </a:p>
          <a:p>
            <a:pPr>
              <a:buFont typeface="Wingdings" pitchFamily="2" charset="2"/>
              <a:buNone/>
            </a:pPr>
            <a:r>
              <a:rPr lang="zh-TW" altLang="en-US" sz="2800" b="1" smtClean="0">
                <a:latin typeface="微軟正黑體"/>
                <a:ea typeface="微軟正黑體"/>
                <a:cs typeface="微軟正黑體"/>
              </a:rPr>
              <a:t>２、法人或團體接受機關補助辦理採購，</a:t>
            </a:r>
            <a:r>
              <a:rPr lang="zh-TW" altLang="en-US" sz="2800" b="1" smtClean="0">
                <a:solidFill>
                  <a:schemeClr val="hlink"/>
                </a:solidFill>
                <a:latin typeface="微軟正黑體"/>
                <a:ea typeface="微軟正黑體"/>
                <a:cs typeface="微軟正黑體"/>
              </a:rPr>
              <a:t>其補助金額占採購金額半      數以上，且補助金額在公告金額以上者。</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二以上機關補助法人或團體辦理同一採購者，以其</a:t>
            </a:r>
            <a:r>
              <a:rPr lang="zh-TW" altLang="en-US" sz="2800" b="1" smtClean="0">
                <a:solidFill>
                  <a:schemeClr val="hlink"/>
                </a:solidFill>
                <a:latin typeface="微軟正黑體"/>
                <a:ea typeface="微軟正黑體"/>
                <a:cs typeface="微軟正黑體"/>
              </a:rPr>
              <a:t>補助總金額</a:t>
            </a:r>
            <a:r>
              <a:rPr lang="zh-TW" altLang="en-US" sz="2800" b="1" smtClean="0">
                <a:latin typeface="微軟正黑體"/>
                <a:ea typeface="微軟正黑體"/>
                <a:cs typeface="微軟正黑體"/>
              </a:rPr>
              <a:t>計</a:t>
            </a:r>
            <a:r>
              <a:rPr lang="en-US" altLang="zh-TW" sz="2800" b="1" smtClean="0">
                <a:latin typeface="微軟正黑體"/>
                <a:ea typeface="微軟正黑體"/>
                <a:cs typeface="微軟正黑體"/>
              </a:rPr>
              <a:t>)</a:t>
            </a:r>
          </a:p>
          <a:p>
            <a:pPr>
              <a:buFont typeface="Wingdings" pitchFamily="2" charset="2"/>
              <a:buNone/>
            </a:pPr>
            <a:r>
              <a:rPr lang="zh-TW" altLang="en-US" sz="2800" b="1" smtClean="0">
                <a:latin typeface="微軟正黑體"/>
                <a:ea typeface="微軟正黑體"/>
                <a:cs typeface="微軟正黑體"/>
              </a:rPr>
              <a:t>３、機關採購</a:t>
            </a:r>
            <a:r>
              <a:rPr lang="zh-TW" altLang="en-US" sz="2800" b="1" smtClean="0">
                <a:solidFill>
                  <a:schemeClr val="hlink"/>
                </a:solidFill>
                <a:latin typeface="微軟正黑體"/>
                <a:ea typeface="微軟正黑體"/>
                <a:cs typeface="微軟正黑體"/>
              </a:rPr>
              <a:t>委託法人或團體代辦者，其採購</a:t>
            </a:r>
            <a:r>
              <a:rPr lang="zh-TW" altLang="en-US" sz="2800" b="1" smtClean="0">
                <a:latin typeface="微軟正黑體"/>
                <a:ea typeface="微軟正黑體"/>
                <a:cs typeface="微軟正黑體"/>
              </a:rPr>
              <a:t>適用本法之規定。 </a:t>
            </a:r>
          </a:p>
          <a:p>
            <a:endParaRPr lang="zh-TW" alt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標題 1"/>
          <p:cNvSpPr>
            <a:spLocks noGrp="1"/>
          </p:cNvSpPr>
          <p:nvPr>
            <p:ph type="title"/>
          </p:nvPr>
        </p:nvSpPr>
        <p:spPr/>
        <p:txBody>
          <a:bodyPr/>
          <a:lstStyle/>
          <a:p>
            <a:pPr algn="l"/>
            <a:r>
              <a:rPr lang="zh-TW" altLang="en-US" sz="3600" b="1" smtClean="0">
                <a:solidFill>
                  <a:srgbClr val="00B0F0"/>
                </a:solidFill>
                <a:cs typeface="微軟正黑體"/>
              </a:rPr>
              <a:t>二、適用政府採購法之採購事項：</a:t>
            </a:r>
            <a:endParaRPr lang="zh-TW" altLang="en-US" b="1" smtClean="0">
              <a:solidFill>
                <a:srgbClr val="00B0F0"/>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lnSpcReduction="20000"/>
          </a:bodyPr>
          <a:lstStyle/>
          <a:p>
            <a:pPr marL="274320" indent="-274320" fontAlgn="t">
              <a:spcAft>
                <a:spcPts val="0"/>
              </a:spcAft>
              <a:buFont typeface="Wingdings 2"/>
              <a:buChar char=""/>
              <a:defRPr/>
            </a:pP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一</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、原則：</a:t>
            </a:r>
          </a:p>
          <a:p>
            <a:pPr marL="274320" indent="-274320" fontAlgn="t">
              <a:spcAft>
                <a:spcPts val="0"/>
              </a:spcAft>
              <a:buFont typeface="Wingdings 2"/>
              <a:buChar char=""/>
              <a:defRPr/>
            </a:pPr>
            <a:r>
              <a:rPr lang="zh-TW" altLang="en-US" sz="2800" b="1" dirty="0" smtClean="0">
                <a:latin typeface="微軟正黑體" pitchFamily="34" charset="-120"/>
                <a:ea typeface="微軟正黑體" pitchFamily="34" charset="-120"/>
              </a:rPr>
              <a:t>          政府採購者，指</a:t>
            </a:r>
            <a:r>
              <a:rPr lang="zh-TW" altLang="en-US" sz="2800" b="1" dirty="0" smtClean="0">
                <a:solidFill>
                  <a:schemeClr val="hlink"/>
                </a:solidFill>
                <a:latin typeface="微軟正黑體" pitchFamily="34" charset="-120"/>
                <a:ea typeface="微軟正黑體" pitchFamily="34" charset="-120"/>
              </a:rPr>
              <a:t>工程之定作、財物之買受、定製、承租及勞務之委任或僱傭</a:t>
            </a:r>
            <a:r>
              <a:rPr lang="zh-TW" altLang="en-US" sz="2800" b="1" dirty="0" smtClean="0">
                <a:latin typeface="微軟正黑體" pitchFamily="34" charset="-120"/>
                <a:ea typeface="微軟正黑體" pitchFamily="34" charset="-120"/>
              </a:rPr>
              <a:t>等。</a:t>
            </a:r>
          </a:p>
          <a:p>
            <a:pPr marL="274320" indent="-274320" fontAlgn="t">
              <a:spcAft>
                <a:spcPts val="0"/>
              </a:spcAft>
              <a:buFont typeface="Wingdings 2"/>
              <a:buChar char=""/>
              <a:defRPr/>
            </a:pP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二</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、不包括：</a:t>
            </a:r>
          </a:p>
          <a:p>
            <a:pPr marL="274320" indent="-274320" fontAlgn="t">
              <a:spcAft>
                <a:spcPts val="0"/>
              </a:spcAft>
              <a:buFont typeface="Wingdings 2"/>
              <a:buChar char=""/>
              <a:defRPr/>
            </a:pPr>
            <a:r>
              <a:rPr lang="zh-TW" altLang="en-US" sz="2800" b="1" dirty="0" smtClean="0">
                <a:latin typeface="微軟正黑體" pitchFamily="34" charset="-120"/>
                <a:ea typeface="微軟正黑體" pitchFamily="34" charset="-120"/>
              </a:rPr>
              <a:t>           </a:t>
            </a:r>
            <a:r>
              <a:rPr lang="zh-TW" altLang="en-US" sz="2800" b="1" dirty="0" smtClean="0">
                <a:solidFill>
                  <a:schemeClr val="hlink"/>
                </a:solidFill>
                <a:latin typeface="微軟正黑體" pitchFamily="34" charset="-120"/>
                <a:ea typeface="微軟正黑體" pitchFamily="34" charset="-120"/>
              </a:rPr>
              <a:t>國有財產之取得</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指買受以外之取得</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、保管  </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管理</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、使用</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借用</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、收益</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出租</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及處分</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出售</a:t>
            </a:r>
            <a:r>
              <a:rPr lang="en-US" altLang="zh-TW" sz="2800" b="1" dirty="0" smtClean="0">
                <a:solidFill>
                  <a:schemeClr val="hlink"/>
                </a:solidFill>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事項</a:t>
            </a:r>
            <a:r>
              <a:rPr lang="zh-TW" altLang="en-US" sz="2800" b="1" dirty="0" smtClean="0">
                <a:latin typeface="微軟正黑體" pitchFamily="34" charset="-120"/>
                <a:ea typeface="微軟正黑體" pitchFamily="34" charset="-120"/>
              </a:rPr>
              <a:t> 。</a:t>
            </a:r>
          </a:p>
          <a:p>
            <a:pPr marL="274320" indent="-274320" fontAlgn="t">
              <a:spcAft>
                <a:spcPts val="0"/>
              </a:spcAft>
              <a:buFont typeface="Wingdings 2"/>
              <a:buChar char=""/>
              <a:defRPr/>
            </a:pP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三</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、不適用：</a:t>
            </a:r>
          </a:p>
          <a:p>
            <a:pPr marL="274320" indent="-274320" fontAlgn="t">
              <a:spcAft>
                <a:spcPts val="0"/>
              </a:spcAft>
              <a:buFont typeface="Wingdings 2"/>
              <a:buChar char=""/>
              <a:defRPr/>
            </a:pPr>
            <a:r>
              <a:rPr lang="zh-TW" altLang="en-US" sz="2800" b="1" dirty="0" smtClean="0">
                <a:latin typeface="微軟正黑體" pitchFamily="34" charset="-120"/>
                <a:ea typeface="微軟正黑體" pitchFamily="34" charset="-120"/>
              </a:rPr>
              <a:t>１、</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採</a:t>
            </a:r>
            <a:r>
              <a:rPr lang="en-US" altLang="zh-TW" sz="2800" b="1" dirty="0" smtClean="0">
                <a:latin typeface="微軟正黑體" pitchFamily="34" charset="-120"/>
                <a:ea typeface="微軟正黑體" pitchFamily="34" charset="-120"/>
              </a:rPr>
              <a:t>104)</a:t>
            </a:r>
            <a:r>
              <a:rPr lang="zh-TW" altLang="en-US" sz="2800" b="1" dirty="0" smtClean="0">
                <a:latin typeface="微軟正黑體" pitchFamily="34" charset="-120"/>
                <a:ea typeface="微軟正黑體" pitchFamily="34" charset="-120"/>
              </a:rPr>
              <a:t>因應國家面臨戰爭、戰備動員或發生戰爭之武器、彈藥、作戰物資或與國家安全或國防目的有關之採購者 。</a:t>
            </a:r>
          </a:p>
          <a:p>
            <a:pPr marL="274320" indent="-274320" fontAlgn="t">
              <a:spcAft>
                <a:spcPts val="0"/>
              </a:spcAft>
              <a:buFont typeface="Wingdings 2"/>
              <a:buChar char=""/>
              <a:defRPr/>
            </a:pPr>
            <a:r>
              <a:rPr lang="zh-TW" altLang="en-US" sz="2800" b="1" dirty="0" smtClean="0">
                <a:latin typeface="微軟正黑體" pitchFamily="34" charset="-120"/>
                <a:ea typeface="微軟正黑體" pitchFamily="34" charset="-120"/>
              </a:rPr>
              <a:t>２、</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採</a:t>
            </a:r>
            <a:r>
              <a:rPr lang="en-US" altLang="zh-TW" sz="2800" b="1" dirty="0" smtClean="0">
                <a:latin typeface="微軟正黑體" pitchFamily="34" charset="-120"/>
                <a:ea typeface="微軟正黑體" pitchFamily="34" charset="-120"/>
              </a:rPr>
              <a:t>105)</a:t>
            </a:r>
            <a:r>
              <a:rPr lang="zh-TW" altLang="en-US" sz="2800" b="1" dirty="0" smtClean="0">
                <a:latin typeface="微軟正黑體" pitchFamily="34" charset="-120"/>
                <a:ea typeface="微軟正黑體" pitchFamily="34" charset="-120"/>
              </a:rPr>
              <a:t>國家遇有戰爭、天然災害、癘疫或財政經濟上有重大變故，需緊急處置之採購事項。</a:t>
            </a:r>
          </a:p>
          <a:p>
            <a:pPr marL="274320" indent="-274320" fontAlgn="t">
              <a:spcAft>
                <a:spcPts val="0"/>
              </a:spcAft>
              <a:buFont typeface="Wingdings 2"/>
              <a:buChar char=""/>
              <a:defRPr/>
            </a:pPr>
            <a:r>
              <a:rPr lang="zh-TW" altLang="en-US" sz="2800" b="1" dirty="0" smtClean="0">
                <a:latin typeface="微軟正黑體" pitchFamily="34" charset="-120"/>
                <a:ea typeface="微軟正黑體" pitchFamily="34" charset="-120"/>
              </a:rPr>
              <a:t>３、</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採</a:t>
            </a:r>
            <a:r>
              <a:rPr lang="en-US" altLang="zh-TW" sz="2800" b="1" dirty="0" smtClean="0">
                <a:latin typeface="微軟正黑體" pitchFamily="34" charset="-120"/>
                <a:ea typeface="微軟正黑體" pitchFamily="34" charset="-120"/>
              </a:rPr>
              <a:t>106)</a:t>
            </a:r>
            <a:r>
              <a:rPr lang="zh-TW" altLang="en-US" sz="2800" b="1" dirty="0" smtClean="0">
                <a:latin typeface="微軟正黑體" pitchFamily="34" charset="-120"/>
                <a:ea typeface="微軟正黑體" pitchFamily="34" charset="-120"/>
              </a:rPr>
              <a:t>駐國外機構辦理或受託辦理之採購 。 </a:t>
            </a:r>
          </a:p>
          <a:p>
            <a:pPr marL="274320" indent="-274320" fontAlgn="auto">
              <a:spcAft>
                <a:spcPts val="0"/>
              </a:spcAft>
              <a:buFont typeface="Wingdings 2"/>
              <a:buChar char=""/>
              <a:defRPr/>
            </a:pPr>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標題 1"/>
          <p:cNvSpPr>
            <a:spLocks noGrp="1"/>
          </p:cNvSpPr>
          <p:nvPr>
            <p:ph type="title"/>
          </p:nvPr>
        </p:nvSpPr>
        <p:spPr/>
        <p:txBody>
          <a:bodyPr/>
          <a:lstStyle/>
          <a:p>
            <a:pPr algn="l"/>
            <a:r>
              <a:rPr lang="zh-TW" altLang="en-US" sz="3600" b="1" smtClean="0">
                <a:solidFill>
                  <a:schemeClr val="hlink"/>
                </a:solidFill>
                <a:cs typeface="微軟正黑體"/>
              </a:rPr>
              <a:t>三、政府採購之種類</a:t>
            </a:r>
            <a:endParaRPr lang="zh-TW" altLang="en-US" b="1" smtClean="0">
              <a:solidFill>
                <a:srgbClr val="7B9899"/>
              </a:solidFill>
              <a:cs typeface="微軟正黑體"/>
            </a:endParaRPr>
          </a:p>
        </p:txBody>
      </p:sp>
      <p:sp>
        <p:nvSpPr>
          <p:cNvPr id="60418" name="內容版面配置區 2"/>
          <p:cNvSpPr>
            <a:spLocks noGrp="1"/>
          </p:cNvSpPr>
          <p:nvPr>
            <p:ph sz="quarter" idx="1"/>
          </p:nvPr>
        </p:nvSpPr>
        <p:spPr>
          <a:xfrm>
            <a:off x="374650" y="1512888"/>
            <a:ext cx="11339513" cy="4572000"/>
          </a:xfrm>
        </p:spPr>
        <p:txBody>
          <a:bodyPr/>
          <a:lstStyle/>
          <a:p>
            <a:pPr>
              <a:lnSpc>
                <a:spcPct val="80000"/>
              </a:lnSpc>
              <a:buFont typeface="Wingdings" pitchFamily="2" charset="2"/>
              <a:buNone/>
            </a:pPr>
            <a:r>
              <a:rPr lang="zh-TW" altLang="en-US" sz="2800" b="1" smtClean="0">
                <a:latin typeface="微軟正黑體"/>
                <a:ea typeface="微軟正黑體"/>
                <a:cs typeface="微軟正黑體"/>
              </a:rPr>
              <a:t>依</a:t>
            </a:r>
            <a:r>
              <a:rPr lang="zh-TW" altLang="en-US" sz="2800" b="1" smtClean="0">
                <a:solidFill>
                  <a:schemeClr val="hlink"/>
                </a:solidFill>
                <a:latin typeface="微軟正黑體"/>
                <a:ea typeface="微軟正黑體"/>
                <a:cs typeface="微軟正黑體"/>
              </a:rPr>
              <a:t>監辦</a:t>
            </a:r>
            <a:r>
              <a:rPr lang="zh-TW" altLang="en-US" sz="2800" b="1" smtClean="0">
                <a:latin typeface="微軟正黑體"/>
                <a:ea typeface="微軟正黑體"/>
                <a:cs typeface="微軟正黑體"/>
              </a:rPr>
              <a:t>及</a:t>
            </a:r>
            <a:r>
              <a:rPr lang="zh-TW" altLang="en-US" sz="2800" b="1" smtClean="0">
                <a:solidFill>
                  <a:schemeClr val="hlink"/>
                </a:solidFill>
                <a:latin typeface="微軟正黑體"/>
                <a:ea typeface="微軟正黑體"/>
                <a:cs typeface="微軟正黑體"/>
              </a:rPr>
              <a:t>開標、比價、議價、決標方式</a:t>
            </a:r>
            <a:r>
              <a:rPr lang="zh-TW" altLang="en-US" sz="2800" b="1" smtClean="0">
                <a:latin typeface="微軟正黑體"/>
                <a:ea typeface="微軟正黑體"/>
                <a:cs typeface="微軟正黑體"/>
              </a:rPr>
              <a:t>不同可分  </a:t>
            </a:r>
          </a:p>
          <a:p>
            <a:pPr>
              <a:lnSpc>
                <a:spcPct val="80000"/>
              </a:lnSpc>
              <a:buFont typeface="Wingdings" pitchFamily="2" charset="2"/>
              <a:buNone/>
            </a:pPr>
            <a:r>
              <a:rPr lang="en-US" altLang="zh-TW" sz="2800" b="1" smtClean="0">
                <a:latin typeface="微軟正黑體"/>
                <a:ea typeface="微軟正黑體"/>
                <a:cs typeface="微軟正黑體"/>
              </a:rPr>
              <a:t>(1)</a:t>
            </a:r>
            <a:r>
              <a:rPr lang="zh-TW" altLang="en-US" sz="2800" b="1" smtClean="0">
                <a:latin typeface="微軟正黑體"/>
                <a:ea typeface="微軟正黑體"/>
                <a:cs typeface="微軟正黑體"/>
              </a:rPr>
              <a:t>、</a:t>
            </a:r>
            <a:r>
              <a:rPr lang="zh-TW" altLang="en-US" sz="2800" b="1" smtClean="0">
                <a:solidFill>
                  <a:schemeClr val="hlink"/>
                </a:solidFill>
                <a:latin typeface="微軟正黑體"/>
                <a:ea typeface="微軟正黑體"/>
                <a:cs typeface="微軟正黑體"/>
              </a:rPr>
              <a:t>巨額採購或特殊採購</a:t>
            </a:r>
            <a:r>
              <a:rPr lang="zh-TW" altLang="en-US" sz="2800" b="1" smtClean="0">
                <a:latin typeface="微軟正黑體"/>
                <a:ea typeface="微軟正黑體"/>
                <a:cs typeface="微軟正黑體"/>
              </a:rPr>
              <a:t>：工程二億。財物一億。勞務二千萬。</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A.</a:t>
            </a:r>
            <a:r>
              <a:rPr lang="zh-TW" altLang="en-US" sz="2800" b="1" smtClean="0">
                <a:latin typeface="微軟正黑體"/>
                <a:ea typeface="微軟正黑體"/>
                <a:cs typeface="微軟正黑體"/>
              </a:rPr>
              <a:t>事前上級特許</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B.</a:t>
            </a:r>
            <a:r>
              <a:rPr lang="zh-TW" altLang="en-US" sz="2800" b="1" smtClean="0">
                <a:latin typeface="微軟正黑體"/>
                <a:ea typeface="微軟正黑體"/>
                <a:cs typeface="微軟正黑體"/>
              </a:rPr>
              <a:t>原則公開招標，例外：選擇性招標及限制性招標</a:t>
            </a:r>
          </a:p>
          <a:p>
            <a:pPr>
              <a:lnSpc>
                <a:spcPct val="80000"/>
              </a:lnSpc>
              <a:buFont typeface="Wingdings" pitchFamily="2" charset="2"/>
              <a:buNone/>
            </a:pP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a:t>
            </a:r>
            <a:r>
              <a:rPr lang="zh-TW" altLang="en-US" sz="2800" b="1" smtClean="0">
                <a:solidFill>
                  <a:schemeClr val="hlink"/>
                </a:solidFill>
                <a:latin typeface="微軟正黑體"/>
                <a:ea typeface="微軟正黑體"/>
                <a:cs typeface="微軟正黑體"/>
              </a:rPr>
              <a:t>查核金額以上之採購</a:t>
            </a:r>
            <a:r>
              <a:rPr lang="zh-TW" altLang="en-US" sz="2800" b="1" smtClean="0">
                <a:latin typeface="微軟正黑體"/>
                <a:ea typeface="微軟正黑體"/>
                <a:cs typeface="微軟正黑體"/>
              </a:rPr>
              <a:t>：工程五千萬。財物五千萬。勞務一千萬</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A.</a:t>
            </a:r>
            <a:r>
              <a:rPr lang="zh-TW" altLang="en-US" sz="2800" b="1" smtClean="0">
                <a:latin typeface="微軟正黑體"/>
                <a:ea typeface="微軟正黑體"/>
                <a:cs typeface="微軟正黑體"/>
              </a:rPr>
              <a:t>上級監辦</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B.</a:t>
            </a:r>
            <a:r>
              <a:rPr lang="zh-TW" altLang="en-US" sz="2800" b="1" smtClean="0">
                <a:latin typeface="微軟正黑體"/>
                <a:ea typeface="微軟正黑體"/>
                <a:cs typeface="微軟正黑體"/>
              </a:rPr>
              <a:t>原則公開招標，例外：選擇性招標及限制性招標 </a:t>
            </a:r>
          </a:p>
          <a:p>
            <a:pPr>
              <a:lnSpc>
                <a:spcPct val="80000"/>
              </a:lnSpc>
              <a:buFont typeface="Wingdings" pitchFamily="2" charset="2"/>
              <a:buNone/>
            </a:pPr>
            <a:r>
              <a:rPr lang="en-US" altLang="zh-TW" sz="2800" b="1" smtClean="0">
                <a:latin typeface="微軟正黑體"/>
                <a:ea typeface="微軟正黑體"/>
                <a:cs typeface="微軟正黑體"/>
              </a:rPr>
              <a:t>(3)</a:t>
            </a:r>
            <a:r>
              <a:rPr lang="zh-TW" altLang="en-US" sz="2800" b="1" smtClean="0">
                <a:latin typeface="微軟正黑體"/>
                <a:ea typeface="微軟正黑體"/>
                <a:cs typeface="微軟正黑體"/>
              </a:rPr>
              <a:t>、</a:t>
            </a:r>
            <a:r>
              <a:rPr lang="zh-TW" altLang="en-US" sz="2800" b="1" smtClean="0">
                <a:solidFill>
                  <a:schemeClr val="hlink"/>
                </a:solidFill>
                <a:latin typeface="微軟正黑體"/>
                <a:ea typeface="微軟正黑體"/>
                <a:cs typeface="微軟正黑體"/>
              </a:rPr>
              <a:t>公告金額以上之採購</a:t>
            </a:r>
            <a:r>
              <a:rPr lang="zh-TW" altLang="en-US" sz="2800" b="1" smtClean="0">
                <a:latin typeface="微軟正黑體"/>
                <a:ea typeface="微軟正黑體"/>
                <a:cs typeface="微軟正黑體"/>
              </a:rPr>
              <a:t>：工程、財物及勞務均為一百萬 ，</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A.</a:t>
            </a:r>
            <a:r>
              <a:rPr lang="zh-TW" altLang="en-US" sz="2800" b="1" smtClean="0">
                <a:latin typeface="微軟正黑體"/>
                <a:ea typeface="微軟正黑體"/>
                <a:cs typeface="微軟正黑體"/>
              </a:rPr>
              <a:t>由本機關財、會、政風會同監辯</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B.</a:t>
            </a:r>
            <a:r>
              <a:rPr lang="zh-TW" altLang="en-US" sz="2800" b="1" smtClean="0">
                <a:latin typeface="微軟正黑體"/>
                <a:ea typeface="微軟正黑體"/>
                <a:cs typeface="微軟正黑體"/>
              </a:rPr>
              <a:t>原則公開招標，例外：選擇性招標及限制性招標 </a:t>
            </a:r>
          </a:p>
          <a:p>
            <a:endParaRPr lang="zh-TW" alt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標題 1"/>
          <p:cNvSpPr>
            <a:spLocks noGrp="1"/>
          </p:cNvSpPr>
          <p:nvPr>
            <p:ph type="title"/>
          </p:nvPr>
        </p:nvSpPr>
        <p:spPr/>
        <p:txBody>
          <a:bodyPr/>
          <a:lstStyle/>
          <a:p>
            <a:pPr algn="l"/>
            <a:endParaRPr lang="zh-TW" altLang="en-US" b="1" smtClean="0">
              <a:solidFill>
                <a:srgbClr val="7B9899"/>
              </a:solidFill>
              <a:latin typeface="微軟正黑體"/>
              <a:cs typeface="微軟正黑體"/>
            </a:endParaRPr>
          </a:p>
        </p:txBody>
      </p:sp>
      <p:sp>
        <p:nvSpPr>
          <p:cNvPr id="61442" name="內容版面配置區 2"/>
          <p:cNvSpPr>
            <a:spLocks noGrp="1"/>
          </p:cNvSpPr>
          <p:nvPr>
            <p:ph sz="quarter" idx="1"/>
          </p:nvPr>
        </p:nvSpPr>
        <p:spPr>
          <a:xfrm>
            <a:off x="401638" y="1527175"/>
            <a:ext cx="11339512" cy="4572000"/>
          </a:xfrm>
        </p:spPr>
        <p:txBody>
          <a:bodyPr/>
          <a:lstStyle/>
          <a:p>
            <a:pPr>
              <a:lnSpc>
                <a:spcPct val="80000"/>
              </a:lnSpc>
              <a:buFont typeface="Wingdings" pitchFamily="2" charset="2"/>
              <a:buNone/>
            </a:pPr>
            <a:r>
              <a:rPr lang="en-US" altLang="zh-TW" sz="2800" b="1" smtClean="0">
                <a:latin typeface="微軟正黑體"/>
                <a:ea typeface="微軟正黑體"/>
                <a:cs typeface="微軟正黑體"/>
              </a:rPr>
              <a:t>(4)</a:t>
            </a:r>
            <a:r>
              <a:rPr lang="zh-TW" altLang="en-US" sz="2800" b="1" smtClean="0">
                <a:latin typeface="微軟正黑體"/>
                <a:ea typeface="微軟正黑體"/>
                <a:cs typeface="微軟正黑體"/>
              </a:rPr>
              <a:t>、</a:t>
            </a:r>
            <a:r>
              <a:rPr lang="zh-TW" altLang="en-US" sz="2800" b="1" smtClean="0">
                <a:solidFill>
                  <a:schemeClr val="hlink"/>
                </a:solidFill>
                <a:latin typeface="微軟正黑體"/>
                <a:ea typeface="微軟正黑體"/>
                <a:cs typeface="微軟正黑體"/>
              </a:rPr>
              <a:t>未達公告金額以下之採購</a:t>
            </a:r>
            <a:r>
              <a:rPr lang="zh-TW" altLang="en-US" sz="2800" b="1" smtClean="0">
                <a:latin typeface="微軟正黑體"/>
                <a:ea typeface="微軟正黑體"/>
                <a:cs typeface="微軟正黑體"/>
              </a:rPr>
              <a:t>：十萬以上至一百萬</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A.</a:t>
            </a:r>
            <a:r>
              <a:rPr lang="zh-TW" altLang="en-US" sz="2800" b="1" smtClean="0">
                <a:latin typeface="微軟正黑體"/>
                <a:ea typeface="微軟正黑體"/>
                <a:cs typeface="微軟正黑體"/>
              </a:rPr>
              <a:t>首長或其授權人員指定之主</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會</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計或有關單位派員監辦，</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B.</a:t>
            </a:r>
            <a:r>
              <a:rPr lang="zh-TW" altLang="en-US" sz="2800" b="1" smtClean="0">
                <a:latin typeface="微軟正黑體"/>
                <a:ea typeface="微軟正黑體"/>
                <a:cs typeface="微軟正黑體"/>
              </a:rPr>
              <a:t>原則以公開取得三家以上廠商之書面報價或企劃書後以比價</a:t>
            </a:r>
          </a:p>
          <a:p>
            <a:pPr>
              <a:lnSpc>
                <a:spcPct val="80000"/>
              </a:lnSpc>
              <a:buFont typeface="Wingdings" pitchFamily="2" charset="2"/>
              <a:buNone/>
            </a:pPr>
            <a:r>
              <a:rPr lang="zh-TW" altLang="en-US" sz="2800" b="1" smtClean="0">
                <a:latin typeface="微軟正黑體"/>
                <a:ea typeface="微軟正黑體"/>
                <a:cs typeface="微軟正黑體"/>
              </a:rPr>
              <a:t>             方式為之，例外始以單獨議價方式為之。 </a:t>
            </a:r>
          </a:p>
          <a:p>
            <a:pPr>
              <a:lnSpc>
                <a:spcPct val="80000"/>
              </a:lnSpc>
              <a:buFont typeface="Wingdings" pitchFamily="2" charset="2"/>
              <a:buNone/>
            </a:pPr>
            <a:r>
              <a:rPr lang="en-US" altLang="zh-TW" sz="2800" b="1" smtClean="0">
                <a:latin typeface="微軟正黑體"/>
                <a:ea typeface="微軟正黑體"/>
                <a:cs typeface="微軟正黑體"/>
              </a:rPr>
              <a:t>(5)</a:t>
            </a:r>
            <a:r>
              <a:rPr lang="zh-TW" altLang="en-US" sz="2800" b="1" smtClean="0">
                <a:latin typeface="微軟正黑體"/>
                <a:ea typeface="微軟正黑體"/>
                <a:cs typeface="微軟正黑體"/>
              </a:rPr>
              <a:t>、</a:t>
            </a:r>
            <a:r>
              <a:rPr lang="zh-TW" altLang="en-US" sz="2800" b="1" smtClean="0">
                <a:solidFill>
                  <a:schemeClr val="hlink"/>
                </a:solidFill>
                <a:latin typeface="微軟正黑體"/>
                <a:ea typeface="微軟正黑體"/>
                <a:cs typeface="微軟正黑體"/>
              </a:rPr>
              <a:t>小額採購</a:t>
            </a:r>
            <a:r>
              <a:rPr lang="zh-TW" altLang="en-US" sz="2800" b="1" smtClean="0">
                <a:latin typeface="微軟正黑體"/>
                <a:ea typeface="微軟正黑體"/>
                <a:cs typeface="微軟正黑體"/>
              </a:rPr>
              <a:t>：十萬元以下之採購：</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A.</a:t>
            </a:r>
            <a:r>
              <a:rPr lang="zh-TW" altLang="en-US" sz="2800" b="1" smtClean="0">
                <a:latin typeface="微軟正黑體"/>
                <a:ea typeface="微軟正黑體"/>
                <a:cs typeface="微軟正黑體"/>
              </a:rPr>
              <a:t>得不通知主</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會</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計及有關單位派員監辦。</a:t>
            </a:r>
          </a:p>
          <a:p>
            <a:pPr>
              <a:lnSpc>
                <a:spcPct val="80000"/>
              </a:lnSpc>
              <a:buFont typeface="Wingdings" pitchFamily="2" charset="2"/>
              <a:buNone/>
            </a:pPr>
            <a:r>
              <a:rPr lang="zh-TW" altLang="en-US" sz="2800" b="1" smtClean="0">
                <a:latin typeface="微軟正黑體"/>
                <a:ea typeface="微軟正黑體"/>
                <a:cs typeface="微軟正黑體"/>
              </a:rPr>
              <a:t>         </a:t>
            </a:r>
            <a:r>
              <a:rPr lang="en-US" altLang="zh-TW" sz="2800" b="1" smtClean="0">
                <a:latin typeface="微軟正黑體"/>
                <a:ea typeface="微軟正黑體"/>
                <a:cs typeface="微軟正黑體"/>
              </a:rPr>
              <a:t>B.</a:t>
            </a:r>
            <a:r>
              <a:rPr lang="zh-TW" altLang="en-US" sz="2800" b="1" smtClean="0">
                <a:latin typeface="微軟正黑體"/>
                <a:ea typeface="微軟正黑體"/>
                <a:cs typeface="微軟正黑體"/>
              </a:rPr>
              <a:t>製作動支經費請示單，移採購單位採購人員簽章，會請財政</a:t>
            </a:r>
          </a:p>
          <a:p>
            <a:pPr>
              <a:lnSpc>
                <a:spcPct val="80000"/>
              </a:lnSpc>
              <a:buFont typeface="Wingdings" pitchFamily="2" charset="2"/>
              <a:buNone/>
            </a:pPr>
            <a:r>
              <a:rPr lang="zh-TW" altLang="en-US" sz="2800" b="1" smtClean="0">
                <a:latin typeface="微軟正黑體"/>
                <a:ea typeface="微軟正黑體"/>
                <a:cs typeface="微軟正黑體"/>
              </a:rPr>
              <a:t>             課確認財源、主計處確認得動支，並經首長決行後，洽報價</a:t>
            </a:r>
          </a:p>
          <a:p>
            <a:pPr>
              <a:lnSpc>
                <a:spcPct val="80000"/>
              </a:lnSpc>
              <a:buFont typeface="Wingdings" pitchFamily="2" charset="2"/>
              <a:buNone/>
            </a:pPr>
            <a:r>
              <a:rPr lang="zh-TW" altLang="en-US" sz="2800" b="1" smtClean="0">
                <a:latin typeface="微軟正黑體"/>
                <a:ea typeface="微軟正黑體"/>
                <a:cs typeface="微軟正黑體"/>
              </a:rPr>
              <a:t>             廠商訂購，即完成訂購作業</a:t>
            </a:r>
          </a:p>
          <a:p>
            <a:endParaRPr lang="zh-TW" alt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標題 1"/>
          <p:cNvSpPr>
            <a:spLocks noGrp="1"/>
          </p:cNvSpPr>
          <p:nvPr>
            <p:ph type="title"/>
          </p:nvPr>
        </p:nvSpPr>
        <p:spPr/>
        <p:txBody>
          <a:bodyPr/>
          <a:lstStyle/>
          <a:p>
            <a:pPr algn="l"/>
            <a:r>
              <a:rPr lang="zh-TW" altLang="en-US" sz="3200" b="1" smtClean="0">
                <a:solidFill>
                  <a:schemeClr val="hlink"/>
                </a:solidFill>
                <a:latin typeface="微軟正黑體"/>
                <a:cs typeface="微軟正黑體"/>
              </a:rPr>
              <a:t>四</a:t>
            </a:r>
            <a:r>
              <a:rPr lang="zh-TW" altLang="zh-TW" sz="3200" b="1" smtClean="0">
                <a:solidFill>
                  <a:schemeClr val="hlink"/>
                </a:solidFill>
                <a:latin typeface="微軟正黑體"/>
                <a:cs typeface="微軟正黑體"/>
              </a:rPr>
              <a:t>、</a:t>
            </a:r>
            <a:r>
              <a:rPr lang="zh-TW" altLang="en-US" sz="3200" b="1" smtClean="0">
                <a:solidFill>
                  <a:schemeClr val="hlink"/>
                </a:solidFill>
                <a:latin typeface="微軟正黑體"/>
                <a:cs typeface="微軟正黑體"/>
              </a:rPr>
              <a:t>政府採購之招標方式：</a:t>
            </a:r>
            <a:r>
              <a:rPr lang="en-US" altLang="zh-TW" sz="3200" b="1" smtClean="0">
                <a:solidFill>
                  <a:schemeClr val="hlink"/>
                </a:solidFill>
                <a:latin typeface="微軟正黑體"/>
                <a:cs typeface="微軟正黑體"/>
              </a:rPr>
              <a:t>(</a:t>
            </a:r>
            <a:r>
              <a:rPr lang="zh-TW" altLang="en-US" sz="3200" b="1" smtClean="0">
                <a:solidFill>
                  <a:schemeClr val="hlink"/>
                </a:solidFill>
                <a:latin typeface="微軟正黑體"/>
                <a:cs typeface="微軟正黑體"/>
              </a:rPr>
              <a:t>採</a:t>
            </a:r>
            <a:r>
              <a:rPr lang="en-US" altLang="zh-TW" sz="3200" b="1" smtClean="0">
                <a:solidFill>
                  <a:schemeClr val="hlink"/>
                </a:solidFill>
                <a:latin typeface="微軟正黑體"/>
                <a:cs typeface="微軟正黑體"/>
              </a:rPr>
              <a:t>18</a:t>
            </a:r>
            <a:r>
              <a:rPr lang="zh-TW" altLang="en-US" sz="3200" b="1" smtClean="0">
                <a:solidFill>
                  <a:schemeClr val="hlink"/>
                </a:solidFill>
                <a:latin typeface="微軟正黑體"/>
                <a:cs typeface="微軟正黑體"/>
              </a:rPr>
              <a:t>條</a:t>
            </a:r>
            <a:r>
              <a:rPr lang="en-US" altLang="zh-TW" sz="3200" b="1" smtClean="0">
                <a:solidFill>
                  <a:schemeClr val="hlink"/>
                </a:solidFill>
                <a:latin typeface="微軟正黑體"/>
                <a:cs typeface="微軟正黑體"/>
              </a:rPr>
              <a:t>)</a:t>
            </a:r>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lnSpcReduction="10000"/>
          </a:bodyPr>
          <a:lstStyle/>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１、</a:t>
            </a:r>
            <a:r>
              <a:rPr lang="zh-TW" altLang="en-US" sz="2800" b="1" u="sng" dirty="0" smtClean="0">
                <a:solidFill>
                  <a:schemeClr val="hlink"/>
                </a:solidFill>
                <a:latin typeface="微軟正黑體" pitchFamily="34" charset="-120"/>
                <a:ea typeface="微軟正黑體" pitchFamily="34" charset="-120"/>
              </a:rPr>
              <a:t>公開招標</a:t>
            </a:r>
            <a:r>
              <a:rPr lang="zh-TW" altLang="en-US" sz="2800" b="1" dirty="0" smtClean="0">
                <a:latin typeface="微軟正黑體" pitchFamily="34" charset="-120"/>
                <a:ea typeface="微軟正黑體" pitchFamily="34" charset="-120"/>
              </a:rPr>
              <a:t>，指以公告方式邀請不特定廠商投標。除有依法不予</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開標情事者外，有「</a:t>
            </a:r>
            <a:r>
              <a:rPr lang="zh-TW" altLang="en-US" sz="2800" b="1" dirty="0" smtClean="0">
                <a:solidFill>
                  <a:schemeClr val="hlink"/>
                </a:solidFill>
                <a:latin typeface="微軟正黑體" pitchFamily="34" charset="-120"/>
                <a:ea typeface="微軟正黑體" pitchFamily="34" charset="-120"/>
              </a:rPr>
              <a:t>三家以上合格廠商</a:t>
            </a:r>
            <a:r>
              <a:rPr lang="zh-TW" altLang="en-US" sz="2800" b="1" dirty="0" smtClean="0">
                <a:latin typeface="微軟正黑體" pitchFamily="34" charset="-120"/>
                <a:ea typeface="微軟正黑體" pitchFamily="34" charset="-120"/>
              </a:rPr>
              <a:t>」</a:t>
            </a:r>
            <a:r>
              <a:rPr lang="zh-TW" altLang="en-US" sz="2800" b="1" dirty="0" smtClean="0">
                <a:solidFill>
                  <a:schemeClr val="hlink"/>
                </a:solidFill>
                <a:latin typeface="微軟正黑體" pitchFamily="34" charset="-120"/>
                <a:ea typeface="微軟正黑體" pitchFamily="34" charset="-120"/>
              </a:rPr>
              <a:t>公開投標</a:t>
            </a:r>
            <a:r>
              <a:rPr lang="zh-TW" altLang="en-US" sz="2800" b="1" dirty="0" smtClean="0">
                <a:latin typeface="微軟正黑體" pitchFamily="34" charset="-120"/>
                <a:ea typeface="微軟正黑體" pitchFamily="34" charset="-120"/>
              </a:rPr>
              <a:t>，即應依招</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標文件所定時間開標決標：</a:t>
            </a:r>
          </a:p>
          <a:p>
            <a:pPr marL="274320" indent="-274320" fontAlgn="auto">
              <a:lnSpc>
                <a:spcPct val="90000"/>
              </a:lnSpc>
              <a:spcAft>
                <a:spcPts val="0"/>
              </a:spcAft>
              <a:buFont typeface="Wingdings" pitchFamily="2" charset="2"/>
              <a:buNone/>
              <a:defRPr/>
            </a:pPr>
            <a:endParaRPr lang="en-US" altLang="zh-TW" sz="2800" b="1" dirty="0" smtClean="0">
              <a:latin typeface="微軟正黑體" pitchFamily="34" charset="-120"/>
              <a:ea typeface="微軟正黑體" pitchFamily="34" charset="-120"/>
            </a:endParaRP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２、</a:t>
            </a:r>
            <a:r>
              <a:rPr lang="zh-TW" altLang="en-US" sz="2800" b="1" u="sng" dirty="0" smtClean="0">
                <a:solidFill>
                  <a:schemeClr val="hlink"/>
                </a:solidFill>
                <a:latin typeface="微軟正黑體" pitchFamily="34" charset="-120"/>
                <a:ea typeface="微軟正黑體" pitchFamily="34" charset="-120"/>
              </a:rPr>
              <a:t>選擇性招標</a:t>
            </a:r>
            <a:r>
              <a:rPr lang="zh-TW" altLang="en-US" sz="2800" b="1" dirty="0" smtClean="0">
                <a:latin typeface="微軟正黑體" pitchFamily="34" charset="-120"/>
                <a:ea typeface="微軟正黑體" pitchFamily="34" charset="-120"/>
              </a:rPr>
              <a:t>：指以公告方式預先依一定資格條件辦理廠商資格</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審查後，再行邀請符合資格之廠商</a:t>
            </a:r>
            <a:r>
              <a:rPr lang="zh-TW" altLang="en-US" sz="2800" b="1" dirty="0" smtClean="0">
                <a:solidFill>
                  <a:schemeClr val="hlink"/>
                </a:solidFill>
                <a:latin typeface="微軟正黑體" pitchFamily="34" charset="-120"/>
                <a:ea typeface="微軟正黑體" pitchFamily="34" charset="-120"/>
              </a:rPr>
              <a:t>公開投標</a:t>
            </a:r>
            <a:r>
              <a:rPr lang="zh-TW" altLang="en-US" sz="2800" b="1" dirty="0" smtClean="0">
                <a:latin typeface="微軟正黑體" pitchFamily="34" charset="-120"/>
                <a:ea typeface="微軟正黑體" pitchFamily="34" charset="-120"/>
              </a:rPr>
              <a:t>。 </a:t>
            </a:r>
          </a:p>
          <a:p>
            <a:pPr marL="274320" indent="-274320" fontAlgn="auto">
              <a:lnSpc>
                <a:spcPct val="90000"/>
              </a:lnSpc>
              <a:spcAft>
                <a:spcPts val="0"/>
              </a:spcAft>
              <a:buFont typeface="Wingdings" pitchFamily="2" charset="2"/>
              <a:buNone/>
              <a:defRPr/>
            </a:pPr>
            <a:endParaRPr lang="en-US" altLang="zh-TW" sz="2800" b="1" dirty="0" smtClean="0">
              <a:latin typeface="微軟正黑體" pitchFamily="34" charset="-120"/>
              <a:ea typeface="微軟正黑體" pitchFamily="34" charset="-120"/>
            </a:endParaRP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３、</a:t>
            </a:r>
            <a:r>
              <a:rPr lang="zh-TW" altLang="en-US" sz="2800" b="1" u="sng" dirty="0" smtClean="0">
                <a:solidFill>
                  <a:schemeClr val="hlink"/>
                </a:solidFill>
                <a:latin typeface="微軟正黑體" pitchFamily="34" charset="-120"/>
                <a:ea typeface="微軟正黑體" pitchFamily="34" charset="-120"/>
              </a:rPr>
              <a:t>限制性招標</a:t>
            </a:r>
            <a:r>
              <a:rPr lang="zh-TW" altLang="en-US" sz="2800" b="1" dirty="0" smtClean="0">
                <a:latin typeface="微軟正黑體" pitchFamily="34" charset="-120"/>
                <a:ea typeface="微軟正黑體" pitchFamily="34" charset="-120"/>
              </a:rPr>
              <a:t>：指不經公告程序，邀請二家以上廠商</a:t>
            </a:r>
            <a:r>
              <a:rPr lang="zh-TW" altLang="en-US" sz="2800" b="1" dirty="0" smtClean="0">
                <a:solidFill>
                  <a:schemeClr val="hlink"/>
                </a:solidFill>
                <a:latin typeface="微軟正黑體" pitchFamily="34" charset="-120"/>
                <a:ea typeface="微軟正黑體" pitchFamily="34" charset="-120"/>
              </a:rPr>
              <a:t>比價</a:t>
            </a:r>
            <a:r>
              <a:rPr lang="zh-TW" altLang="en-US" sz="2800" b="1" dirty="0" smtClean="0">
                <a:latin typeface="微軟正黑體" pitchFamily="34" charset="-120"/>
                <a:ea typeface="微軟正黑體" pitchFamily="34" charset="-120"/>
              </a:rPr>
              <a:t>或僅邀</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請一家廠商</a:t>
            </a:r>
            <a:r>
              <a:rPr lang="zh-TW" altLang="en-US" sz="2800" b="1" dirty="0" smtClean="0">
                <a:solidFill>
                  <a:schemeClr val="hlink"/>
                </a:solidFill>
                <a:latin typeface="微軟正黑體" pitchFamily="34" charset="-120"/>
                <a:ea typeface="微軟正黑體" pitchFamily="34" charset="-120"/>
              </a:rPr>
              <a:t>議價</a:t>
            </a:r>
            <a:r>
              <a:rPr lang="zh-TW" altLang="en-US" sz="2800" b="1" dirty="0" smtClean="0">
                <a:latin typeface="微軟正黑體" pitchFamily="34" charset="-120"/>
                <a:ea typeface="微軟正黑體" pitchFamily="34" charset="-120"/>
              </a:rPr>
              <a:t>。有二家廠商投標者，即得比價；僅有一家廠</a:t>
            </a:r>
          </a:p>
          <a:p>
            <a:pPr marL="274320" indent="-274320" fontAlgn="auto">
              <a:lnSpc>
                <a:spcPct val="9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商投標者，得當場改為議價辦理。 </a:t>
            </a:r>
          </a:p>
          <a:p>
            <a:pPr marL="274320" indent="-274320" fontAlgn="auto">
              <a:spcAft>
                <a:spcPts val="0"/>
              </a:spcAft>
              <a:buFont typeface="Wingdings 2"/>
              <a:buChar char=""/>
              <a:defRPr/>
            </a:pPr>
            <a:endParaRPr lang="zh-TW"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標題 1"/>
          <p:cNvSpPr>
            <a:spLocks noGrp="1"/>
          </p:cNvSpPr>
          <p:nvPr>
            <p:ph type="title"/>
          </p:nvPr>
        </p:nvSpPr>
        <p:spPr/>
        <p:txBody>
          <a:bodyPr/>
          <a:lstStyle/>
          <a:p>
            <a:endParaRPr lang="zh-TW" altLang="en-US" smtClean="0">
              <a:solidFill>
                <a:srgbClr val="7B9899"/>
              </a:solidFill>
              <a:cs typeface="微軟正黑體"/>
            </a:endParaRPr>
          </a:p>
        </p:txBody>
      </p:sp>
      <p:sp>
        <p:nvSpPr>
          <p:cNvPr id="63490" name="內容版面配置區 2"/>
          <p:cNvSpPr>
            <a:spLocks noGrp="1"/>
          </p:cNvSpPr>
          <p:nvPr>
            <p:ph sz="quarter" idx="1"/>
          </p:nvPr>
        </p:nvSpPr>
        <p:spPr>
          <a:xfrm>
            <a:off x="401638" y="1527175"/>
            <a:ext cx="11339512" cy="4572000"/>
          </a:xfrm>
        </p:spPr>
        <p:txBody>
          <a:bodyPr/>
          <a:lstStyle/>
          <a:p>
            <a:pPr>
              <a:lnSpc>
                <a:spcPct val="90000"/>
              </a:lnSpc>
              <a:buFont typeface="Wingdings" pitchFamily="2" charset="2"/>
              <a:buNone/>
            </a:pPr>
            <a:r>
              <a:rPr lang="zh-TW" altLang="en-US" sz="2800" b="1" smtClean="0">
                <a:latin typeface="微軟正黑體"/>
                <a:ea typeface="微軟正黑體"/>
                <a:cs typeface="微軟正黑體"/>
              </a:rPr>
              <a:t>４、</a:t>
            </a:r>
            <a:r>
              <a:rPr lang="zh-TW" altLang="en-US" sz="2800" b="1" u="sng" smtClean="0">
                <a:solidFill>
                  <a:schemeClr val="hlink"/>
                </a:solidFill>
                <a:latin typeface="微軟正黑體"/>
                <a:ea typeface="微軟正黑體"/>
                <a:cs typeface="微軟正黑體"/>
              </a:rPr>
              <a:t>特殊招標方式</a:t>
            </a:r>
            <a:r>
              <a:rPr lang="zh-TW" altLang="en-US" sz="2800" b="1" smtClean="0">
                <a:latin typeface="微軟正黑體"/>
                <a:ea typeface="微軟正黑體"/>
                <a:cs typeface="微軟正黑體"/>
              </a:rPr>
              <a:t>：     </a:t>
            </a:r>
          </a:p>
          <a:p>
            <a:pPr>
              <a:lnSpc>
                <a:spcPct val="90000"/>
              </a:lnSpc>
              <a:buFont typeface="Wingdings" pitchFamily="2" charset="2"/>
              <a:buNone/>
            </a:pPr>
            <a:r>
              <a:rPr lang="en-US" altLang="zh-TW" sz="2800" b="1" smtClean="0">
                <a:latin typeface="微軟正黑體"/>
                <a:ea typeface="微軟正黑體"/>
                <a:cs typeface="微軟正黑體"/>
              </a:rPr>
              <a:t>(1)</a:t>
            </a:r>
            <a:r>
              <a:rPr lang="zh-TW" altLang="en-US" sz="2800" b="1" smtClean="0">
                <a:latin typeface="微軟正黑體"/>
                <a:ea typeface="微軟正黑體"/>
                <a:cs typeface="微軟正黑體"/>
              </a:rPr>
              <a:t>、</a:t>
            </a:r>
            <a:r>
              <a:rPr lang="zh-TW" altLang="en-US" sz="2800" b="1" u="sng" smtClean="0">
                <a:solidFill>
                  <a:schemeClr val="hlink"/>
                </a:solidFill>
                <a:latin typeface="微軟正黑體"/>
                <a:ea typeface="微軟正黑體"/>
                <a:cs typeface="微軟正黑體"/>
              </a:rPr>
              <a:t>統包</a:t>
            </a:r>
            <a:r>
              <a:rPr lang="zh-TW" altLang="en-US" sz="2800" b="1" smtClean="0">
                <a:latin typeface="微軟正黑體"/>
                <a:ea typeface="微軟正黑體"/>
                <a:cs typeface="微軟正黑體"/>
              </a:rPr>
              <a:t>：即</a:t>
            </a:r>
            <a:r>
              <a:rPr lang="zh-TW" altLang="en-US" sz="2800" b="1" u="sng" smtClean="0">
                <a:latin typeface="微軟正黑體"/>
                <a:ea typeface="微軟正黑體"/>
                <a:cs typeface="微軟正黑體"/>
              </a:rPr>
              <a:t>設計、施工、維修</a:t>
            </a:r>
            <a:r>
              <a:rPr lang="zh-TW" altLang="en-US" sz="2800" b="1" smtClean="0">
                <a:latin typeface="微軟正黑體"/>
                <a:ea typeface="微軟正黑體"/>
                <a:cs typeface="微軟正黑體"/>
              </a:rPr>
              <a:t>合一之招標方式。機關基於效率及</a:t>
            </a:r>
          </a:p>
          <a:p>
            <a:pPr>
              <a:lnSpc>
                <a:spcPct val="90000"/>
              </a:lnSpc>
              <a:buFont typeface="Wingdings" pitchFamily="2" charset="2"/>
              <a:buNone/>
            </a:pPr>
            <a:r>
              <a:rPr lang="zh-TW" altLang="en-US" sz="2800" b="1" smtClean="0">
                <a:latin typeface="微軟正黑體"/>
                <a:ea typeface="微軟正黑體"/>
                <a:cs typeface="微軟正黑體"/>
              </a:rPr>
              <a:t>        品質之要求，得以統包辦理招標。</a:t>
            </a:r>
          </a:p>
          <a:p>
            <a:pPr>
              <a:lnSpc>
                <a:spcPct val="90000"/>
              </a:lnSpc>
              <a:buFont typeface="Wingdings" pitchFamily="2" charset="2"/>
              <a:buNone/>
            </a:pPr>
            <a:endParaRPr lang="en-US" altLang="zh-TW" sz="2800" b="1" smtClean="0">
              <a:latin typeface="微軟正黑體"/>
              <a:ea typeface="微軟正黑體"/>
              <a:cs typeface="微軟正黑體"/>
            </a:endParaRPr>
          </a:p>
          <a:p>
            <a:pPr>
              <a:lnSpc>
                <a:spcPct val="90000"/>
              </a:lnSpc>
              <a:buFont typeface="Wingdings" pitchFamily="2" charset="2"/>
              <a:buNone/>
            </a:pP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a:t>
            </a:r>
            <a:r>
              <a:rPr lang="zh-TW" altLang="en-US" sz="2800" b="1" u="sng" smtClean="0">
                <a:solidFill>
                  <a:schemeClr val="hlink"/>
                </a:solidFill>
                <a:latin typeface="微軟正黑體"/>
                <a:ea typeface="微軟正黑體"/>
                <a:cs typeface="微軟正黑體"/>
              </a:rPr>
              <a:t>共同投標</a:t>
            </a:r>
            <a:r>
              <a:rPr lang="zh-TW" altLang="en-US" sz="2800" b="1" smtClean="0">
                <a:latin typeface="微軟正黑體"/>
                <a:ea typeface="微軟正黑體"/>
                <a:cs typeface="微軟正黑體"/>
              </a:rPr>
              <a:t>：視個別採購之特性，於招標文件中規定允許一定家</a:t>
            </a:r>
          </a:p>
          <a:p>
            <a:pPr>
              <a:lnSpc>
                <a:spcPct val="90000"/>
              </a:lnSpc>
              <a:buFont typeface="Wingdings" pitchFamily="2" charset="2"/>
              <a:buNone/>
            </a:pPr>
            <a:r>
              <a:rPr lang="zh-TW" altLang="en-US" sz="2800" b="1" smtClean="0">
                <a:latin typeface="微軟正黑體"/>
                <a:ea typeface="微軟正黑體"/>
                <a:cs typeface="微軟正黑體"/>
              </a:rPr>
              <a:t>        數內之廠商共同投標。共同投標時二家以上之廠商應共同具名</a:t>
            </a:r>
          </a:p>
          <a:p>
            <a:pPr>
              <a:lnSpc>
                <a:spcPct val="90000"/>
              </a:lnSpc>
              <a:buFont typeface="Wingdings" pitchFamily="2" charset="2"/>
              <a:buNone/>
            </a:pPr>
            <a:r>
              <a:rPr lang="zh-TW" altLang="en-US" sz="2800" b="1" smtClean="0">
                <a:latin typeface="微軟正黑體"/>
                <a:ea typeface="微軟正黑體"/>
                <a:cs typeface="微軟正黑體"/>
              </a:rPr>
              <a:t>        投標，並於得標後共同具名簽約，連帶負履行採購契約之責，</a:t>
            </a:r>
          </a:p>
          <a:p>
            <a:pPr>
              <a:lnSpc>
                <a:spcPct val="90000"/>
              </a:lnSpc>
              <a:buFont typeface="Wingdings" pitchFamily="2" charset="2"/>
              <a:buNone/>
            </a:pPr>
            <a:r>
              <a:rPr lang="zh-TW" altLang="en-US" sz="2800" b="1" smtClean="0">
                <a:latin typeface="微軟正黑體"/>
                <a:ea typeface="微軟正黑體"/>
                <a:cs typeface="微軟正黑體"/>
              </a:rPr>
              <a:t>        以承攬工程或提供財物、勞務之行為</a:t>
            </a:r>
            <a:endParaRPr lang="zh-TW" altLang="en-US" b="1" smtClean="0">
              <a:latin typeface="微軟正黑體"/>
              <a:ea typeface="微軟正黑體"/>
              <a:cs typeface="微軟正黑體"/>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p:txBody>
          <a:bodyPr/>
          <a:lstStyle/>
          <a:p>
            <a:endParaRPr lang="zh-TW" altLang="en-US" smtClean="0">
              <a:solidFill>
                <a:srgbClr val="7B9899"/>
              </a:solidFill>
              <a:cs typeface="微軟正黑體"/>
            </a:endParaRPr>
          </a:p>
        </p:txBody>
      </p:sp>
      <p:sp>
        <p:nvSpPr>
          <p:cNvPr id="18434" name="內容版面配置區 2"/>
          <p:cNvSpPr>
            <a:spLocks noGrp="1"/>
          </p:cNvSpPr>
          <p:nvPr>
            <p:ph sz="quarter" idx="1"/>
          </p:nvPr>
        </p:nvSpPr>
        <p:spPr>
          <a:xfrm>
            <a:off x="401638" y="1527175"/>
            <a:ext cx="11339512" cy="4572000"/>
          </a:xfrm>
        </p:spPr>
        <p:txBody>
          <a:bodyPr/>
          <a:lstStyle/>
          <a:p>
            <a:pPr>
              <a:lnSpc>
                <a:spcPct val="90000"/>
              </a:lnSpc>
            </a:pPr>
            <a:r>
              <a:rPr lang="zh-TW" altLang="en-US" sz="2800" b="1" smtClean="0">
                <a:latin typeface="微軟正黑體"/>
                <a:ea typeface="微軟正黑體"/>
                <a:cs typeface="微軟正黑體"/>
              </a:rPr>
              <a:t>「法定職務權限」，則指所從事之事務，符合法令所賦與之職務權限，例如</a:t>
            </a:r>
            <a:r>
              <a:rPr lang="zh-TW" altLang="en-US" sz="2800" b="1" smtClean="0">
                <a:solidFill>
                  <a:srgbClr val="FF0000"/>
                </a:solidFill>
                <a:latin typeface="微軟正黑體"/>
                <a:ea typeface="微軟正黑體"/>
                <a:cs typeface="微軟正黑體"/>
              </a:rPr>
              <a:t>機關組織法規所明定之職務</a:t>
            </a:r>
            <a:r>
              <a:rPr lang="zh-TW" altLang="en-US" sz="2800" b="1" smtClean="0">
                <a:latin typeface="微軟正黑體"/>
                <a:ea typeface="微軟正黑體"/>
                <a:cs typeface="微軟正黑體"/>
              </a:rPr>
              <a:t>等是。故應按「具有法定職務權限」，與「</a:t>
            </a:r>
            <a:r>
              <a:rPr lang="zh-TW" altLang="en-US" sz="2800" b="1" smtClean="0">
                <a:solidFill>
                  <a:srgbClr val="FF0000"/>
                </a:solidFill>
                <a:latin typeface="微軟正黑體"/>
                <a:ea typeface="微軟正黑體"/>
                <a:cs typeface="微軟正黑體"/>
              </a:rPr>
              <a:t>單純從事機械性、勞力性工作</a:t>
            </a:r>
            <a:r>
              <a:rPr lang="zh-TW" altLang="en-US" sz="2800" b="1" smtClean="0">
                <a:latin typeface="微軟正黑體"/>
                <a:ea typeface="微軟正黑體"/>
                <a:cs typeface="微軟正黑體"/>
              </a:rPr>
              <a:t>」而區別。</a:t>
            </a:r>
          </a:p>
          <a:p>
            <a:pPr>
              <a:lnSpc>
                <a:spcPct val="90000"/>
              </a:lnSpc>
            </a:pPr>
            <a:r>
              <a:rPr lang="zh-TW" altLang="en-US" sz="2800" b="1" smtClean="0">
                <a:latin typeface="微軟正黑體"/>
                <a:ea typeface="微軟正黑體"/>
                <a:cs typeface="微軟正黑體"/>
              </a:rPr>
              <a:t>１、政府約僱人員 </a:t>
            </a:r>
          </a:p>
          <a:p>
            <a:pPr>
              <a:lnSpc>
                <a:spcPct val="90000"/>
              </a:lnSpc>
            </a:pPr>
            <a:r>
              <a:rPr lang="zh-TW" altLang="en-US" sz="2800" b="1" smtClean="0">
                <a:latin typeface="微軟正黑體"/>
                <a:ea typeface="微軟正黑體"/>
                <a:cs typeface="微軟正黑體"/>
              </a:rPr>
              <a:t>２、政府機構之職工福利社 </a:t>
            </a:r>
          </a:p>
          <a:p>
            <a:pPr>
              <a:lnSpc>
                <a:spcPct val="90000"/>
              </a:lnSpc>
            </a:pPr>
            <a:r>
              <a:rPr lang="zh-TW" altLang="en-US" sz="2800" b="1" smtClean="0">
                <a:latin typeface="微軟正黑體"/>
                <a:ea typeface="微軟正黑體"/>
                <a:cs typeface="微軟正黑體"/>
              </a:rPr>
              <a:t>３、中山科學院採購人員</a:t>
            </a:r>
          </a:p>
          <a:p>
            <a:pPr>
              <a:lnSpc>
                <a:spcPct val="90000"/>
              </a:lnSpc>
            </a:pPr>
            <a:r>
              <a:rPr lang="zh-TW" altLang="en-US" sz="2800" b="1" smtClean="0">
                <a:latin typeface="微軟正黑體"/>
                <a:ea typeface="微軟正黑體"/>
                <a:cs typeface="微軟正黑體"/>
              </a:rPr>
              <a:t>服務於國防部轄下所屬機關中科院設供處資材管理組，且有法定之職掌權限，則</a:t>
            </a:r>
            <a:r>
              <a:rPr lang="zh-TW" altLang="en-US" sz="2800" b="1" smtClean="0">
                <a:solidFill>
                  <a:srgbClr val="FF0000"/>
                </a:solidFill>
                <a:latin typeface="微軟正黑體"/>
                <a:ea typeface="微軟正黑體"/>
                <a:cs typeface="微軟正黑體"/>
              </a:rPr>
              <a:t>不論其所從事之公共事務究否係私經濟行為，要不影響判斷其為修正後刑法身分公務員之認定</a:t>
            </a:r>
            <a:r>
              <a:rPr lang="en-US" altLang="zh-TW" sz="2800" b="1" smtClean="0">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100</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2728</a:t>
            </a:r>
            <a:r>
              <a:rPr lang="zh-TW" altLang="en-US" sz="2800" b="1" smtClean="0">
                <a:solidFill>
                  <a:srgbClr val="FF0000"/>
                </a:solidFill>
                <a:latin typeface="微軟正黑體"/>
                <a:ea typeface="微軟正黑體"/>
                <a:cs typeface="微軟正黑體"/>
              </a:rPr>
              <a:t>號</a:t>
            </a:r>
            <a:r>
              <a:rPr lang="en-US" altLang="zh-TW" sz="2800" b="1" smtClean="0">
                <a:latin typeface="微軟正黑體"/>
                <a:ea typeface="微軟正黑體"/>
                <a:cs typeface="微軟正黑體"/>
              </a:rPr>
              <a:t>)</a:t>
            </a:r>
          </a:p>
          <a:p>
            <a:endParaRPr lang="zh-TW" alt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標題 1"/>
          <p:cNvSpPr>
            <a:spLocks noGrp="1"/>
          </p:cNvSpPr>
          <p:nvPr>
            <p:ph type="title"/>
          </p:nvPr>
        </p:nvSpPr>
        <p:spPr/>
        <p:txBody>
          <a:bodyPr/>
          <a:lstStyle/>
          <a:p>
            <a:pPr algn="l"/>
            <a:r>
              <a:rPr lang="zh-TW" altLang="en-US" sz="3600" b="1" smtClean="0">
                <a:solidFill>
                  <a:srgbClr val="00B0F0"/>
                </a:solidFill>
                <a:cs typeface="微軟正黑體"/>
              </a:rPr>
              <a:t>五、不得參加政府採購之廠商：</a:t>
            </a:r>
            <a:endParaRPr lang="zh-TW" altLang="en-US" b="1" smtClean="0">
              <a:solidFill>
                <a:srgbClr val="00B0F0"/>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fontScale="92500" lnSpcReduction="10000"/>
          </a:bodyPr>
          <a:lstStyle/>
          <a:p>
            <a:pPr marL="274320" indent="-274320" fontAlgn="auto">
              <a:lnSpc>
                <a:spcPct val="80000"/>
              </a:lnSpc>
              <a:spcAft>
                <a:spcPts val="0"/>
              </a:spcAft>
              <a:buFont typeface="Wingdings" pitchFamily="2" charset="2"/>
              <a:buNone/>
              <a:defRPr/>
            </a:pP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a:t>
            </a:r>
            <a:r>
              <a:rPr lang="zh-TW" altLang="en-US" sz="2800" b="1" u="sng" dirty="0" smtClean="0">
                <a:solidFill>
                  <a:schemeClr val="hlink"/>
                </a:solidFill>
                <a:latin typeface="微軟正黑體" pitchFamily="34" charset="-120"/>
                <a:ea typeface="微軟正黑體" pitchFamily="34" charset="-120"/>
              </a:rPr>
              <a:t>政黨及與其具關係企業關係之廠商</a:t>
            </a:r>
            <a:r>
              <a:rPr lang="zh-TW" altLang="en-US" sz="2800" b="1" dirty="0" smtClean="0">
                <a:latin typeface="微軟正黑體" pitchFamily="34" charset="-120"/>
                <a:ea typeface="微軟正黑體" pitchFamily="34" charset="-120"/>
              </a:rPr>
              <a:t>，不得參與投標。稱具關係企業關係之廠商，準用公司法有關關係企業之規定。</a:t>
            </a:r>
          </a:p>
          <a:p>
            <a:pPr marL="274320" indent="-274320" fontAlgn="auto">
              <a:lnSpc>
                <a:spcPct val="80000"/>
              </a:lnSpc>
              <a:spcAft>
                <a:spcPts val="0"/>
              </a:spcAft>
              <a:buFont typeface="Wingdings" pitchFamily="2" charset="2"/>
              <a:buNone/>
              <a:defRPr/>
            </a:pPr>
            <a:r>
              <a:rPr lang="en-US" altLang="zh-TW" sz="2800" b="1" dirty="0" smtClean="0">
                <a:latin typeface="微軟正黑體" pitchFamily="34" charset="-120"/>
                <a:ea typeface="微軟正黑體" pitchFamily="34" charset="-120"/>
              </a:rPr>
              <a:t>(2)</a:t>
            </a:r>
            <a:r>
              <a:rPr lang="zh-TW" altLang="en-US" sz="2800" b="1" dirty="0" smtClean="0">
                <a:latin typeface="微軟正黑體" pitchFamily="34" charset="-120"/>
                <a:ea typeface="微軟正黑體" pitchFamily="34" charset="-120"/>
              </a:rPr>
              <a:t>、</a:t>
            </a:r>
            <a:r>
              <a:rPr lang="zh-TW" altLang="en-US" sz="2800" b="1" u="sng" dirty="0" smtClean="0">
                <a:solidFill>
                  <a:schemeClr val="hlink"/>
                </a:solidFill>
                <a:latin typeface="微軟正黑體" pitchFamily="34" charset="-120"/>
                <a:ea typeface="微軟正黑體" pitchFamily="34" charset="-120"/>
              </a:rPr>
              <a:t>在採購法</a:t>
            </a:r>
            <a:r>
              <a:rPr lang="en-US" altLang="zh-TW" sz="2800" b="1" u="sng" dirty="0" smtClean="0">
                <a:solidFill>
                  <a:schemeClr val="hlink"/>
                </a:solidFill>
                <a:latin typeface="微軟正黑體" pitchFamily="34" charset="-120"/>
                <a:ea typeface="微軟正黑體" pitchFamily="34" charset="-120"/>
              </a:rPr>
              <a:t>103</a:t>
            </a:r>
            <a:r>
              <a:rPr lang="zh-TW" altLang="en-US" sz="2800" b="1" u="sng" dirty="0" smtClean="0">
                <a:solidFill>
                  <a:schemeClr val="hlink"/>
                </a:solidFill>
                <a:latin typeface="微軟正黑體" pitchFamily="34" charset="-120"/>
                <a:ea typeface="微軟正黑體" pitchFamily="34" charset="-120"/>
              </a:rPr>
              <a:t>條之禁制期間內之廠商</a:t>
            </a:r>
            <a:r>
              <a:rPr lang="zh-TW" altLang="en-US" sz="2800" b="1" dirty="0" smtClean="0">
                <a:latin typeface="微軟正黑體" pitchFamily="34" charset="-120"/>
                <a:ea typeface="微軟正黑體" pitchFamily="34" charset="-120"/>
              </a:rPr>
              <a:t>：</a:t>
            </a:r>
          </a:p>
          <a:p>
            <a:pPr marL="274320" indent="-274320" fontAlgn="auto">
              <a:lnSpc>
                <a:spcPct val="80000"/>
              </a:lnSpc>
              <a:spcAft>
                <a:spcPts val="0"/>
              </a:spcAft>
              <a:buFont typeface="Wingdings" pitchFamily="2" charset="2"/>
              <a:buNone/>
              <a:defRPr/>
            </a:pPr>
            <a:r>
              <a:rPr lang="zh-TW" altLang="en-US" sz="2800" b="1" dirty="0" smtClean="0">
                <a:latin typeface="微軟正黑體" pitchFamily="34" charset="-120"/>
                <a:ea typeface="微軟正黑體" pitchFamily="34" charset="-120"/>
              </a:rPr>
              <a:t>        即機關辦理採購，</a:t>
            </a:r>
            <a:r>
              <a:rPr lang="zh-TW" altLang="en-US" sz="2800" b="1" u="sng" dirty="0" smtClean="0">
                <a:solidFill>
                  <a:srgbClr val="00B0F0"/>
                </a:solidFill>
                <a:latin typeface="微軟正黑體" pitchFamily="34" charset="-120"/>
                <a:ea typeface="微軟正黑體" pitchFamily="34" charset="-120"/>
              </a:rPr>
              <a:t>發現廠商有下列情形之一，應將其事實及理由通知廠商，並附記如未提出異議者，將刊登政府採 購公報：</a:t>
            </a:r>
          </a:p>
          <a:p>
            <a:pPr marL="274320" indent="-274320" fontAlgn="auto">
              <a:lnSpc>
                <a:spcPct val="80000"/>
              </a:lnSpc>
              <a:spcAft>
                <a:spcPts val="0"/>
              </a:spcAft>
              <a:buFont typeface="Wingdings" pitchFamily="2" charset="2"/>
              <a:buNone/>
              <a:defRPr/>
            </a:pPr>
            <a:r>
              <a:rPr lang="zh-TW" altLang="en-US" sz="2800" dirty="0" smtClean="0">
                <a:latin typeface="微軟正黑體" pitchFamily="34" charset="-120"/>
                <a:ea typeface="微軟正黑體" pitchFamily="34" charset="-120"/>
              </a:rPr>
              <a:t>       </a:t>
            </a:r>
            <a:endParaRPr lang="en-US" altLang="zh-TW" sz="2800" dirty="0" smtClean="0">
              <a:latin typeface="微軟正黑體" pitchFamily="34" charset="-120"/>
              <a:ea typeface="微軟正黑體" pitchFamily="34" charset="-120"/>
            </a:endParaRPr>
          </a:p>
          <a:p>
            <a:pPr marL="274320" indent="-274320" fontAlgn="auto">
              <a:lnSpc>
                <a:spcPct val="80000"/>
              </a:lnSpc>
              <a:spcAft>
                <a:spcPts val="0"/>
              </a:spcAft>
              <a:buFont typeface="Wingdings" pitchFamily="2" charset="2"/>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1.</a:t>
            </a:r>
            <a:r>
              <a:rPr lang="zh-TW" altLang="en-US" sz="2800" dirty="0" smtClean="0">
                <a:latin typeface="微軟正黑體" pitchFamily="34" charset="-120"/>
                <a:ea typeface="微軟正黑體" pitchFamily="34" charset="-120"/>
              </a:rPr>
              <a:t>容許他人借用本人名義或證件參加投標者。 </a:t>
            </a:r>
            <a:r>
              <a:rPr lang="en-US" altLang="zh-TW" sz="2800" dirty="0" smtClean="0">
                <a:latin typeface="微軟正黑體" pitchFamily="34" charset="-120"/>
                <a:ea typeface="微軟正黑體" pitchFamily="34" charset="-120"/>
              </a:rPr>
              <a:t>2.</a:t>
            </a:r>
            <a:r>
              <a:rPr lang="zh-TW" altLang="en-US" sz="2800" dirty="0" smtClean="0">
                <a:latin typeface="微軟正黑體" pitchFamily="34" charset="-120"/>
                <a:ea typeface="微軟正黑體" pitchFamily="34" charset="-120"/>
              </a:rPr>
              <a:t>借用或冒用他人名義或證件，或以偽造變造之文件參加投標訂約或履約者。</a:t>
            </a:r>
            <a:r>
              <a:rPr lang="en-US" altLang="zh-TW" sz="2800" dirty="0" smtClean="0">
                <a:latin typeface="微軟正黑體" pitchFamily="34" charset="-120"/>
                <a:ea typeface="微軟正黑體" pitchFamily="34" charset="-120"/>
              </a:rPr>
              <a:t>3.</a:t>
            </a:r>
            <a:r>
              <a:rPr lang="zh-TW" altLang="en-US" sz="2800" dirty="0" smtClean="0">
                <a:latin typeface="微軟正黑體" pitchFamily="34" charset="-120"/>
                <a:ea typeface="微軟正黑體" pitchFamily="34" charset="-120"/>
              </a:rPr>
              <a:t>擅自減省工料情節重大者。</a:t>
            </a:r>
            <a:r>
              <a:rPr lang="en-US" altLang="zh-TW" sz="2800" dirty="0" smtClean="0">
                <a:latin typeface="微軟正黑體" pitchFamily="34" charset="-120"/>
                <a:ea typeface="微軟正黑體" pitchFamily="34" charset="-120"/>
              </a:rPr>
              <a:t>4.</a:t>
            </a:r>
            <a:r>
              <a:rPr lang="zh-TW" altLang="en-US" sz="2800" dirty="0" smtClean="0">
                <a:latin typeface="微軟正黑體" pitchFamily="34" charset="-120"/>
                <a:ea typeface="微軟正黑體" pitchFamily="34" charset="-120"/>
              </a:rPr>
              <a:t>偽造、變造投標、契約或履約相關文件者。</a:t>
            </a:r>
            <a:r>
              <a:rPr lang="en-US" altLang="zh-TW" sz="2800" dirty="0" smtClean="0">
                <a:latin typeface="微軟正黑體" pitchFamily="34" charset="-120"/>
                <a:ea typeface="微軟正黑體" pitchFamily="34" charset="-120"/>
              </a:rPr>
              <a:t>5.</a:t>
            </a:r>
            <a:r>
              <a:rPr lang="zh-TW" altLang="en-US" sz="2800" dirty="0" smtClean="0">
                <a:latin typeface="微軟正黑體" pitchFamily="34" charset="-120"/>
                <a:ea typeface="微軟正黑體" pitchFamily="34" charset="-120"/>
              </a:rPr>
              <a:t>受停業處分期間仍參加投標者。</a:t>
            </a:r>
            <a:r>
              <a:rPr lang="en-US" altLang="zh-TW" sz="2800" dirty="0" smtClean="0">
                <a:latin typeface="微軟正黑體" pitchFamily="34" charset="-120"/>
                <a:ea typeface="微軟正黑體" pitchFamily="34" charset="-120"/>
              </a:rPr>
              <a:t>6.</a:t>
            </a:r>
            <a:r>
              <a:rPr lang="zh-TW" altLang="en-US" sz="2800" dirty="0" smtClean="0">
                <a:latin typeface="微軟正黑體" pitchFamily="34" charset="-120"/>
                <a:ea typeface="微軟正黑體" pitchFamily="34" charset="-120"/>
              </a:rPr>
              <a:t>犯第八十七條至第九十二條之罪，經第一審為有罪判決者。</a:t>
            </a:r>
            <a:r>
              <a:rPr lang="en-US" altLang="zh-TW" sz="2800" dirty="0" smtClean="0">
                <a:latin typeface="微軟正黑體" pitchFamily="34" charset="-120"/>
                <a:ea typeface="微軟正黑體" pitchFamily="34" charset="-120"/>
              </a:rPr>
              <a:t>7.</a:t>
            </a:r>
            <a:r>
              <a:rPr lang="zh-TW" altLang="en-US" sz="2800" dirty="0" smtClean="0">
                <a:latin typeface="微軟正黑體" pitchFamily="34" charset="-120"/>
                <a:ea typeface="微軟正黑體" pitchFamily="34" charset="-120"/>
              </a:rPr>
              <a:t>得標後無正當理由而不訂約者。</a:t>
            </a:r>
            <a:r>
              <a:rPr lang="en-US" altLang="zh-TW" sz="2800" dirty="0" smtClean="0">
                <a:latin typeface="微軟正黑體" pitchFamily="34" charset="-120"/>
                <a:ea typeface="微軟正黑體" pitchFamily="34" charset="-120"/>
              </a:rPr>
              <a:t>8.</a:t>
            </a:r>
            <a:r>
              <a:rPr lang="zh-TW" altLang="en-US" sz="2800" dirty="0" smtClean="0">
                <a:latin typeface="微軟正黑體" pitchFamily="34" charset="-120"/>
                <a:ea typeface="微軟正黑體" pitchFamily="34" charset="-120"/>
              </a:rPr>
              <a:t>查驗或驗收不合格，情節重大者。</a:t>
            </a:r>
            <a:r>
              <a:rPr lang="en-US" altLang="zh-TW" sz="2800" dirty="0" smtClean="0">
                <a:latin typeface="微軟正黑體" pitchFamily="34" charset="-120"/>
                <a:ea typeface="微軟正黑體" pitchFamily="34" charset="-120"/>
              </a:rPr>
              <a:t>9.</a:t>
            </a:r>
            <a:r>
              <a:rPr lang="zh-TW" altLang="en-US" sz="2800" dirty="0" smtClean="0">
                <a:latin typeface="微軟正黑體" pitchFamily="34" charset="-120"/>
                <a:ea typeface="微軟正黑體" pitchFamily="34" charset="-120"/>
              </a:rPr>
              <a:t>驗收後不履行保固責任者。</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因可歸責於廠商之事由，致延誤履約期限，情節重大者。</a:t>
            </a:r>
            <a:r>
              <a:rPr lang="en-US" altLang="zh-TW" sz="2800" dirty="0" smtClean="0">
                <a:latin typeface="微軟正黑體" pitchFamily="34" charset="-120"/>
                <a:ea typeface="微軟正黑體" pitchFamily="34" charset="-120"/>
              </a:rPr>
              <a:t>11.</a:t>
            </a:r>
            <a:r>
              <a:rPr lang="zh-TW" altLang="en-US" sz="2800" dirty="0" smtClean="0">
                <a:latin typeface="微軟正黑體" pitchFamily="34" charset="-120"/>
                <a:ea typeface="微軟正黑體" pitchFamily="34" charset="-120"/>
              </a:rPr>
              <a:t>違反第六十五條之規定轉包者。</a:t>
            </a:r>
            <a:r>
              <a:rPr lang="en-US" altLang="zh-TW" sz="2800" dirty="0" smtClean="0">
                <a:latin typeface="微軟正黑體" pitchFamily="34" charset="-120"/>
                <a:ea typeface="微軟正黑體" pitchFamily="34" charset="-120"/>
              </a:rPr>
              <a:t>12.</a:t>
            </a:r>
            <a:r>
              <a:rPr lang="zh-TW" altLang="en-US" sz="2800" dirty="0" smtClean="0">
                <a:latin typeface="微軟正黑體" pitchFamily="34" charset="-120"/>
                <a:ea typeface="微軟正黑體" pitchFamily="34" charset="-120"/>
              </a:rPr>
              <a:t>因可歸責於廠商之事由，致解除或終止契約者。</a:t>
            </a:r>
            <a:r>
              <a:rPr lang="en-US" altLang="zh-TW" sz="2800" dirty="0" smtClean="0">
                <a:latin typeface="微軟正黑體" pitchFamily="34" charset="-120"/>
                <a:ea typeface="微軟正黑體" pitchFamily="34" charset="-120"/>
              </a:rPr>
              <a:t>13.</a:t>
            </a:r>
            <a:r>
              <a:rPr lang="zh-TW" altLang="en-US" sz="2800" dirty="0" smtClean="0">
                <a:latin typeface="微軟正黑體" pitchFamily="34" charset="-120"/>
                <a:ea typeface="微軟正黑體" pitchFamily="34" charset="-120"/>
              </a:rPr>
              <a:t>破產程序中之廠商。</a:t>
            </a:r>
            <a:r>
              <a:rPr lang="en-US" altLang="zh-TW" sz="2800" dirty="0" smtClean="0">
                <a:latin typeface="微軟正黑體" pitchFamily="34" charset="-120"/>
                <a:ea typeface="微軟正黑體" pitchFamily="34" charset="-120"/>
              </a:rPr>
              <a:t>14</a:t>
            </a:r>
            <a:r>
              <a:rPr lang="zh-TW" altLang="en-US" sz="2800" dirty="0" smtClean="0">
                <a:latin typeface="微軟正黑體" pitchFamily="34" charset="-120"/>
                <a:ea typeface="微軟正黑體" pitchFamily="34" charset="-120"/>
              </a:rPr>
              <a:t>歧視婦女、原住民或弱勢團體人士，情節重大者 。</a:t>
            </a:r>
            <a:endParaRPr lang="zh-TW" altLang="en-US" dirty="0">
              <a:latin typeface="微軟正黑體" pitchFamily="34" charset="-120"/>
              <a:ea typeface="微軟正黑體" pitchFamily="34" charset="-12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標題 1"/>
          <p:cNvSpPr>
            <a:spLocks noGrp="1"/>
          </p:cNvSpPr>
          <p:nvPr>
            <p:ph type="title"/>
          </p:nvPr>
        </p:nvSpPr>
        <p:spPr/>
        <p:txBody>
          <a:bodyPr/>
          <a:lstStyle/>
          <a:p>
            <a:pPr algn="l"/>
            <a:r>
              <a:rPr lang="zh-TW" altLang="en-US" b="1" smtClean="0">
                <a:solidFill>
                  <a:srgbClr val="00B0F0"/>
                </a:solidFill>
                <a:latin typeface="微軟正黑體"/>
                <a:cs typeface="微軟正黑體"/>
              </a:rPr>
              <a:t>政府採購法第</a:t>
            </a:r>
            <a:r>
              <a:rPr lang="en-US" altLang="zh-TW" b="1" smtClean="0">
                <a:solidFill>
                  <a:srgbClr val="00B0F0"/>
                </a:solidFill>
                <a:latin typeface="微軟正黑體"/>
                <a:cs typeface="微軟正黑體"/>
              </a:rPr>
              <a:t>48</a:t>
            </a:r>
            <a:r>
              <a:rPr lang="zh-TW" altLang="en-US" b="1" smtClean="0">
                <a:solidFill>
                  <a:srgbClr val="00B0F0"/>
                </a:solidFill>
                <a:latin typeface="微軟正黑體"/>
                <a:cs typeface="微軟正黑體"/>
              </a:rPr>
              <a:t>條、第</a:t>
            </a:r>
            <a:r>
              <a:rPr lang="en-US" altLang="zh-TW" b="1" smtClean="0">
                <a:solidFill>
                  <a:srgbClr val="00B0F0"/>
                </a:solidFill>
                <a:latin typeface="微軟正黑體"/>
                <a:cs typeface="微軟正黑體"/>
              </a:rPr>
              <a:t>50</a:t>
            </a:r>
            <a:r>
              <a:rPr lang="zh-TW" altLang="en-US" b="1" smtClean="0">
                <a:solidFill>
                  <a:srgbClr val="00B0F0"/>
                </a:solidFill>
                <a:latin typeface="微軟正黑體"/>
                <a:cs typeface="微軟正黑體"/>
              </a:rPr>
              <a:t>條之重要函示</a:t>
            </a:r>
          </a:p>
        </p:txBody>
      </p:sp>
      <p:sp>
        <p:nvSpPr>
          <p:cNvPr id="3" name="內容版面配置區 2"/>
          <p:cNvSpPr>
            <a:spLocks noGrp="1"/>
          </p:cNvSpPr>
          <p:nvPr>
            <p:ph sz="quarter" idx="1"/>
          </p:nvPr>
        </p:nvSpPr>
        <p:spPr>
          <a:xfrm>
            <a:off x="401638" y="1527175"/>
            <a:ext cx="11339512" cy="4572000"/>
          </a:xfrm>
        </p:spPr>
        <p:txBody>
          <a:bodyPr>
            <a:normAutofit lnSpcReduction="10000"/>
          </a:bodyPr>
          <a:lstStyle/>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機關辦理採購，有</a:t>
            </a:r>
            <a:r>
              <a:rPr lang="en-US" altLang="zh-TW" b="1" dirty="0" smtClean="0">
                <a:latin typeface="微軟正黑體" pitchFamily="34" charset="-120"/>
                <a:ea typeface="微軟正黑體" pitchFamily="34" charset="-120"/>
              </a:rPr>
              <a:t>3</a:t>
            </a:r>
            <a:r>
              <a:rPr lang="zh-TW" altLang="en-US" b="1" dirty="0" smtClean="0">
                <a:latin typeface="微軟正黑體" pitchFamily="34" charset="-120"/>
                <a:ea typeface="微軟正黑體" pitchFamily="34" charset="-120"/>
              </a:rPr>
              <a:t>家以上合格廠商投標，開標後有</a:t>
            </a:r>
            <a:r>
              <a:rPr lang="en-US" altLang="zh-TW" b="1" dirty="0" smtClean="0">
                <a:latin typeface="微軟正黑體" pitchFamily="34" charset="-120"/>
                <a:ea typeface="微軟正黑體" pitchFamily="34" charset="-120"/>
              </a:rPr>
              <a:t>2</a:t>
            </a:r>
            <a:r>
              <a:rPr lang="zh-TW" altLang="en-US" b="1" dirty="0" smtClean="0">
                <a:latin typeface="微軟正黑體" pitchFamily="34" charset="-120"/>
                <a:ea typeface="微軟正黑體" pitchFamily="34" charset="-120"/>
              </a:rPr>
              <a:t>家以上廠商有 下列情形之一，致僅餘一家廠商符合招標文件規定者，得依政府採購法第</a:t>
            </a:r>
            <a:r>
              <a:rPr lang="en-US" altLang="zh-TW" b="1" dirty="0" smtClean="0">
                <a:latin typeface="微軟正黑體" pitchFamily="34" charset="-120"/>
                <a:ea typeface="微軟正黑體" pitchFamily="34" charset="-120"/>
              </a:rPr>
              <a:t>48</a:t>
            </a:r>
            <a:r>
              <a:rPr lang="zh-TW" altLang="en-US" b="1" dirty="0" smtClean="0">
                <a:latin typeface="微軟正黑體" pitchFamily="34" charset="-120"/>
                <a:ea typeface="微軟正黑體" pitchFamily="34" charset="-120"/>
              </a:rPr>
              <a:t>條第</a:t>
            </a:r>
            <a:r>
              <a:rPr lang="en-US" altLang="zh-TW" b="1" dirty="0" smtClean="0">
                <a:latin typeface="微軟正黑體" pitchFamily="34" charset="-120"/>
                <a:ea typeface="微軟正黑體" pitchFamily="34" charset="-120"/>
              </a:rPr>
              <a:t>1</a:t>
            </a:r>
            <a:r>
              <a:rPr lang="zh-TW" altLang="en-US" b="1" dirty="0" smtClean="0">
                <a:latin typeface="微軟正黑體" pitchFamily="34" charset="-120"/>
                <a:ea typeface="微軟正黑體" pitchFamily="34" charset="-120"/>
              </a:rPr>
              <a:t>項第</a:t>
            </a:r>
            <a:r>
              <a:rPr lang="en-US" altLang="zh-TW" b="1" dirty="0" smtClean="0">
                <a:latin typeface="微軟正黑體" pitchFamily="34" charset="-120"/>
                <a:ea typeface="微軟正黑體" pitchFamily="34" charset="-120"/>
              </a:rPr>
              <a:t>2</a:t>
            </a:r>
            <a:r>
              <a:rPr lang="zh-TW" altLang="en-US" b="1" dirty="0" smtClean="0">
                <a:latin typeface="微軟正黑體" pitchFamily="34" charset="-120"/>
                <a:ea typeface="微軟正黑體" pitchFamily="34" charset="-120"/>
              </a:rPr>
              <a:t>款「</a:t>
            </a:r>
            <a:r>
              <a:rPr lang="zh-TW" altLang="en-US" b="1" dirty="0" smtClean="0">
                <a:solidFill>
                  <a:srgbClr val="FF0000"/>
                </a:solidFill>
                <a:latin typeface="微軟正黑體" pitchFamily="34" charset="-120"/>
                <a:ea typeface="微軟正黑體" pitchFamily="34" charset="-120"/>
              </a:rPr>
              <a:t>發現有足以影響採購公正之違法或不當行為者 </a:t>
            </a:r>
            <a:r>
              <a:rPr lang="zh-TW" altLang="en-US" b="1" dirty="0" smtClean="0">
                <a:latin typeface="微軟正黑體" pitchFamily="34" charset="-120"/>
                <a:ea typeface="微軟正黑體" pitchFamily="34" charset="-120"/>
              </a:rPr>
              <a:t>」或第</a:t>
            </a:r>
            <a:r>
              <a:rPr lang="en-US" altLang="zh-TW" b="1" dirty="0" smtClean="0">
                <a:latin typeface="微軟正黑體" pitchFamily="34" charset="-120"/>
                <a:ea typeface="微軟正黑體" pitchFamily="34" charset="-120"/>
              </a:rPr>
              <a:t>50 </a:t>
            </a:r>
            <a:r>
              <a:rPr lang="zh-TW" altLang="en-US" b="1" dirty="0" smtClean="0">
                <a:latin typeface="微軟正黑體" pitchFamily="34" charset="-120"/>
                <a:ea typeface="微軟正黑體" pitchFamily="34" charset="-120"/>
              </a:rPr>
              <a:t>條第</a:t>
            </a:r>
            <a:r>
              <a:rPr lang="en-US" altLang="zh-TW" b="1" dirty="0" smtClean="0">
                <a:latin typeface="微軟正黑體" pitchFamily="34" charset="-120"/>
                <a:ea typeface="微軟正黑體" pitchFamily="34" charset="-120"/>
              </a:rPr>
              <a:t>1</a:t>
            </a:r>
            <a:r>
              <a:rPr lang="zh-TW" altLang="en-US" b="1" dirty="0" smtClean="0">
                <a:latin typeface="微軟正黑體" pitchFamily="34" charset="-120"/>
                <a:ea typeface="微軟正黑體" pitchFamily="34" charset="-120"/>
              </a:rPr>
              <a:t>項第</a:t>
            </a:r>
            <a:r>
              <a:rPr lang="en-US" altLang="zh-TW" b="1" dirty="0" smtClean="0">
                <a:latin typeface="微軟正黑體" pitchFamily="34" charset="-120"/>
                <a:ea typeface="微軟正黑體" pitchFamily="34" charset="-120"/>
              </a:rPr>
              <a:t>7</a:t>
            </a:r>
            <a:r>
              <a:rPr lang="zh-TW" altLang="en-US" b="1" dirty="0" smtClean="0">
                <a:latin typeface="微軟正黑體" pitchFamily="34" charset="-120"/>
                <a:ea typeface="微軟正黑體" pitchFamily="34" charset="-120"/>
              </a:rPr>
              <a:t>款「</a:t>
            </a:r>
            <a:r>
              <a:rPr lang="zh-TW" altLang="en-US" b="1" dirty="0" smtClean="0">
                <a:solidFill>
                  <a:srgbClr val="FF0000"/>
                </a:solidFill>
                <a:latin typeface="微軟正黑體" pitchFamily="34" charset="-120"/>
                <a:ea typeface="微軟正黑體" pitchFamily="34" charset="-120"/>
              </a:rPr>
              <a:t>其他影響採購公正之違反法令行為</a:t>
            </a:r>
            <a:r>
              <a:rPr lang="zh-TW" altLang="en-US" b="1" dirty="0" smtClean="0">
                <a:latin typeface="微軟正黑體" pitchFamily="34" charset="-120"/>
                <a:ea typeface="微軟正黑體" pitchFamily="34" charset="-120"/>
              </a:rPr>
              <a:t>」處理：</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一、</a:t>
            </a:r>
            <a:r>
              <a:rPr lang="zh-TW" altLang="en-US" b="1" dirty="0" smtClean="0">
                <a:solidFill>
                  <a:srgbClr val="FF0000"/>
                </a:solidFill>
                <a:latin typeface="微軟正黑體" pitchFamily="34" charset="-120"/>
                <a:ea typeface="微軟正黑體" pitchFamily="34" charset="-120"/>
              </a:rPr>
              <a:t>押標金未附或不符合規定</a:t>
            </a:r>
            <a:r>
              <a:rPr lang="zh-TW" altLang="en-US" b="1" dirty="0" smtClean="0">
                <a:latin typeface="微軟正黑體" pitchFamily="34" charset="-120"/>
                <a:ea typeface="微軟正黑體" pitchFamily="34" charset="-120"/>
              </a:rPr>
              <a:t>。</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二、</a:t>
            </a:r>
            <a:r>
              <a:rPr lang="zh-TW" altLang="en-US" b="1" dirty="0" smtClean="0">
                <a:solidFill>
                  <a:srgbClr val="FF0000"/>
                </a:solidFill>
                <a:latin typeface="微軟正黑體" pitchFamily="34" charset="-120"/>
                <a:ea typeface="微軟正黑體" pitchFamily="34" charset="-120"/>
              </a:rPr>
              <a:t>投標文件為空白文件、無關文件或標封內空無一物</a:t>
            </a:r>
            <a:r>
              <a:rPr lang="zh-TW" altLang="en-US" b="1" dirty="0" smtClean="0">
                <a:latin typeface="微軟正黑體" pitchFamily="34" charset="-120"/>
                <a:ea typeface="微軟正黑體" pitchFamily="34" charset="-120"/>
              </a:rPr>
              <a:t>。</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三、</a:t>
            </a:r>
            <a:r>
              <a:rPr lang="zh-TW" altLang="en-US" b="1" dirty="0" smtClean="0">
                <a:solidFill>
                  <a:srgbClr val="FF0000"/>
                </a:solidFill>
                <a:latin typeface="微軟正黑體" pitchFamily="34" charset="-120"/>
                <a:ea typeface="微軟正黑體" pitchFamily="34" charset="-120"/>
              </a:rPr>
              <a:t>資格、規格或價格文件未附或不符合規定</a:t>
            </a:r>
            <a:r>
              <a:rPr lang="zh-TW" altLang="en-US" b="1" dirty="0" smtClean="0">
                <a:latin typeface="微軟正黑體" pitchFamily="34" charset="-120"/>
                <a:ea typeface="微軟正黑體" pitchFamily="34" charset="-120"/>
              </a:rPr>
              <a:t>。 </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四、</a:t>
            </a:r>
            <a:r>
              <a:rPr lang="zh-TW" altLang="en-US" b="1" dirty="0" smtClean="0">
                <a:solidFill>
                  <a:srgbClr val="FF0000"/>
                </a:solidFill>
                <a:latin typeface="微軟正黑體" pitchFamily="34" charset="-120"/>
                <a:ea typeface="微軟正黑體" pitchFamily="34" charset="-120"/>
              </a:rPr>
              <a:t>標價高於公告之預算或公告之底價</a:t>
            </a:r>
            <a:r>
              <a:rPr lang="zh-TW" altLang="en-US" b="1" dirty="0" smtClean="0">
                <a:latin typeface="微軟正黑體" pitchFamily="34" charset="-120"/>
                <a:ea typeface="微軟正黑體" pitchFamily="34" charset="-120"/>
              </a:rPr>
              <a:t>。 </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五、</a:t>
            </a:r>
            <a:r>
              <a:rPr lang="zh-TW" altLang="en-US" b="1" dirty="0" smtClean="0">
                <a:solidFill>
                  <a:srgbClr val="FF0000"/>
                </a:solidFill>
                <a:latin typeface="微軟正黑體" pitchFamily="34" charset="-120"/>
                <a:ea typeface="微軟正黑體" pitchFamily="34" charset="-120"/>
              </a:rPr>
              <a:t>其他疑似刻意造成不合格標之情形</a:t>
            </a:r>
            <a:r>
              <a:rPr lang="zh-TW" altLang="en-US" b="1" dirty="0" smtClean="0">
                <a:latin typeface="微軟正黑體" pitchFamily="34" charset="-120"/>
                <a:ea typeface="微軟正黑體" pitchFamily="34" charset="-120"/>
              </a:rPr>
              <a:t>。</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smtClean="0">
                <a:latin typeface="微軟正黑體" pitchFamily="34" charset="-120"/>
                <a:ea typeface="微軟正黑體" pitchFamily="34" charset="-120"/>
              </a:rPr>
              <a:t>（</a:t>
            </a:r>
            <a:r>
              <a:rPr lang="zh-TW" altLang="en-US" b="1" dirty="0" smtClean="0">
                <a:solidFill>
                  <a:srgbClr val="FF0000"/>
                </a:solidFill>
                <a:latin typeface="微軟正黑體" pitchFamily="34" charset="-120"/>
                <a:ea typeface="微軟正黑體" pitchFamily="34" charset="-120"/>
              </a:rPr>
              <a:t>工程企字第</a:t>
            </a:r>
            <a:r>
              <a:rPr lang="en-US" altLang="zh-TW" b="1" dirty="0" smtClean="0">
                <a:solidFill>
                  <a:srgbClr val="FF0000"/>
                </a:solidFill>
                <a:latin typeface="微軟正黑體" pitchFamily="34" charset="-120"/>
                <a:ea typeface="微軟正黑體" pitchFamily="34" charset="-120"/>
              </a:rPr>
              <a:t>09500256920</a:t>
            </a:r>
            <a:r>
              <a:rPr lang="zh-TW" altLang="en-US" b="1" dirty="0" smtClean="0">
                <a:solidFill>
                  <a:srgbClr val="FF0000"/>
                </a:solidFill>
                <a:latin typeface="微軟正黑體" pitchFamily="34" charset="-120"/>
                <a:ea typeface="微軟正黑體" pitchFamily="34" charset="-120"/>
              </a:rPr>
              <a:t>號</a:t>
            </a:r>
            <a:r>
              <a:rPr lang="zh-TW" altLang="en-US" b="1" dirty="0" smtClean="0">
                <a:latin typeface="微軟正黑體" pitchFamily="34" charset="-120"/>
                <a:ea typeface="微軟正黑體" pitchFamily="34" charset="-120"/>
              </a:rPr>
              <a:t>）</a:t>
            </a:r>
            <a:endParaRPr lang="zh-TW" altLang="en-US" b="1" dirty="0">
              <a:latin typeface="微軟正黑體" pitchFamily="34" charset="-120"/>
              <a:ea typeface="微軟正黑體" pitchFamily="34" charset="-12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標題 1"/>
          <p:cNvSpPr>
            <a:spLocks noGrp="1"/>
          </p:cNvSpPr>
          <p:nvPr>
            <p:ph type="title"/>
          </p:nvPr>
        </p:nvSpPr>
        <p:spPr/>
        <p:txBody>
          <a:bodyPr/>
          <a:lstStyle/>
          <a:p>
            <a:endParaRPr lang="zh-TW" altLang="en-US" smtClean="0">
              <a:solidFill>
                <a:srgbClr val="7B9899"/>
              </a:solidFill>
              <a:cs typeface="微軟正黑體"/>
            </a:endParaRPr>
          </a:p>
        </p:txBody>
      </p:sp>
      <p:sp>
        <p:nvSpPr>
          <p:cNvPr id="66562" name="內容版面配置區 2"/>
          <p:cNvSpPr>
            <a:spLocks noGrp="1"/>
          </p:cNvSpPr>
          <p:nvPr>
            <p:ph sz="quarter" idx="1"/>
          </p:nvPr>
        </p:nvSpPr>
        <p:spPr>
          <a:xfrm>
            <a:off x="401638" y="1527175"/>
            <a:ext cx="11339512" cy="4572000"/>
          </a:xfrm>
        </p:spPr>
        <p:txBody>
          <a:bodyPr/>
          <a:lstStyle/>
          <a:p>
            <a:r>
              <a:rPr lang="zh-TW" altLang="en-US" b="1" smtClean="0">
                <a:latin typeface="微軟正黑體"/>
                <a:ea typeface="微軟正黑體"/>
                <a:cs typeface="微軟正黑體"/>
              </a:rPr>
              <a:t>機關辦理採購，</a:t>
            </a:r>
            <a:r>
              <a:rPr lang="zh-TW" altLang="en-US" b="1" smtClean="0">
                <a:solidFill>
                  <a:srgbClr val="FF0000"/>
                </a:solidFill>
                <a:latin typeface="微軟正黑體"/>
                <a:ea typeface="微軟正黑體"/>
                <a:cs typeface="微軟正黑體"/>
              </a:rPr>
              <a:t>不同投標廠商參與投標</a:t>
            </a:r>
            <a:r>
              <a:rPr lang="zh-TW" altLang="en-US" b="1" smtClean="0">
                <a:latin typeface="微軟正黑體"/>
                <a:ea typeface="微軟正黑體"/>
                <a:cs typeface="微軟正黑體"/>
              </a:rPr>
              <a:t>，</a:t>
            </a:r>
            <a:r>
              <a:rPr lang="zh-TW" altLang="en-US" b="1" smtClean="0">
                <a:solidFill>
                  <a:srgbClr val="FF0000"/>
                </a:solidFill>
                <a:latin typeface="微軟正黑體"/>
                <a:ea typeface="微軟正黑體"/>
                <a:cs typeface="微軟正黑體"/>
              </a:rPr>
              <a:t>卻由同一廠商之人員代表出席開標、評審、評選、決標等會議</a:t>
            </a:r>
            <a:r>
              <a:rPr lang="zh-TW" altLang="en-US" b="1" smtClean="0">
                <a:latin typeface="微軟正黑體"/>
                <a:ea typeface="微軟正黑體"/>
                <a:cs typeface="微軟正黑體"/>
              </a:rPr>
              <a:t>，屬政府採購法第</a:t>
            </a:r>
            <a:r>
              <a:rPr lang="en-US" altLang="zh-TW" b="1" smtClean="0">
                <a:latin typeface="微軟正黑體"/>
                <a:ea typeface="微軟正黑體"/>
                <a:cs typeface="微軟正黑體"/>
              </a:rPr>
              <a:t>50</a:t>
            </a:r>
            <a:r>
              <a:rPr lang="zh-TW" altLang="en-US" b="1" smtClean="0">
                <a:latin typeface="微軟正黑體"/>
                <a:ea typeface="微軟正黑體"/>
                <a:cs typeface="微軟正黑體"/>
              </a:rPr>
              <a:t>條第</a:t>
            </a:r>
            <a:r>
              <a:rPr lang="en-US" altLang="zh-TW" b="1" smtClean="0">
                <a:latin typeface="微軟正黑體"/>
                <a:ea typeface="微軟正黑體"/>
                <a:cs typeface="微軟正黑體"/>
              </a:rPr>
              <a:t>1</a:t>
            </a:r>
            <a:r>
              <a:rPr lang="zh-TW" altLang="en-US" b="1" smtClean="0">
                <a:latin typeface="微軟正黑體"/>
                <a:ea typeface="微軟正黑體"/>
                <a:cs typeface="微軟正黑體"/>
              </a:rPr>
              <a:t>項第</a:t>
            </a:r>
            <a:r>
              <a:rPr lang="en-US" altLang="zh-TW" b="1" smtClean="0">
                <a:latin typeface="微軟正黑體"/>
                <a:ea typeface="微軟正黑體"/>
                <a:cs typeface="微軟正黑體"/>
              </a:rPr>
              <a:t>7</a:t>
            </a:r>
            <a:r>
              <a:rPr lang="zh-TW" altLang="en-US" b="1" smtClean="0">
                <a:latin typeface="微軟正黑體"/>
                <a:ea typeface="微軟正黑體"/>
                <a:cs typeface="微軟正黑體"/>
              </a:rPr>
              <a:t>款規定 情形。（</a:t>
            </a:r>
            <a:r>
              <a:rPr lang="zh-TW" altLang="en-US" b="1" smtClean="0">
                <a:solidFill>
                  <a:srgbClr val="FF0000"/>
                </a:solidFill>
                <a:latin typeface="微軟正黑體"/>
                <a:ea typeface="微軟正黑體"/>
                <a:cs typeface="微軟正黑體"/>
              </a:rPr>
              <a:t>工程企字第</a:t>
            </a:r>
            <a:r>
              <a:rPr lang="en-US" altLang="zh-TW" b="1" smtClean="0">
                <a:solidFill>
                  <a:srgbClr val="FF0000"/>
                </a:solidFill>
                <a:latin typeface="微軟正黑體"/>
                <a:ea typeface="微軟正黑體"/>
                <a:cs typeface="微軟正黑體"/>
              </a:rPr>
              <a:t>09700060670</a:t>
            </a:r>
            <a:r>
              <a:rPr lang="zh-TW" altLang="en-US" b="1" smtClean="0">
                <a:solidFill>
                  <a:srgbClr val="FF0000"/>
                </a:solidFill>
                <a:latin typeface="微軟正黑體"/>
                <a:ea typeface="微軟正黑體"/>
                <a:cs typeface="微軟正黑體"/>
              </a:rPr>
              <a:t>號</a:t>
            </a:r>
            <a:r>
              <a:rPr lang="zh-TW" altLang="en-US" b="1" smtClean="0">
                <a:latin typeface="微軟正黑體"/>
                <a:ea typeface="微軟正黑體"/>
                <a:cs typeface="微軟正黑體"/>
              </a:rPr>
              <a:t>）</a:t>
            </a:r>
            <a:endParaRPr lang="en-US" altLang="zh-TW" b="1" smtClean="0">
              <a:latin typeface="微軟正黑體"/>
              <a:ea typeface="微軟正黑體"/>
              <a:cs typeface="微軟正黑體"/>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標題 1"/>
          <p:cNvSpPr>
            <a:spLocks noGrp="1"/>
          </p:cNvSpPr>
          <p:nvPr>
            <p:ph type="title"/>
          </p:nvPr>
        </p:nvSpPr>
        <p:spPr/>
        <p:txBody>
          <a:bodyPr/>
          <a:lstStyle/>
          <a:p>
            <a:endParaRPr lang="zh-TW" altLang="en-US" smtClean="0">
              <a:solidFill>
                <a:srgbClr val="7B9899"/>
              </a:solidFill>
              <a:cs typeface="微軟正黑體"/>
            </a:endParaRPr>
          </a:p>
        </p:txBody>
      </p:sp>
      <p:sp>
        <p:nvSpPr>
          <p:cNvPr id="3" name="內容版面配置區 2"/>
          <p:cNvSpPr>
            <a:spLocks noGrp="1"/>
          </p:cNvSpPr>
          <p:nvPr>
            <p:ph sz="quarter" idx="1"/>
          </p:nvPr>
        </p:nvSpPr>
        <p:spPr>
          <a:xfrm>
            <a:off x="401638" y="1527175"/>
            <a:ext cx="11339512" cy="4572000"/>
          </a:xfrm>
        </p:spPr>
        <p:txBody>
          <a:bodyPr>
            <a:normAutofit lnSpcReduction="10000"/>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機關辦理採購有下列情形之一者，得依政府採購法第</a:t>
            </a:r>
            <a:r>
              <a:rPr lang="en-US" altLang="zh-TW" sz="2800" b="1" dirty="0" smtClean="0">
                <a:latin typeface="微軟正黑體" pitchFamily="34" charset="-120"/>
                <a:ea typeface="微軟正黑體" pitchFamily="34" charset="-120"/>
              </a:rPr>
              <a:t>50</a:t>
            </a:r>
            <a:r>
              <a:rPr lang="zh-TW" altLang="en-US" sz="2800" b="1" dirty="0" smtClean="0">
                <a:latin typeface="微軟正黑體" pitchFamily="34" charset="-120"/>
                <a:ea typeface="微軟正黑體" pitchFamily="34" charset="-120"/>
              </a:rPr>
              <a:t>條第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項第</a:t>
            </a:r>
            <a:r>
              <a:rPr lang="en-US" altLang="zh-TW" sz="2800" b="1" dirty="0" smtClean="0">
                <a:latin typeface="微軟正黑體" pitchFamily="34" charset="-120"/>
                <a:ea typeface="微軟正黑體" pitchFamily="34" charset="-120"/>
              </a:rPr>
              <a:t>5</a:t>
            </a:r>
            <a:r>
              <a:rPr lang="zh-TW" altLang="en-US" sz="2800" b="1" dirty="0" smtClean="0">
                <a:latin typeface="微軟正黑體" pitchFamily="34" charset="-120"/>
                <a:ea typeface="微軟正黑體" pitchFamily="34" charset="-120"/>
              </a:rPr>
              <a:t>款 「</a:t>
            </a:r>
            <a:r>
              <a:rPr lang="zh-TW" altLang="en-US" sz="2800" b="1" dirty="0" smtClean="0">
                <a:solidFill>
                  <a:srgbClr val="FF0000"/>
                </a:solidFill>
                <a:latin typeface="微軟正黑體" pitchFamily="34" charset="-120"/>
                <a:ea typeface="微軟正黑體" pitchFamily="34" charset="-120"/>
              </a:rPr>
              <a:t>不同投標廠商間之投標文件內容有重大異常關聯者</a:t>
            </a:r>
            <a:r>
              <a:rPr lang="zh-TW" altLang="en-US" sz="2800" b="1" dirty="0" smtClean="0">
                <a:latin typeface="微軟正黑體" pitchFamily="34" charset="-120"/>
                <a:ea typeface="微軟正黑體" pitchFamily="34" charset="-120"/>
              </a:rPr>
              <a:t>」處理：</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一 、</a:t>
            </a:r>
            <a:r>
              <a:rPr lang="zh-TW" altLang="en-US" sz="2800" b="1" dirty="0" smtClean="0">
                <a:solidFill>
                  <a:srgbClr val="FF0000"/>
                </a:solidFill>
                <a:latin typeface="微軟正黑體" pitchFamily="34" charset="-120"/>
                <a:ea typeface="微軟正黑體" pitchFamily="34" charset="-120"/>
              </a:rPr>
              <a:t>投標文件內容由同一人或同一廠商繕寫或備具者</a:t>
            </a:r>
            <a:r>
              <a:rPr lang="zh-TW" altLang="en-US" sz="2800" b="1" dirty="0" smtClean="0">
                <a:latin typeface="微軟正黑體" pitchFamily="34" charset="-120"/>
                <a:ea typeface="微軟正黑體" pitchFamily="34" charset="-120"/>
              </a:rPr>
              <a:t>。 </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二 、</a:t>
            </a:r>
            <a:r>
              <a:rPr lang="zh-TW" altLang="en-US" sz="2800" b="1" dirty="0" smtClean="0">
                <a:solidFill>
                  <a:srgbClr val="FF0000"/>
                </a:solidFill>
                <a:latin typeface="微軟正黑體" pitchFamily="34" charset="-120"/>
                <a:ea typeface="微軟正黑體" pitchFamily="34" charset="-120"/>
              </a:rPr>
              <a:t>押標金由同一人或同一廠商繳納或申請退還者</a:t>
            </a:r>
            <a:r>
              <a:rPr lang="zh-TW" altLang="en-US" sz="2800" b="1" dirty="0" smtClean="0">
                <a:latin typeface="微軟正黑體" pitchFamily="34" charset="-120"/>
                <a:ea typeface="微軟正黑體" pitchFamily="34" charset="-120"/>
              </a:rPr>
              <a:t>。 </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三 、</a:t>
            </a:r>
            <a:r>
              <a:rPr lang="zh-TW" altLang="en-US" sz="2800" b="1" dirty="0" smtClean="0">
                <a:solidFill>
                  <a:srgbClr val="FF0000"/>
                </a:solidFill>
                <a:latin typeface="微軟正黑體" pitchFamily="34" charset="-120"/>
                <a:ea typeface="微軟正黑體" pitchFamily="34" charset="-120"/>
              </a:rPr>
              <a:t>投標標封或通知機關信函號碼連號，顯係同一人或同一廠商所為者</a:t>
            </a:r>
            <a:r>
              <a:rPr lang="zh-TW" altLang="en-US" sz="2800" b="1" dirty="0" smtClean="0">
                <a:latin typeface="微軟正黑體" pitchFamily="34" charset="-120"/>
                <a:ea typeface="微軟正黑體" pitchFamily="34" charset="-120"/>
              </a:rPr>
              <a:t>。 </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四 、</a:t>
            </a:r>
            <a:r>
              <a:rPr lang="zh-TW" altLang="en-US" sz="2800" b="1" dirty="0" smtClean="0">
                <a:solidFill>
                  <a:srgbClr val="FF0000"/>
                </a:solidFill>
                <a:latin typeface="微軟正黑體" pitchFamily="34" charset="-120"/>
                <a:ea typeface="微軟正黑體" pitchFamily="34" charset="-120"/>
              </a:rPr>
              <a:t>廠商地址、電話號碼、傳真機號碼、聯絡人或電子郵件網址相同者</a:t>
            </a:r>
            <a:r>
              <a:rPr lang="zh-TW" altLang="en-US" sz="2800" b="1" dirty="0" smtClean="0">
                <a:latin typeface="微軟正黑體" pitchFamily="34" charset="-120"/>
                <a:ea typeface="微軟正黑體" pitchFamily="34" charset="-120"/>
              </a:rPr>
              <a:t>。</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 五 、</a:t>
            </a:r>
            <a:r>
              <a:rPr lang="zh-TW" altLang="en-US" sz="2800" b="1" dirty="0" smtClean="0">
                <a:solidFill>
                  <a:srgbClr val="FF0000"/>
                </a:solidFill>
                <a:latin typeface="微軟正黑體" pitchFamily="34" charset="-120"/>
                <a:ea typeface="微軟正黑體" pitchFamily="34" charset="-120"/>
              </a:rPr>
              <a:t>其他顯係同一人或同一廠商所為之情形者</a:t>
            </a:r>
            <a:r>
              <a:rPr lang="zh-TW" altLang="en-US" sz="2800" b="1" dirty="0" smtClean="0">
                <a:latin typeface="微軟正黑體" pitchFamily="34" charset="-120"/>
                <a:ea typeface="微軟正黑體" pitchFamily="34" charset="-120"/>
              </a:rPr>
              <a:t>。</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工程企字第 </a:t>
            </a:r>
            <a:r>
              <a:rPr lang="en-US" altLang="zh-TW" sz="2800" b="1" dirty="0" smtClean="0">
                <a:solidFill>
                  <a:srgbClr val="FF0000"/>
                </a:solidFill>
                <a:latin typeface="微軟正黑體" pitchFamily="34" charset="-120"/>
                <a:ea typeface="微軟正黑體" pitchFamily="34" charset="-120"/>
              </a:rPr>
              <a:t>09100516820</a:t>
            </a:r>
            <a:r>
              <a:rPr lang="zh-TW" altLang="en-US" sz="2800" b="1" dirty="0" smtClean="0">
                <a:solidFill>
                  <a:srgbClr val="FF0000"/>
                </a:solidFill>
                <a:latin typeface="微軟正黑體" pitchFamily="34" charset="-120"/>
                <a:ea typeface="微軟正黑體" pitchFamily="34" charset="-120"/>
              </a:rPr>
              <a:t>號</a:t>
            </a:r>
            <a:r>
              <a:rPr lang="zh-TW" altLang="en-US" sz="2800" b="1" dirty="0" smtClean="0">
                <a:latin typeface="微軟正黑體" pitchFamily="34" charset="-120"/>
                <a:ea typeface="微軟正黑體" pitchFamily="34" charset="-120"/>
              </a:rPr>
              <a:t>）</a:t>
            </a:r>
          </a:p>
          <a:p>
            <a:pPr marL="274320" indent="-274320" fontAlgn="auto">
              <a:spcAft>
                <a:spcPts val="0"/>
              </a:spcAft>
              <a:buFont typeface="Wingdings 2"/>
              <a:buChar char=""/>
              <a:defRPr/>
            </a:pPr>
            <a:endParaRPr lang="zh-TW"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p:cNvSpPr>
            <a:spLocks noGrp="1"/>
          </p:cNvSpPr>
          <p:nvPr>
            <p:ph type="subTitle" idx="1"/>
          </p:nvPr>
        </p:nvSpPr>
        <p:spPr/>
        <p:txBody>
          <a:bodyPr>
            <a:normAutofit/>
          </a:bodyPr>
          <a:lstStyle/>
          <a:p>
            <a:pPr fontAlgn="auto">
              <a:spcAft>
                <a:spcPts val="0"/>
              </a:spcAft>
              <a:buFont typeface="Wingdings 2"/>
              <a:buNone/>
              <a:defRPr/>
            </a:pPr>
            <a:endParaRPr lang="zh-TW" altLang="en-US" dirty="0"/>
          </a:p>
        </p:txBody>
      </p:sp>
      <p:sp>
        <p:nvSpPr>
          <p:cNvPr id="68610" name="標題 1"/>
          <p:cNvSpPr>
            <a:spLocks noGrp="1"/>
          </p:cNvSpPr>
          <p:nvPr>
            <p:ph type="ctrTitle"/>
          </p:nvPr>
        </p:nvSpPr>
        <p:spPr/>
        <p:txBody>
          <a:bodyPr/>
          <a:lstStyle/>
          <a:p>
            <a:r>
              <a:rPr lang="zh-TW" altLang="en-US" b="1" smtClean="0">
                <a:cs typeface="微軟正黑體"/>
              </a:rPr>
              <a:t>相關案例討論</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標題 1"/>
          <p:cNvSpPr>
            <a:spLocks noGrp="1"/>
          </p:cNvSpPr>
          <p:nvPr>
            <p:ph type="title"/>
          </p:nvPr>
        </p:nvSpPr>
        <p:spPr>
          <a:xfrm>
            <a:off x="477838" y="446088"/>
            <a:ext cx="8910637" cy="758825"/>
          </a:xfrm>
        </p:spPr>
        <p:txBody>
          <a:bodyPr/>
          <a:lstStyle/>
          <a:p>
            <a:pPr algn="l"/>
            <a:r>
              <a:rPr lang="zh-TW" altLang="en-US" b="1" smtClean="0">
                <a:solidFill>
                  <a:srgbClr val="00B0F0"/>
                </a:solidFill>
                <a:cs typeface="微軟正黑體"/>
              </a:rPr>
              <a:t>相關案例討論：竊取公有財物</a:t>
            </a:r>
          </a:p>
        </p:txBody>
      </p:sp>
      <p:sp>
        <p:nvSpPr>
          <p:cNvPr id="3" name="內容版面配置區 2"/>
          <p:cNvSpPr>
            <a:spLocks noGrp="1"/>
          </p:cNvSpPr>
          <p:nvPr>
            <p:ph sz="quarter" idx="1"/>
          </p:nvPr>
        </p:nvSpPr>
        <p:spPr>
          <a:xfrm>
            <a:off x="463550" y="1382713"/>
            <a:ext cx="11041063" cy="4529137"/>
          </a:xfrm>
        </p:spPr>
        <p:txBody>
          <a:bodyPr>
            <a:noAutofit/>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被告</a:t>
            </a:r>
            <a:r>
              <a:rPr lang="zh-TW" altLang="en-US" sz="2800" b="1" dirty="0">
                <a:latin typeface="微軟正黑體" pitchFamily="34" charset="-120"/>
                <a:ea typeface="微軟正黑體" pitchFamily="34" charset="-120"/>
              </a:rPr>
              <a:t>甲</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身為</a:t>
            </a:r>
            <a:r>
              <a:rPr lang="en-US" altLang="zh-TW" sz="2800" b="1" dirty="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鄉</a:t>
            </a:r>
            <a:r>
              <a:rPr lang="zh-TW" altLang="en-US" sz="2800" b="1" dirty="0">
                <a:latin typeface="微軟正黑體" pitchFamily="34" charset="-120"/>
                <a:ea typeface="微軟正黑體" pitchFamily="34" charset="-120"/>
              </a:rPr>
              <a:t>鄉長，綜理該鄉鄉政，為依據法令從事公務之人員</a:t>
            </a:r>
            <a:r>
              <a:rPr lang="zh-TW" altLang="en-US" sz="2800" b="1" dirty="0" smtClean="0">
                <a:latin typeface="微軟正黑體" pitchFamily="34" charset="-120"/>
                <a:ea typeface="微軟正黑體" pitchFamily="34" charset="-120"/>
              </a:rPr>
              <a:t>，其</a:t>
            </a:r>
            <a:r>
              <a:rPr lang="zh-TW" altLang="en-US" sz="2800" b="1" dirty="0">
                <a:latin typeface="微軟正黑體" pitchFamily="34" charset="-120"/>
                <a:ea typeface="微軟正黑體" pitchFamily="34" charset="-120"/>
              </a:rPr>
              <a:t>意圖不法之所有，</a:t>
            </a:r>
            <a:r>
              <a:rPr lang="zh-TW" altLang="en-US" sz="2800" b="1" dirty="0">
                <a:solidFill>
                  <a:srgbClr val="FF0000"/>
                </a:solidFill>
                <a:latin typeface="微軟正黑體" pitchFamily="34" charset="-120"/>
                <a:ea typeface="微軟正黑體" pitchFamily="34" charset="-120"/>
              </a:rPr>
              <a:t>假借職務上辦理疏浚淤砂之機會，竊取海砂販賣</a:t>
            </a:r>
            <a:r>
              <a:rPr lang="zh-TW" altLang="en-US" sz="2800" b="1" dirty="0" smtClean="0">
                <a:solidFill>
                  <a:srgbClr val="FF0000"/>
                </a:solidFill>
                <a:latin typeface="微軟正黑體" pitchFamily="34" charset="-120"/>
                <a:ea typeface="微軟正黑體" pitchFamily="34" charset="-120"/>
              </a:rPr>
              <a:t>牟利</a:t>
            </a:r>
            <a:r>
              <a:rPr lang="zh-TW" altLang="en-US" sz="2800" b="1" dirty="0" smtClean="0">
                <a:latin typeface="微軟正黑體" pitchFamily="34" charset="-120"/>
                <a:ea typeface="微軟正黑體" pitchFamily="34" charset="-120"/>
              </a:rPr>
              <a:t>，</a:t>
            </a:r>
            <a:r>
              <a:rPr lang="zh-TW" altLang="en-US" sz="2800" b="1" dirty="0">
                <a:latin typeface="微軟正黑體" pitchFamily="34" charset="-120"/>
                <a:ea typeface="微軟正黑體" pitchFamily="34" charset="-120"/>
              </a:rPr>
              <a:t>核其所為係犯貪污治罪條例</a:t>
            </a:r>
            <a:r>
              <a:rPr lang="zh-TW" altLang="en-US" sz="2800" b="1" dirty="0" smtClean="0">
                <a:latin typeface="微軟正黑體" pitchFamily="34" charset="-120"/>
                <a:ea typeface="微軟正黑體" pitchFamily="34" charset="-120"/>
              </a:rPr>
              <a:t>第</a:t>
            </a:r>
            <a:r>
              <a:rPr lang="en-US" altLang="zh-TW" sz="2800" b="1" dirty="0" smtClean="0">
                <a:latin typeface="微軟正黑體" pitchFamily="34" charset="-120"/>
                <a:ea typeface="微軟正黑體" pitchFamily="34" charset="-120"/>
              </a:rPr>
              <a:t>4</a:t>
            </a:r>
            <a:r>
              <a:rPr lang="zh-TW" altLang="en-US" sz="2800" b="1" dirty="0" smtClean="0">
                <a:latin typeface="微軟正黑體" pitchFamily="34" charset="-120"/>
                <a:ea typeface="微軟正黑體" pitchFamily="34" charset="-120"/>
              </a:rPr>
              <a:t>條第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項第</a:t>
            </a:r>
            <a:r>
              <a:rPr lang="en-US" altLang="zh-TW" sz="2800" b="1" dirty="0" smtClean="0">
                <a:latin typeface="微軟正黑體" pitchFamily="34" charset="-120"/>
                <a:ea typeface="微軟正黑體" pitchFamily="34" charset="-120"/>
              </a:rPr>
              <a:t>1</a:t>
            </a:r>
            <a:r>
              <a:rPr lang="zh-TW" altLang="en-US" sz="2800" b="1" dirty="0" smtClean="0">
                <a:latin typeface="微軟正黑體" pitchFamily="34" charset="-120"/>
                <a:ea typeface="微軟正黑體" pitchFamily="34" charset="-120"/>
              </a:rPr>
              <a:t>款</a:t>
            </a:r>
            <a:r>
              <a:rPr lang="zh-TW" altLang="en-US" sz="2800" b="1" dirty="0">
                <a:latin typeface="微軟正黑體" pitchFamily="34" charset="-120"/>
                <a:ea typeface="微軟正黑體" pitchFamily="34" charset="-120"/>
              </a:rPr>
              <a:t>之竊取公有財物罪，</a:t>
            </a:r>
            <a:r>
              <a:rPr lang="zh-TW" altLang="en-US" sz="2800" b="1" dirty="0" smtClean="0">
                <a:solidFill>
                  <a:srgbClr val="FF0000"/>
                </a:solidFill>
                <a:latin typeface="微軟正黑體" pitchFamily="34" charset="-120"/>
                <a:ea typeface="微軟正黑體" pitchFamily="34" charset="-120"/>
              </a:rPr>
              <a:t>被告</a:t>
            </a:r>
            <a:r>
              <a:rPr lang="zh-TW" altLang="en-US" sz="2800" b="1" dirty="0">
                <a:solidFill>
                  <a:srgbClr val="FF0000"/>
                </a:solidFill>
                <a:latin typeface="微軟正黑體" pitchFamily="34" charset="-120"/>
                <a:ea typeface="微軟正黑體" pitchFamily="34" charset="-120"/>
              </a:rPr>
              <a:t>乙</a:t>
            </a:r>
            <a:r>
              <a:rPr lang="zh-TW" altLang="en-US" sz="2800" b="1" dirty="0" smtClean="0">
                <a:solidFill>
                  <a:srgbClr val="FF0000"/>
                </a:solidFill>
                <a:latin typeface="微軟正黑體" pitchFamily="34" charset="-120"/>
                <a:ea typeface="微軟正黑體" pitchFamily="34" charset="-120"/>
              </a:rPr>
              <a:t>、</a:t>
            </a:r>
            <a:r>
              <a:rPr lang="zh-TW" altLang="en-US" sz="2800" b="1" dirty="0">
                <a:solidFill>
                  <a:srgbClr val="FF0000"/>
                </a:solidFill>
                <a:latin typeface="微軟正黑體" pitchFamily="34" charset="-120"/>
                <a:ea typeface="微軟正黑體" pitchFamily="34" charset="-120"/>
              </a:rPr>
              <a:t>丙</a:t>
            </a:r>
            <a:r>
              <a:rPr lang="zh-TW" altLang="en-US" sz="2800" b="1" dirty="0" smtClean="0">
                <a:solidFill>
                  <a:srgbClr val="FF0000"/>
                </a:solidFill>
                <a:latin typeface="微軟正黑體" pitchFamily="34" charset="-120"/>
                <a:ea typeface="微軟正黑體" pitchFamily="34" charset="-120"/>
              </a:rPr>
              <a:t>、丁、</a:t>
            </a:r>
            <a:r>
              <a:rPr lang="zh-TW" altLang="en-US" sz="2800" b="1" dirty="0">
                <a:solidFill>
                  <a:srgbClr val="FF0000"/>
                </a:solidFill>
                <a:latin typeface="微軟正黑體" pitchFamily="34" charset="-120"/>
                <a:ea typeface="微軟正黑體" pitchFamily="34" charset="-120"/>
              </a:rPr>
              <a:t>戊</a:t>
            </a:r>
            <a:r>
              <a:rPr lang="zh-TW" altLang="en-US" sz="2800" b="1" dirty="0" smtClean="0">
                <a:solidFill>
                  <a:srgbClr val="FF0000"/>
                </a:solidFill>
                <a:latin typeface="微軟正黑體" pitchFamily="34" charset="-120"/>
                <a:ea typeface="微軟正黑體" pitchFamily="34" charset="-120"/>
              </a:rPr>
              <a:t>等</a:t>
            </a:r>
            <a:r>
              <a:rPr lang="zh-TW" altLang="en-US" sz="2800" b="1" dirty="0">
                <a:solidFill>
                  <a:srgbClr val="FF0000"/>
                </a:solidFill>
                <a:latin typeface="微軟正黑體" pitchFamily="34" charset="-120"/>
                <a:ea typeface="微軟正黑體" pitchFamily="34" charset="-120"/>
              </a:rPr>
              <a:t>四人雖無公務員身分，惟渠等與</a:t>
            </a:r>
            <a:r>
              <a:rPr lang="zh-TW" altLang="en-US" sz="2800" b="1" dirty="0" smtClean="0">
                <a:solidFill>
                  <a:srgbClr val="FF0000"/>
                </a:solidFill>
                <a:latin typeface="微軟正黑體" pitchFamily="34" charset="-120"/>
                <a:ea typeface="微軟正黑體" pitchFamily="34" charset="-120"/>
              </a:rPr>
              <a:t>被告</a:t>
            </a:r>
            <a:r>
              <a:rPr lang="zh-TW" altLang="en-US" sz="2800" b="1" dirty="0">
                <a:solidFill>
                  <a:srgbClr val="FF0000"/>
                </a:solidFill>
                <a:latin typeface="微軟正黑體" pitchFamily="34" charset="-120"/>
                <a:ea typeface="微軟正黑體" pitchFamily="34" charset="-120"/>
              </a:rPr>
              <a:t>甲</a:t>
            </a:r>
            <a:r>
              <a:rPr lang="zh-TW" altLang="en-US" sz="2800" b="1" dirty="0" smtClean="0">
                <a:solidFill>
                  <a:srgbClr val="FF0000"/>
                </a:solidFill>
                <a:latin typeface="微軟正黑體" pitchFamily="34" charset="-120"/>
                <a:ea typeface="微軟正黑體" pitchFamily="34" charset="-120"/>
              </a:rPr>
              <a:t>共犯</a:t>
            </a:r>
            <a:r>
              <a:rPr lang="zh-TW" altLang="en-US" sz="2800" b="1" dirty="0">
                <a:solidFill>
                  <a:srgbClr val="FF0000"/>
                </a:solidFill>
                <a:latin typeface="微軟正黑體" pitchFamily="34" charset="-120"/>
                <a:ea typeface="微軟正黑體" pitchFamily="34" charset="-120"/>
              </a:rPr>
              <a:t>上開</a:t>
            </a:r>
            <a:r>
              <a:rPr lang="zh-TW" altLang="en-US" sz="2800" b="1" dirty="0" smtClean="0">
                <a:solidFill>
                  <a:srgbClr val="FF0000"/>
                </a:solidFill>
                <a:latin typeface="微軟正黑體" pitchFamily="34" charset="-120"/>
                <a:ea typeface="微軟正黑體" pitchFamily="34" charset="-120"/>
              </a:rPr>
              <a:t>之罪</a:t>
            </a:r>
            <a:r>
              <a:rPr lang="zh-TW" altLang="en-US" sz="2800" b="1" dirty="0">
                <a:solidFill>
                  <a:srgbClr val="FF0000"/>
                </a:solidFill>
                <a:latin typeface="微軟正黑體" pitchFamily="34" charset="-120"/>
                <a:ea typeface="微軟正黑體" pitchFamily="34" charset="-120"/>
              </a:rPr>
              <a:t>，依同條例</a:t>
            </a:r>
            <a:r>
              <a:rPr lang="zh-TW" altLang="en-US" sz="2800" b="1" dirty="0" smtClean="0">
                <a:solidFill>
                  <a:srgbClr val="FF0000"/>
                </a:solidFill>
                <a:latin typeface="微軟正黑體" pitchFamily="34" charset="-120"/>
                <a:ea typeface="微軟正黑體" pitchFamily="34" charset="-120"/>
              </a:rPr>
              <a:t>第</a:t>
            </a:r>
            <a:r>
              <a:rPr lang="en-US" altLang="zh-TW" sz="2800" b="1" dirty="0" smtClean="0">
                <a:solidFill>
                  <a:srgbClr val="FF0000"/>
                </a:solidFill>
                <a:latin typeface="微軟正黑體" pitchFamily="34" charset="-120"/>
                <a:ea typeface="微軟正黑體" pitchFamily="34" charset="-120"/>
              </a:rPr>
              <a:t>3</a:t>
            </a:r>
            <a:r>
              <a:rPr lang="zh-TW" altLang="en-US" sz="2800" b="1" dirty="0" smtClean="0">
                <a:solidFill>
                  <a:srgbClr val="FF0000"/>
                </a:solidFill>
                <a:latin typeface="微軟正黑體" pitchFamily="34" charset="-120"/>
                <a:ea typeface="微軟正黑體" pitchFamily="34" charset="-120"/>
              </a:rPr>
              <a:t>條</a:t>
            </a:r>
            <a:r>
              <a:rPr lang="zh-TW" altLang="en-US" sz="2800" b="1" dirty="0">
                <a:solidFill>
                  <a:srgbClr val="FF0000"/>
                </a:solidFill>
                <a:latin typeface="微軟正黑體" pitchFamily="34" charset="-120"/>
                <a:ea typeface="微軟正黑體" pitchFamily="34" charset="-120"/>
              </a:rPr>
              <a:t>規定，亦應依該罪處斷</a:t>
            </a:r>
            <a:r>
              <a:rPr lang="zh-TW" altLang="en-US" sz="2800" b="1" dirty="0" smtClean="0">
                <a:latin typeface="微軟正黑體" pitchFamily="34" charset="-120"/>
                <a:ea typeface="微軟正黑體" pitchFamily="34" charset="-120"/>
              </a:rPr>
              <a:t>。</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endParaRPr lang="en-US" altLang="zh-TW" sz="2800" b="1" dirty="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貪污治罪條例第</a:t>
            </a:r>
            <a:r>
              <a:rPr lang="en-US" altLang="zh-TW" sz="2800" b="1" dirty="0" smtClean="0">
                <a:latin typeface="微軟正黑體" pitchFamily="34" charset="-120"/>
                <a:ea typeface="微軟正黑體" pitchFamily="34" charset="-120"/>
              </a:rPr>
              <a:t>3</a:t>
            </a:r>
            <a:r>
              <a:rPr lang="zh-TW" altLang="en-US" sz="2800" b="1" dirty="0" smtClean="0">
                <a:latin typeface="微軟正黑體" pitchFamily="34" charset="-120"/>
                <a:ea typeface="微軟正黑體" pitchFamily="34" charset="-120"/>
              </a:rPr>
              <a:t>條：</a:t>
            </a:r>
            <a:r>
              <a:rPr lang="zh-TW" altLang="en-US" sz="2800" b="1" dirty="0" smtClean="0">
                <a:solidFill>
                  <a:srgbClr val="FF0000"/>
                </a:solidFill>
                <a:latin typeface="微軟正黑體" pitchFamily="34" charset="-120"/>
                <a:ea typeface="微軟正黑體" pitchFamily="34" charset="-120"/>
              </a:rPr>
              <a:t>與前條人員</a:t>
            </a:r>
            <a:r>
              <a:rPr lang="en-US" altLang="zh-TW" sz="2800" b="1" dirty="0" smtClean="0">
                <a:solidFill>
                  <a:srgbClr val="FF0000"/>
                </a:solidFill>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公務員</a:t>
            </a:r>
            <a:r>
              <a:rPr lang="en-US" altLang="zh-TW" sz="2800" b="1" dirty="0" smtClean="0">
                <a:solidFill>
                  <a:srgbClr val="FF0000"/>
                </a:solidFill>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共犯本條例之罪者，依本條例處斷</a:t>
            </a:r>
            <a:r>
              <a:rPr lang="zh-TW" altLang="en-US" sz="2800" b="1" dirty="0" smtClean="0">
                <a:latin typeface="微軟正黑體" pitchFamily="34" charset="-120"/>
                <a:ea typeface="微軟正黑體" pitchFamily="34" charset="-120"/>
              </a:rPr>
              <a:t>。</a:t>
            </a:r>
            <a:r>
              <a:rPr lang="zh-TW" altLang="en-US" sz="2800" dirty="0" smtClean="0"/>
              <a:t> </a:t>
            </a:r>
            <a:endParaRPr lang="en-US" altLang="zh-TW" sz="2800" dirty="0" smtClean="0"/>
          </a:p>
          <a:p>
            <a:pPr marL="0" indent="0" algn="r" fontAlgn="auto">
              <a:spcAft>
                <a:spcPts val="0"/>
              </a:spcAft>
              <a:buFont typeface="Wingdings 2"/>
              <a:buNone/>
              <a:defRPr/>
            </a:pPr>
            <a:endParaRPr lang="zh-TW" altLang="en-US" sz="21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標題 1"/>
          <p:cNvSpPr>
            <a:spLocks noGrp="1"/>
          </p:cNvSpPr>
          <p:nvPr>
            <p:ph type="title"/>
          </p:nvPr>
        </p:nvSpPr>
        <p:spPr>
          <a:xfrm>
            <a:off x="450850" y="623888"/>
            <a:ext cx="11053763" cy="669925"/>
          </a:xfrm>
        </p:spPr>
        <p:txBody>
          <a:bodyPr/>
          <a:lstStyle/>
          <a:p>
            <a:pPr algn="l"/>
            <a:r>
              <a:rPr lang="zh-TW" altLang="en-US" b="1" smtClean="0">
                <a:solidFill>
                  <a:srgbClr val="00B0F0"/>
                </a:solidFill>
                <a:cs typeface="微軟正黑體"/>
              </a:rPr>
              <a:t>相關案例討論：藉勢藉端勒索財物</a:t>
            </a:r>
          </a:p>
        </p:txBody>
      </p:sp>
      <p:sp>
        <p:nvSpPr>
          <p:cNvPr id="3" name="內容版面配置區 2"/>
          <p:cNvSpPr>
            <a:spLocks noGrp="1"/>
          </p:cNvSpPr>
          <p:nvPr>
            <p:ph sz="quarter" idx="1"/>
          </p:nvPr>
        </p:nvSpPr>
        <p:spPr>
          <a:xfrm>
            <a:off x="423863" y="1293813"/>
            <a:ext cx="11080750" cy="5408612"/>
          </a:xfrm>
        </p:spPr>
        <p:txBody>
          <a:bodyPr>
            <a:normAutofit/>
          </a:bodyPr>
          <a:lstStyle/>
          <a:p>
            <a:pPr marL="274320" indent="-274320" fontAlgn="auto">
              <a:spcAft>
                <a:spcPts val="0"/>
              </a:spcAft>
              <a:buFont typeface="Wingdings 2"/>
              <a:buChar char=""/>
              <a:defRPr/>
            </a:pPr>
            <a:r>
              <a:rPr lang="zh-TW" altLang="en-US" sz="2800" b="1" dirty="0">
                <a:latin typeface="微軟正黑體" pitchFamily="34" charset="-120"/>
                <a:ea typeface="微軟正黑體" pitchFamily="34" charset="-120"/>
              </a:rPr>
              <a:t>藉端或藉勢勒索罪，</a:t>
            </a:r>
            <a:r>
              <a:rPr lang="zh-TW" altLang="en-US" sz="2800" b="1" dirty="0">
                <a:solidFill>
                  <a:srgbClr val="FF0000"/>
                </a:solidFill>
                <a:latin typeface="微軟正黑體" pitchFamily="34" charset="-120"/>
                <a:ea typeface="微軟正黑體" pitchFamily="34" charset="-120"/>
              </a:rPr>
              <a:t>係指行為人</a:t>
            </a:r>
            <a:r>
              <a:rPr lang="zh-TW" altLang="en-US" sz="2800" b="1" dirty="0" smtClean="0">
                <a:solidFill>
                  <a:srgbClr val="FF0000"/>
                </a:solidFill>
                <a:latin typeface="微軟正黑體" pitchFamily="34" charset="-120"/>
                <a:ea typeface="微軟正黑體" pitchFamily="34" charset="-120"/>
              </a:rPr>
              <a:t>憑藉</a:t>
            </a:r>
            <a:r>
              <a:rPr lang="zh-TW" altLang="en-US" sz="2800" b="1" dirty="0">
                <a:solidFill>
                  <a:srgbClr val="FF0000"/>
                </a:solidFill>
                <a:latin typeface="微軟正黑體" pitchFamily="34" charset="-120"/>
                <a:ea typeface="微軟正黑體" pitchFamily="34" charset="-120"/>
              </a:rPr>
              <a:t>其本人或他人之權勢或以某種事由為藉口，施行恫嚇，以索取財物</a:t>
            </a:r>
            <a:r>
              <a:rPr lang="zh-TW" altLang="en-US" sz="2800" b="1" dirty="0">
                <a:latin typeface="微軟正黑體" pitchFamily="34" charset="-120"/>
                <a:ea typeface="微軟正黑體" pitchFamily="34" charset="-120"/>
              </a:rPr>
              <a:t>為</a:t>
            </a:r>
            <a:r>
              <a:rPr lang="zh-TW" altLang="en-US" sz="2800" b="1" dirty="0" smtClean="0">
                <a:latin typeface="微軟正黑體" pitchFamily="34" charset="-120"/>
                <a:ea typeface="微軟正黑體" pitchFamily="34" charset="-120"/>
              </a:rPr>
              <a:t>構成</a:t>
            </a:r>
            <a:r>
              <a:rPr lang="zh-TW" altLang="en-US" sz="2800" b="1" dirty="0">
                <a:latin typeface="微軟正黑體" pitchFamily="34" charset="-120"/>
                <a:ea typeface="微軟正黑體" pitchFamily="34" charset="-120"/>
              </a:rPr>
              <a:t>要件，不以所藉權勢事由在其職務範圍內，或與其職務有直接關係為</a:t>
            </a:r>
            <a:r>
              <a:rPr lang="zh-TW" altLang="en-US" sz="2800" b="1" dirty="0" smtClean="0">
                <a:latin typeface="微軟正黑體" pitchFamily="34" charset="-120"/>
                <a:ea typeface="微軟正黑體" pitchFamily="34" charset="-120"/>
              </a:rPr>
              <a:t>必要</a:t>
            </a:r>
            <a:r>
              <a:rPr lang="zh-TW" altLang="en-US" sz="2800" b="1" dirty="0">
                <a:latin typeface="微軟正黑體" pitchFamily="34" charset="-120"/>
                <a:ea typeface="微軟正黑體" pitchFamily="34" charset="-120"/>
              </a:rPr>
              <a:t>。又其方式固不限於以言詞、文字或動作，但必使人畏怖生懼始克</a:t>
            </a:r>
            <a:r>
              <a:rPr lang="zh-TW" altLang="en-US" sz="2800" b="1" dirty="0" smtClean="0">
                <a:latin typeface="微軟正黑體" pitchFamily="34" charset="-120"/>
                <a:ea typeface="微軟正黑體" pitchFamily="34" charset="-120"/>
              </a:rPr>
              <a:t>相當。</a:t>
            </a:r>
            <a:r>
              <a:rPr lang="en-US" altLang="zh-TW" sz="2800" b="1" dirty="0" smtClean="0">
                <a:latin typeface="微軟正黑體" pitchFamily="34" charset="-120"/>
                <a:ea typeface="微軟正黑體" pitchFamily="34" charset="-120"/>
              </a:rPr>
              <a:t>【</a:t>
            </a:r>
            <a:r>
              <a:rPr lang="en-US" altLang="zh-TW" sz="2800" b="1" dirty="0" smtClean="0">
                <a:solidFill>
                  <a:srgbClr val="FF0000"/>
                </a:solidFill>
                <a:latin typeface="微軟正黑體" pitchFamily="34" charset="-120"/>
                <a:ea typeface="微軟正黑體" pitchFamily="34" charset="-120"/>
              </a:rPr>
              <a:t>92</a:t>
            </a:r>
            <a:r>
              <a:rPr lang="zh-TW" altLang="en-US" sz="2800" b="1" dirty="0" smtClean="0">
                <a:solidFill>
                  <a:srgbClr val="FF0000"/>
                </a:solidFill>
                <a:latin typeface="微軟正黑體" pitchFamily="34" charset="-120"/>
                <a:ea typeface="微軟正黑體" pitchFamily="34" charset="-120"/>
              </a:rPr>
              <a:t>年度台上字第</a:t>
            </a:r>
            <a:r>
              <a:rPr lang="en-US" altLang="zh-TW" sz="2800" b="1" dirty="0" smtClean="0">
                <a:solidFill>
                  <a:srgbClr val="FF0000"/>
                </a:solidFill>
                <a:latin typeface="微軟正黑體" pitchFamily="34" charset="-120"/>
                <a:ea typeface="微軟正黑體" pitchFamily="34" charset="-120"/>
              </a:rPr>
              <a:t>1296</a:t>
            </a:r>
            <a:r>
              <a:rPr lang="zh-TW" altLang="en-US" sz="2800" b="1" dirty="0" smtClean="0">
                <a:solidFill>
                  <a:srgbClr val="FF0000"/>
                </a:solidFill>
                <a:latin typeface="微軟正黑體" pitchFamily="34" charset="-120"/>
                <a:ea typeface="微軟正黑體" pitchFamily="34" charset="-120"/>
              </a:rPr>
              <a:t>號判決</a:t>
            </a:r>
            <a:r>
              <a:rPr lang="en-US" altLang="zh-TW" sz="2800" b="1" dirty="0" smtClean="0">
                <a:latin typeface="微軟正黑體" pitchFamily="34" charset="-120"/>
                <a:ea typeface="微軟正黑體" pitchFamily="34" charset="-120"/>
              </a:rPr>
              <a:t>】</a:t>
            </a: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養護工程處</a:t>
            </a:r>
            <a:r>
              <a:rPr lang="zh-TW" altLang="en-US" sz="2800" b="1" dirty="0" smtClean="0">
                <a:solidFill>
                  <a:srgbClr val="FF0000"/>
                </a:solidFill>
                <a:latin typeface="微軟正黑體" pitchFamily="34" charset="-120"/>
                <a:ea typeface="微軟正黑體" pitchFamily="34" charset="-120"/>
              </a:rPr>
              <a:t>道路巡視員甲</a:t>
            </a:r>
            <a:r>
              <a:rPr lang="zh-TW" altLang="en-US" sz="2800" b="1" dirty="0" smtClean="0">
                <a:latin typeface="微軟正黑體" pitchFamily="34" charset="-120"/>
                <a:ea typeface="微軟正黑體" pitchFamily="34" charset="-120"/>
              </a:rPr>
              <a:t>，有依其巡查結果呈報養工處依法開罰或通知限期修復、連續處罰之職權，係屬委託公務員。</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竟對其責任區內之挖掘市區道路施工之乙公司職員，</a:t>
            </a:r>
            <a:r>
              <a:rPr lang="zh-TW" altLang="en-US" sz="2800" b="1" dirty="0" smtClean="0">
                <a:solidFill>
                  <a:srgbClr val="FF0000"/>
                </a:solidFill>
                <a:latin typeface="微軟正黑體" pitchFamily="34" charset="-120"/>
                <a:ea typeface="微軟正黑體" pitchFamily="34" charset="-120"/>
              </a:rPr>
              <a:t>告以該公司之前施工之路面有不平整之情，之前甲均未對乙公司開單，若乙公司能給付茶水費，可繼續減少開單</a:t>
            </a:r>
            <a:r>
              <a:rPr lang="zh-TW" altLang="en-US" sz="2800" b="1" dirty="0" smtClean="0">
                <a:latin typeface="微軟正黑體" pitchFamily="34" charset="-120"/>
                <a:ea typeface="微軟正黑體" pitchFamily="34" charset="-120"/>
              </a:rPr>
              <a:t>。乙公司基於道路是否平整係由甲所認定，若不順從甲之要求，恐遭開單或找麻煩，遂同意給付茶水費。</a:t>
            </a:r>
            <a:endParaRPr lang="en-US" altLang="zh-TW" sz="2800" b="1" dirty="0" smtClean="0">
              <a:latin typeface="微軟正黑體" pitchFamily="34" charset="-120"/>
              <a:ea typeface="微軟正黑體" pitchFamily="34" charset="-120"/>
            </a:endParaRPr>
          </a:p>
          <a:p>
            <a:pPr marL="0" indent="0" algn="r" fontAlgn="auto">
              <a:spcAft>
                <a:spcPts val="0"/>
              </a:spcAft>
              <a:buFont typeface="Wingdings 2"/>
              <a:buNone/>
              <a:defRPr/>
            </a:pPr>
            <a:endParaRPr lang="zh-TW" altLang="en-US" sz="23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標題 1"/>
          <p:cNvSpPr>
            <a:spLocks noGrp="1"/>
          </p:cNvSpPr>
          <p:nvPr>
            <p:ph type="title"/>
          </p:nvPr>
        </p:nvSpPr>
        <p:spPr>
          <a:xfrm>
            <a:off x="490538" y="623888"/>
            <a:ext cx="11014075" cy="758825"/>
          </a:xfrm>
        </p:spPr>
        <p:txBody>
          <a:bodyPr/>
          <a:lstStyle/>
          <a:p>
            <a:pPr algn="l"/>
            <a:r>
              <a:rPr lang="zh-TW" altLang="en-US" b="1" smtClean="0">
                <a:solidFill>
                  <a:srgbClr val="00B0F0"/>
                </a:solidFill>
                <a:cs typeface="微軟正黑體"/>
              </a:rPr>
              <a:t>相關案例討論：經辦採購收取回扣 </a:t>
            </a:r>
          </a:p>
        </p:txBody>
      </p:sp>
      <p:sp>
        <p:nvSpPr>
          <p:cNvPr id="3" name="內容版面配置區 2"/>
          <p:cNvSpPr>
            <a:spLocks noGrp="1"/>
          </p:cNvSpPr>
          <p:nvPr>
            <p:ph sz="quarter" idx="1"/>
          </p:nvPr>
        </p:nvSpPr>
        <p:spPr>
          <a:xfrm>
            <a:off x="395288" y="1382713"/>
            <a:ext cx="11109325" cy="4672012"/>
          </a:xfrm>
        </p:spPr>
        <p:txBody>
          <a:bodyPr>
            <a:normAutofit/>
          </a:bodyPr>
          <a:lstStyle/>
          <a:p>
            <a:pPr marL="274320" indent="-274320" fontAlgn="auto">
              <a:spcAft>
                <a:spcPts val="0"/>
              </a:spcAft>
              <a:buFont typeface="Wingdings 2"/>
              <a:buChar char=""/>
              <a:defRPr/>
            </a:pPr>
            <a:r>
              <a:rPr lang="en-US" altLang="zh-TW" sz="3200" b="1" dirty="0">
                <a:latin typeface="微軟正黑體" pitchFamily="34" charset="-120"/>
                <a:ea typeface="微軟正黑體" pitchFamily="34" charset="-120"/>
              </a:rPr>
              <a:t>A</a:t>
            </a:r>
            <a:r>
              <a:rPr lang="en-US" altLang="zh-TW" sz="3200" b="1" dirty="0" smtClean="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擔任</a:t>
            </a:r>
            <a:r>
              <a:rPr lang="en-US" altLang="zh-TW" sz="3200" b="1" dirty="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縣政府</a:t>
            </a:r>
            <a:r>
              <a:rPr lang="zh-TW" altLang="zh-TW" sz="3200" b="1" dirty="0">
                <a:latin typeface="微軟正黑體" pitchFamily="34" charset="-120"/>
                <a:ea typeface="微軟正黑體" pitchFamily="34" charset="-120"/>
              </a:rPr>
              <a:t>教育局體健課課員，負責監管經辦該局及縣內各中小學學校體育、健康預算執行</a:t>
            </a:r>
            <a:r>
              <a:rPr lang="zh-TW" altLang="zh-TW" sz="3200" b="1" dirty="0" smtClean="0">
                <a:latin typeface="微軟正黑體" pitchFamily="34" charset="-120"/>
                <a:ea typeface="微軟正黑體" pitchFamily="34" charset="-120"/>
              </a:rPr>
              <a:t>，</a:t>
            </a:r>
            <a:r>
              <a:rPr lang="en-US" altLang="zh-TW" sz="3200" b="1" dirty="0">
                <a:solidFill>
                  <a:srgbClr val="FF0000"/>
                </a:solidFill>
                <a:latin typeface="微軟正黑體" pitchFamily="34" charset="-120"/>
                <a:ea typeface="微軟正黑體" pitchFamily="34" charset="-120"/>
              </a:rPr>
              <a:t>A</a:t>
            </a:r>
            <a:r>
              <a:rPr lang="en-US" altLang="zh-TW" sz="3200" b="1" dirty="0" smtClean="0">
                <a:solidFill>
                  <a:srgbClr val="FF0000"/>
                </a:solidFill>
                <a:latin typeface="微軟正黑體" pitchFamily="34" charset="-120"/>
                <a:ea typeface="微軟正黑體" pitchFamily="34" charset="-120"/>
              </a:rPr>
              <a:t>○○</a:t>
            </a:r>
            <a:r>
              <a:rPr lang="zh-TW" altLang="zh-TW" sz="3200" b="1" dirty="0" smtClean="0">
                <a:solidFill>
                  <a:srgbClr val="FF0000"/>
                </a:solidFill>
                <a:latin typeface="微軟正黑體" pitchFamily="34" charset="-120"/>
                <a:ea typeface="微軟正黑體" pitchFamily="34" charset="-120"/>
              </a:rPr>
              <a:t>利用</a:t>
            </a:r>
            <a:r>
              <a:rPr lang="zh-TW" altLang="zh-TW" sz="3200" b="1" dirty="0">
                <a:solidFill>
                  <a:srgbClr val="FF0000"/>
                </a:solidFill>
                <a:latin typeface="微軟正黑體" pitchFamily="34" charset="-120"/>
                <a:ea typeface="微軟正黑體" pitchFamily="34" charset="-120"/>
              </a:rPr>
              <a:t>其辦理補助轄內各中小學改善飲用水設施工程經費機會</a:t>
            </a:r>
            <a:r>
              <a:rPr lang="zh-TW" altLang="zh-TW" sz="3200" b="1" dirty="0">
                <a:latin typeface="微軟正黑體" pitchFamily="34" charset="-120"/>
                <a:ea typeface="微軟正黑體" pitchFamily="34" charset="-120"/>
              </a:rPr>
              <a:t>，未秉公處理</a:t>
            </a:r>
            <a:r>
              <a:rPr lang="zh-TW" altLang="zh-TW" sz="3200" b="1" dirty="0">
                <a:solidFill>
                  <a:srgbClr val="FF0000"/>
                </a:solidFill>
                <a:latin typeface="微軟正黑體" pitchFamily="34" charset="-120"/>
                <a:ea typeface="微軟正黑體" pitchFamily="34" charset="-120"/>
              </a:rPr>
              <a:t>招標事宜</a:t>
            </a:r>
            <a:r>
              <a:rPr lang="zh-TW" altLang="zh-TW" sz="3200" b="1" dirty="0">
                <a:latin typeface="微軟正黑體" pitchFamily="34" charset="-120"/>
                <a:ea typeface="微軟正黑體" pitchFamily="34" charset="-120"/>
              </a:rPr>
              <a:t>，竟違背職務與承包飲用水工程</a:t>
            </a:r>
            <a:r>
              <a:rPr lang="zh-TW" altLang="zh-TW" sz="3200" b="1" dirty="0" smtClean="0">
                <a:latin typeface="微軟正黑體" pitchFamily="34" charset="-120"/>
                <a:ea typeface="微軟正黑體" pitchFamily="34" charset="-120"/>
              </a:rPr>
              <a:t>廠商負責人</a:t>
            </a:r>
            <a:r>
              <a:rPr lang="en-US" altLang="zh-TW" sz="3200" b="1" dirty="0" smtClean="0">
                <a:latin typeface="微軟正黑體" pitchFamily="34" charset="-120"/>
                <a:ea typeface="微軟正黑體" pitchFamily="34" charset="-120"/>
              </a:rPr>
              <a:t>B○○</a:t>
            </a:r>
            <a:r>
              <a:rPr lang="zh-TW" altLang="zh-TW" sz="3200" b="1" dirty="0" smtClean="0">
                <a:latin typeface="微軟正黑體" pitchFamily="34" charset="-120"/>
                <a:ea typeface="微軟正黑體" pitchFamily="34" charset="-120"/>
              </a:rPr>
              <a:t>勾結</a:t>
            </a:r>
            <a:r>
              <a:rPr lang="zh-TW" altLang="zh-TW" sz="3200" b="1" dirty="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由</a:t>
            </a:r>
            <a:r>
              <a:rPr lang="en-US" altLang="zh-TW" sz="3200" b="1" dirty="0">
                <a:latin typeface="微軟正黑體" pitchFamily="34" charset="-120"/>
                <a:ea typeface="微軟正黑體" pitchFamily="34" charset="-120"/>
              </a:rPr>
              <a:t>A</a:t>
            </a:r>
            <a:r>
              <a:rPr lang="en-US" altLang="zh-TW" sz="3200" b="1" dirty="0" smtClean="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利用</a:t>
            </a:r>
            <a:r>
              <a:rPr lang="zh-TW" altLang="zh-TW" sz="3200" b="1" dirty="0">
                <a:latin typeface="微軟正黑體" pitchFamily="34" charset="-120"/>
                <a:ea typeface="微軟正黑體" pitchFamily="34" charset="-120"/>
              </a:rPr>
              <a:t>職權，出面向學校關說，</a:t>
            </a:r>
            <a:r>
              <a:rPr lang="zh-TW" altLang="zh-TW" sz="3200" b="1" dirty="0" smtClean="0">
                <a:latin typeface="微軟正黑體" pitchFamily="34" charset="-120"/>
                <a:ea typeface="微軟正黑體" pitchFamily="34" charset="-120"/>
              </a:rPr>
              <a:t>讓</a:t>
            </a:r>
            <a:r>
              <a:rPr lang="en-US" altLang="zh-TW" sz="3200" b="1" dirty="0">
                <a:latin typeface="微軟正黑體" pitchFamily="34" charset="-120"/>
                <a:ea typeface="微軟正黑體" pitchFamily="34" charset="-120"/>
              </a:rPr>
              <a:t>B</a:t>
            </a:r>
            <a:r>
              <a:rPr lang="en-US" altLang="zh-TW" sz="3200" b="1" dirty="0" smtClean="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得以</a:t>
            </a:r>
            <a:r>
              <a:rPr lang="zh-TW" altLang="zh-TW" sz="3200" b="1" dirty="0">
                <a:latin typeface="微軟正黑體" pitchFamily="34" charset="-120"/>
                <a:ea typeface="微軟正黑體" pitchFamily="34" charset="-120"/>
              </a:rPr>
              <a:t>其所有或投資</a:t>
            </a:r>
            <a:r>
              <a:rPr lang="zh-TW" altLang="zh-TW" sz="3200" b="1" dirty="0" smtClean="0">
                <a:latin typeface="微軟正黑體" pitchFamily="34" charset="-120"/>
                <a:ea typeface="微軟正黑體" pitchFamily="34" charset="-120"/>
              </a:rPr>
              <a:t>的</a:t>
            </a:r>
            <a:r>
              <a:rPr lang="zh-TW" altLang="en-US" sz="3200" b="1" dirty="0" smtClean="0">
                <a:latin typeface="微軟正黑體" pitchFamily="34" charset="-120"/>
                <a:ea typeface="微軟正黑體" pitchFamily="34" charset="-120"/>
              </a:rPr>
              <a:t>甲</a:t>
            </a:r>
            <a:r>
              <a:rPr lang="zh-TW" altLang="zh-TW" sz="3200" b="1" dirty="0" smtClean="0">
                <a:latin typeface="微軟正黑體" pitchFamily="34" charset="-120"/>
                <a:ea typeface="微軟正黑體" pitchFamily="34" charset="-120"/>
              </a:rPr>
              <a:t>、</a:t>
            </a:r>
            <a:r>
              <a:rPr lang="zh-TW" altLang="en-US" sz="3200" b="1" dirty="0" smtClean="0">
                <a:latin typeface="微軟正黑體" pitchFamily="34" charset="-120"/>
                <a:ea typeface="微軟正黑體" pitchFamily="34" charset="-120"/>
              </a:rPr>
              <a:t>乙</a:t>
            </a:r>
            <a:r>
              <a:rPr lang="zh-TW" altLang="zh-TW" sz="3200" b="1" dirty="0" smtClean="0">
                <a:latin typeface="微軟正黑體" pitchFamily="34" charset="-120"/>
                <a:ea typeface="微軟正黑體" pitchFamily="34" charset="-120"/>
              </a:rPr>
              <a:t>、</a:t>
            </a:r>
            <a:r>
              <a:rPr lang="zh-TW" altLang="en-US" sz="3200" b="1" dirty="0" smtClean="0">
                <a:latin typeface="微軟正黑體" pitchFamily="34" charset="-120"/>
                <a:ea typeface="微軟正黑體" pitchFamily="34" charset="-120"/>
              </a:rPr>
              <a:t>丙</a:t>
            </a:r>
            <a:r>
              <a:rPr lang="zh-TW" altLang="zh-TW" sz="3200" b="1" dirty="0" smtClean="0">
                <a:latin typeface="微軟正黑體" pitchFamily="34" charset="-120"/>
                <a:ea typeface="微軟正黑體" pitchFamily="34" charset="-120"/>
              </a:rPr>
              <a:t>及</a:t>
            </a:r>
            <a:r>
              <a:rPr lang="zh-TW" altLang="zh-TW" sz="3200" b="1" dirty="0">
                <a:latin typeface="微軟正黑體" pitchFamily="34" charset="-120"/>
                <a:ea typeface="微軟正黑體" pitchFamily="34" charset="-120"/>
              </a:rPr>
              <a:t>由協力</a:t>
            </a:r>
            <a:r>
              <a:rPr lang="zh-TW" altLang="zh-TW" sz="3200" b="1" dirty="0" smtClean="0">
                <a:latin typeface="微軟正黑體" pitchFamily="34" charset="-120"/>
                <a:ea typeface="微軟正黑體" pitchFamily="34" charset="-120"/>
              </a:rPr>
              <a:t>廠商</a:t>
            </a:r>
            <a:r>
              <a:rPr lang="zh-TW" altLang="en-US" sz="3200" b="1" dirty="0">
                <a:latin typeface="微軟正黑體" pitchFamily="34" charset="-120"/>
                <a:ea typeface="微軟正黑體" pitchFamily="34" charset="-120"/>
              </a:rPr>
              <a:t>丁</a:t>
            </a:r>
            <a:r>
              <a:rPr lang="zh-TW" altLang="zh-TW" sz="3200" b="1" dirty="0" smtClean="0">
                <a:latin typeface="微軟正黑體" pitchFamily="34" charset="-120"/>
                <a:ea typeface="微軟正黑體" pitchFamily="34" charset="-120"/>
              </a:rPr>
              <a:t>、</a:t>
            </a:r>
            <a:r>
              <a:rPr lang="zh-TW" altLang="en-US" sz="3200" b="1" dirty="0" smtClean="0">
                <a:latin typeface="微軟正黑體" pitchFamily="34" charset="-120"/>
                <a:ea typeface="微軟正黑體" pitchFamily="34" charset="-120"/>
              </a:rPr>
              <a:t>戊</a:t>
            </a:r>
            <a:r>
              <a:rPr lang="zh-TW" altLang="zh-TW" sz="3200" b="1" dirty="0" smtClean="0">
                <a:latin typeface="微軟正黑體" pitchFamily="34" charset="-120"/>
                <a:ea typeface="微軟正黑體" pitchFamily="34" charset="-120"/>
              </a:rPr>
              <a:t>、</a:t>
            </a:r>
            <a:r>
              <a:rPr lang="zh-TW" altLang="en-US" sz="3200" b="1" dirty="0" smtClean="0">
                <a:latin typeface="微軟正黑體" pitchFamily="34" charset="-120"/>
                <a:ea typeface="微軟正黑體" pitchFamily="34" charset="-120"/>
              </a:rPr>
              <a:t>己</a:t>
            </a:r>
            <a:r>
              <a:rPr lang="zh-TW" altLang="zh-TW" sz="3200" b="1" dirty="0" smtClean="0">
                <a:latin typeface="微軟正黑體" pitchFamily="34" charset="-120"/>
                <a:ea typeface="微軟正黑體" pitchFamily="34" charset="-120"/>
              </a:rPr>
              <a:t>及</a:t>
            </a:r>
            <a:r>
              <a:rPr lang="zh-TW" altLang="en-US" sz="3200" b="1" dirty="0" smtClean="0">
                <a:latin typeface="微軟正黑體" pitchFamily="34" charset="-120"/>
                <a:ea typeface="微軟正黑體" pitchFamily="34" charset="-120"/>
              </a:rPr>
              <a:t>庚</a:t>
            </a:r>
            <a:r>
              <a:rPr lang="zh-TW" altLang="zh-TW" sz="3200" b="1" dirty="0" smtClean="0">
                <a:latin typeface="微軟正黑體" pitchFamily="34" charset="-120"/>
                <a:ea typeface="微軟正黑體" pitchFamily="34" charset="-120"/>
              </a:rPr>
              <a:t>相互</a:t>
            </a:r>
            <a:r>
              <a:rPr lang="zh-TW" altLang="zh-TW" sz="3200" b="1" dirty="0">
                <a:latin typeface="微軟正黑體" pitchFamily="34" charset="-120"/>
                <a:ea typeface="微軟正黑體" pitchFamily="34" charset="-120"/>
              </a:rPr>
              <a:t>陪標、圍標方式，</a:t>
            </a:r>
            <a:r>
              <a:rPr lang="zh-TW" altLang="zh-TW" sz="3200" b="1" dirty="0" smtClean="0">
                <a:latin typeface="微軟正黑體" pitchFamily="34" charset="-120"/>
                <a:ea typeface="微軟正黑體" pitchFamily="34" charset="-120"/>
              </a:rPr>
              <a:t>承攬</a:t>
            </a:r>
            <a:r>
              <a:rPr lang="zh-TW" altLang="en-US" sz="3200" b="1" dirty="0">
                <a:latin typeface="微軟正黑體" pitchFamily="34" charset="-120"/>
                <a:ea typeface="微軟正黑體" pitchFamily="34" charset="-120"/>
              </a:rPr>
              <a:t>該</a:t>
            </a:r>
            <a:r>
              <a:rPr lang="zh-TW" altLang="zh-TW" sz="3200" b="1" dirty="0" smtClean="0">
                <a:latin typeface="微軟正黑體" pitchFamily="34" charset="-120"/>
                <a:ea typeface="微軟正黑體" pitchFamily="34" charset="-120"/>
              </a:rPr>
              <a:t>縣</a:t>
            </a:r>
            <a:r>
              <a:rPr lang="zh-TW" altLang="zh-TW" sz="3200" b="1" dirty="0">
                <a:latin typeface="微軟正黑體" pitchFamily="34" charset="-120"/>
                <a:ea typeface="微軟正黑體" pitchFamily="34" charset="-120"/>
              </a:rPr>
              <a:t>內多數學校飲用水工程</a:t>
            </a:r>
            <a:r>
              <a:rPr lang="zh-TW" altLang="zh-TW" sz="3200" b="1" dirty="0" smtClean="0">
                <a:latin typeface="微軟正黑體" pitchFamily="34" charset="-120"/>
                <a:ea typeface="微軟正黑體" pitchFamily="34" charset="-120"/>
              </a:rPr>
              <a:t>。</a:t>
            </a:r>
            <a:r>
              <a:rPr lang="en-US" altLang="zh-TW" sz="3200" b="1" dirty="0">
                <a:latin typeface="微軟正黑體" pitchFamily="34" charset="-120"/>
                <a:ea typeface="微軟正黑體" pitchFamily="34" charset="-120"/>
              </a:rPr>
              <a:t>B</a:t>
            </a:r>
            <a:r>
              <a:rPr lang="en-US" altLang="zh-TW" sz="3200" b="1" dirty="0" smtClean="0">
                <a:latin typeface="微軟正黑體" pitchFamily="34" charset="-120"/>
                <a:ea typeface="微軟正黑體" pitchFamily="34" charset="-120"/>
              </a:rPr>
              <a:t>○○</a:t>
            </a:r>
            <a:r>
              <a:rPr lang="zh-TW" altLang="zh-TW" sz="3200" b="1" dirty="0" smtClean="0">
                <a:latin typeface="微軟正黑體" pitchFamily="34" charset="-120"/>
                <a:ea typeface="微軟正黑體" pitchFamily="34" charset="-120"/>
              </a:rPr>
              <a:t>標</a:t>
            </a:r>
            <a:r>
              <a:rPr lang="zh-TW" altLang="zh-TW" sz="3200" b="1" dirty="0">
                <a:latin typeface="微軟正黑體" pitchFamily="34" charset="-120"/>
                <a:ea typeface="微軟正黑體" pitchFamily="34" charset="-120"/>
              </a:rPr>
              <a:t>得工程</a:t>
            </a:r>
            <a:r>
              <a:rPr lang="zh-TW" altLang="zh-TW" sz="3200" b="1" dirty="0" smtClean="0">
                <a:latin typeface="微軟正黑體" pitchFamily="34" charset="-120"/>
                <a:ea typeface="微軟正黑體" pitchFamily="34" charset="-120"/>
              </a:rPr>
              <a:t>給予</a:t>
            </a:r>
            <a:r>
              <a:rPr lang="en-US" altLang="zh-TW" sz="3200" b="1" dirty="0">
                <a:latin typeface="微軟正黑體" pitchFamily="34" charset="-120"/>
                <a:ea typeface="微軟正黑體" pitchFamily="34" charset="-120"/>
              </a:rPr>
              <a:t>A</a:t>
            </a:r>
            <a:r>
              <a:rPr lang="en-US" altLang="zh-TW" sz="3200" b="1" dirty="0" smtClean="0">
                <a:latin typeface="微軟正黑體" pitchFamily="34" charset="-120"/>
                <a:ea typeface="微軟正黑體" pitchFamily="34" charset="-120"/>
              </a:rPr>
              <a:t>○○</a:t>
            </a:r>
            <a:r>
              <a:rPr lang="zh-TW" altLang="zh-TW" sz="3200" b="1" dirty="0" smtClean="0">
                <a:solidFill>
                  <a:srgbClr val="FF0000"/>
                </a:solidFill>
                <a:latin typeface="微軟正黑體" pitchFamily="34" charset="-120"/>
                <a:ea typeface="微軟正黑體" pitchFamily="34" charset="-120"/>
              </a:rPr>
              <a:t>每</a:t>
            </a:r>
            <a:r>
              <a:rPr lang="zh-TW" altLang="zh-TW" sz="3200" b="1" dirty="0">
                <a:solidFill>
                  <a:srgbClr val="FF0000"/>
                </a:solidFill>
                <a:latin typeface="微軟正黑體" pitchFamily="34" charset="-120"/>
                <a:ea typeface="微軟正黑體" pitchFamily="34" charset="-120"/>
              </a:rPr>
              <a:t>件工程費一成回扣</a:t>
            </a:r>
            <a:r>
              <a:rPr lang="zh-TW" altLang="zh-TW" sz="3200" b="1" dirty="0" smtClean="0">
                <a:latin typeface="微軟正黑體" pitchFamily="34" charset="-120"/>
                <a:ea typeface="微軟正黑體" pitchFamily="34" charset="-120"/>
              </a:rPr>
              <a:t>。</a:t>
            </a:r>
            <a:endParaRPr lang="en-US" altLang="zh-TW" sz="3200" b="1" dirty="0" smtClean="0">
              <a:latin typeface="微軟正黑體" pitchFamily="34" charset="-120"/>
              <a:ea typeface="微軟正黑體" pitchFamily="34" charset="-120"/>
            </a:endParaRPr>
          </a:p>
          <a:p>
            <a:pPr marL="0" indent="0" algn="r" fontAlgn="auto">
              <a:spcAft>
                <a:spcPts val="0"/>
              </a:spcAft>
              <a:buFont typeface="Wingdings 2"/>
              <a:buNone/>
              <a:defRPr/>
            </a:pPr>
            <a:endParaRPr lang="zh-TW" altLang="en-US" sz="21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標題 1"/>
          <p:cNvSpPr>
            <a:spLocks noGrp="1"/>
          </p:cNvSpPr>
          <p:nvPr>
            <p:ph type="title"/>
          </p:nvPr>
        </p:nvSpPr>
        <p:spPr>
          <a:xfrm>
            <a:off x="423863" y="623888"/>
            <a:ext cx="11080750" cy="769937"/>
          </a:xfrm>
        </p:spPr>
        <p:txBody>
          <a:bodyPr/>
          <a:lstStyle/>
          <a:p>
            <a:pPr algn="l"/>
            <a:r>
              <a:rPr lang="zh-TW" altLang="en-US" b="1" smtClean="0">
                <a:solidFill>
                  <a:srgbClr val="00B0F0"/>
                </a:solidFill>
                <a:cs typeface="微軟正黑體"/>
              </a:rPr>
              <a:t>相關案例討論：違背與不違背職務</a:t>
            </a:r>
          </a:p>
        </p:txBody>
      </p:sp>
      <p:sp>
        <p:nvSpPr>
          <p:cNvPr id="72706" name="內容版面配置區 2"/>
          <p:cNvSpPr>
            <a:spLocks noGrp="1"/>
          </p:cNvSpPr>
          <p:nvPr>
            <p:ph sz="quarter" idx="1"/>
          </p:nvPr>
        </p:nvSpPr>
        <p:spPr>
          <a:xfrm>
            <a:off x="395288" y="1393825"/>
            <a:ext cx="11109325" cy="4518025"/>
          </a:xfrm>
        </p:spPr>
        <p:txBody>
          <a:bodyPr/>
          <a:lstStyle/>
          <a:p>
            <a:r>
              <a:rPr lang="zh-TW" altLang="en-US" sz="3200" b="1" smtClean="0">
                <a:latin typeface="微軟正黑體"/>
                <a:ea typeface="微軟正黑體"/>
                <a:cs typeface="微軟正黑體"/>
              </a:rPr>
              <a:t>所謂「不違背職務之行為」，是指公務員在職務範圍內應該做或可以做的行為。</a:t>
            </a:r>
            <a:endParaRPr lang="en-US" altLang="zh-TW" sz="3200" b="1" smtClean="0">
              <a:latin typeface="微軟正黑體"/>
              <a:ea typeface="微軟正黑體"/>
              <a:cs typeface="微軟正黑體"/>
            </a:endParaRPr>
          </a:p>
          <a:p>
            <a:pPr lvl="1">
              <a:buFont typeface="Arial" charset="0"/>
              <a:buChar char="•"/>
            </a:pPr>
            <a:r>
              <a:rPr lang="zh-TW" altLang="en-US" sz="2400" b="1" smtClean="0">
                <a:solidFill>
                  <a:srgbClr val="FF0000"/>
                </a:solidFill>
                <a:latin typeface="微軟正黑體"/>
                <a:ea typeface="微軟正黑體"/>
                <a:cs typeface="微軟正黑體"/>
              </a:rPr>
              <a:t>可以做也可以不做，公務員有決定權。</a:t>
            </a:r>
            <a:endParaRPr lang="en-US" altLang="zh-TW" sz="2400" b="1" smtClean="0">
              <a:solidFill>
                <a:srgbClr val="FF0000"/>
              </a:solidFill>
              <a:latin typeface="微軟正黑體"/>
              <a:ea typeface="微軟正黑體"/>
              <a:cs typeface="微軟正黑體"/>
            </a:endParaRPr>
          </a:p>
          <a:p>
            <a:pPr lvl="1">
              <a:buFont typeface="Arial" charset="0"/>
              <a:buChar char="•"/>
            </a:pPr>
            <a:endParaRPr lang="en-US" altLang="zh-TW" sz="2400" b="1" smtClean="0">
              <a:latin typeface="微軟正黑體"/>
              <a:ea typeface="微軟正黑體"/>
              <a:cs typeface="微軟正黑體"/>
            </a:endParaRPr>
          </a:p>
          <a:p>
            <a:r>
              <a:rPr lang="zh-TW" altLang="en-US" sz="3200" b="1" smtClean="0">
                <a:latin typeface="微軟正黑體"/>
                <a:ea typeface="微軟正黑體"/>
                <a:cs typeface="微軟正黑體"/>
              </a:rPr>
              <a:t>所謂「違背職務之行為」，是指公務員職務範圍內不應為而為，或應為而不為。（參照最高法院</a:t>
            </a:r>
            <a:r>
              <a:rPr lang="en-US" altLang="zh-TW" sz="3200" b="1" smtClean="0">
                <a:solidFill>
                  <a:srgbClr val="FF0000"/>
                </a:solidFill>
                <a:latin typeface="微軟正黑體"/>
                <a:ea typeface="微軟正黑體"/>
                <a:cs typeface="微軟正黑體"/>
              </a:rPr>
              <a:t>58</a:t>
            </a:r>
            <a:r>
              <a:rPr lang="zh-TW" altLang="en-US" sz="3200" b="1" smtClean="0">
                <a:solidFill>
                  <a:srgbClr val="FF0000"/>
                </a:solidFill>
                <a:latin typeface="微軟正黑體"/>
                <a:ea typeface="微軟正黑體"/>
                <a:cs typeface="微軟正黑體"/>
              </a:rPr>
              <a:t>年度台上字第</a:t>
            </a:r>
            <a:r>
              <a:rPr lang="en-US" altLang="zh-TW" sz="3200" b="1" smtClean="0">
                <a:solidFill>
                  <a:srgbClr val="FF0000"/>
                </a:solidFill>
                <a:latin typeface="微軟正黑體"/>
                <a:ea typeface="微軟正黑體"/>
                <a:cs typeface="微軟正黑體"/>
              </a:rPr>
              <a:t>884</a:t>
            </a:r>
            <a:r>
              <a:rPr lang="zh-TW" altLang="en-US" sz="3200" b="1" smtClean="0">
                <a:solidFill>
                  <a:srgbClr val="FF0000"/>
                </a:solidFill>
                <a:latin typeface="微軟正黑體"/>
                <a:ea typeface="微軟正黑體"/>
                <a:cs typeface="微軟正黑體"/>
              </a:rPr>
              <a:t>號</a:t>
            </a:r>
            <a:r>
              <a:rPr lang="zh-TW" altLang="en-US" sz="3200" b="1" smtClean="0">
                <a:latin typeface="微軟正黑體"/>
                <a:ea typeface="微軟正黑體"/>
                <a:cs typeface="微軟正黑體"/>
              </a:rPr>
              <a:t>判決）</a:t>
            </a:r>
            <a:endParaRPr lang="en-US" altLang="zh-TW" sz="3200" b="1" smtClean="0">
              <a:latin typeface="微軟正黑體"/>
              <a:ea typeface="微軟正黑體"/>
              <a:cs typeface="微軟正黑體"/>
            </a:endParaRPr>
          </a:p>
          <a:p>
            <a:pPr lvl="1">
              <a:buFont typeface="Arial" charset="0"/>
              <a:buChar char="•"/>
            </a:pPr>
            <a:r>
              <a:rPr lang="zh-TW" altLang="en-US" sz="2400" b="1" smtClean="0">
                <a:solidFill>
                  <a:srgbClr val="FF0000"/>
                </a:solidFill>
                <a:latin typeface="微軟正黑體"/>
                <a:ea typeface="微軟正黑體"/>
                <a:cs typeface="微軟正黑體"/>
              </a:rPr>
              <a:t>不能這樣做卻做、應該要這樣做卻不做。</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標題 1"/>
          <p:cNvSpPr>
            <a:spLocks noGrp="1"/>
          </p:cNvSpPr>
          <p:nvPr>
            <p:ph type="title"/>
          </p:nvPr>
        </p:nvSpPr>
        <p:spPr>
          <a:xfrm>
            <a:off x="477838" y="623888"/>
            <a:ext cx="11026775" cy="714375"/>
          </a:xfrm>
        </p:spPr>
        <p:txBody>
          <a:bodyPr/>
          <a:lstStyle/>
          <a:p>
            <a:pPr algn="l"/>
            <a:r>
              <a:rPr lang="zh-TW" altLang="en-US" b="1" smtClean="0">
                <a:solidFill>
                  <a:srgbClr val="00B0F0"/>
                </a:solidFill>
                <a:cs typeface="微軟正黑體"/>
              </a:rPr>
              <a:t>相關案例討論：違背與不違背職務</a:t>
            </a:r>
          </a:p>
        </p:txBody>
      </p:sp>
      <p:sp>
        <p:nvSpPr>
          <p:cNvPr id="73730" name="內容版面配置區 2"/>
          <p:cNvSpPr>
            <a:spLocks noGrp="1"/>
          </p:cNvSpPr>
          <p:nvPr>
            <p:ph sz="quarter" idx="1"/>
          </p:nvPr>
        </p:nvSpPr>
        <p:spPr>
          <a:xfrm>
            <a:off x="368300" y="1338263"/>
            <a:ext cx="11136313" cy="4573587"/>
          </a:xfrm>
        </p:spPr>
        <p:txBody>
          <a:bodyPr/>
          <a:lstStyle/>
          <a:p>
            <a:r>
              <a:rPr lang="zh-TW" altLang="en-US" sz="3200" b="1" smtClean="0">
                <a:latin typeface="微軟正黑體"/>
                <a:ea typeface="微軟正黑體"/>
                <a:cs typeface="微軟正黑體"/>
              </a:rPr>
              <a:t>案例</a:t>
            </a:r>
            <a:r>
              <a:rPr lang="en-US" altLang="zh-TW" sz="3200" b="1" smtClean="0">
                <a:latin typeface="微軟正黑體"/>
                <a:ea typeface="微軟正黑體"/>
                <a:cs typeface="微軟正黑體"/>
              </a:rPr>
              <a:t>1</a:t>
            </a:r>
          </a:p>
          <a:p>
            <a:pPr>
              <a:buFont typeface="Wingdings" pitchFamily="2" charset="2"/>
              <a:buChar char="l"/>
            </a:pPr>
            <a:r>
              <a:rPr lang="zh-TW" altLang="en-US" sz="2800" b="1" smtClean="0">
                <a:latin typeface="微軟正黑體"/>
                <a:ea typeface="微軟正黑體"/>
                <a:cs typeface="微軟正黑體"/>
              </a:rPr>
              <a:t>甲承包某政府機構工程，未依照合約規定施工，</a:t>
            </a:r>
            <a:r>
              <a:rPr lang="zh-TW" altLang="en-US" sz="2800" b="1" smtClean="0">
                <a:solidFill>
                  <a:srgbClr val="FF0000"/>
                </a:solidFill>
                <a:latin typeface="微軟正黑體"/>
                <a:ea typeface="微軟正黑體"/>
                <a:cs typeface="微軟正黑體"/>
              </a:rPr>
              <a:t>依法不能通過驗收</a:t>
            </a:r>
            <a:r>
              <a:rPr lang="zh-TW" altLang="en-US" sz="2800" b="1" smtClean="0">
                <a:latin typeface="微軟正黑體"/>
                <a:ea typeface="微軟正黑體"/>
                <a:cs typeface="微軟正黑體"/>
              </a:rPr>
              <a:t>。甲希望督辦監造驗收業務的公務員乙能讓工程通過驗收，就給乙金錢、請乙喝花酒或提供性招待，請乙通過驗收，則甲會構成對公務員違背職務之行為行賄罪。</a:t>
            </a:r>
            <a:endParaRPr lang="en-US" altLang="zh-TW" sz="2800" b="1" smtClean="0">
              <a:latin typeface="微軟正黑體"/>
              <a:ea typeface="微軟正黑體"/>
              <a:cs typeface="微軟正黑體"/>
            </a:endParaRPr>
          </a:p>
          <a:p>
            <a:pPr>
              <a:buFont typeface="Wingdings" pitchFamily="2" charset="2"/>
              <a:buChar char="l"/>
            </a:pPr>
            <a:r>
              <a:rPr lang="zh-TW" altLang="en-US" sz="2800" b="1" smtClean="0">
                <a:latin typeface="微軟正黑體"/>
                <a:ea typeface="微軟正黑體"/>
                <a:cs typeface="微軟正黑體"/>
              </a:rPr>
              <a:t>如果甲工程都依照合約，</a:t>
            </a:r>
            <a:r>
              <a:rPr lang="zh-TW" altLang="en-US" sz="2800" b="1" smtClean="0">
                <a:solidFill>
                  <a:srgbClr val="FF0000"/>
                </a:solidFill>
                <a:latin typeface="微軟正黑體"/>
                <a:ea typeface="微軟正黑體"/>
                <a:cs typeface="微軟正黑體"/>
              </a:rPr>
              <a:t>已符合驗收標準</a:t>
            </a:r>
            <a:r>
              <a:rPr lang="zh-TW" altLang="en-US" sz="2800" b="1" smtClean="0">
                <a:latin typeface="微軟正黑體"/>
                <a:ea typeface="微軟正黑體"/>
                <a:cs typeface="微軟正黑體"/>
              </a:rPr>
              <a:t>，但是希望乙儘快通過工程驗收，就請乙喝花酒、提供性招待或給予其他好處，則甲會構成犯罪嗎？</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標題 1"/>
          <p:cNvSpPr>
            <a:spLocks noGrp="1"/>
          </p:cNvSpPr>
          <p:nvPr>
            <p:ph type="title"/>
          </p:nvPr>
        </p:nvSpPr>
        <p:spPr/>
        <p:txBody>
          <a:bodyPr/>
          <a:lstStyle/>
          <a:p>
            <a:endParaRPr lang="zh-TW" altLang="en-US" smtClean="0">
              <a:solidFill>
                <a:srgbClr val="7B9899"/>
              </a:solidFill>
              <a:cs typeface="微軟正黑體"/>
            </a:endParaRPr>
          </a:p>
        </p:txBody>
      </p:sp>
      <p:sp>
        <p:nvSpPr>
          <p:cNvPr id="19458" name="內容版面配置區 2"/>
          <p:cNvSpPr>
            <a:spLocks noGrp="1"/>
          </p:cNvSpPr>
          <p:nvPr>
            <p:ph sz="quarter" idx="1"/>
          </p:nvPr>
        </p:nvSpPr>
        <p:spPr>
          <a:xfrm>
            <a:off x="401638" y="1527175"/>
            <a:ext cx="11339512" cy="4572000"/>
          </a:xfrm>
        </p:spPr>
        <p:txBody>
          <a:bodyPr/>
          <a:lstStyle/>
          <a:p>
            <a:r>
              <a:rPr lang="zh-TW" altLang="en-US" sz="3600" b="1" smtClean="0">
                <a:latin typeface="微軟正黑體"/>
                <a:ea typeface="微軟正黑體"/>
                <a:cs typeface="微軟正黑體"/>
              </a:rPr>
              <a:t>授權公務員：</a:t>
            </a:r>
            <a:endParaRPr lang="en-US" altLang="zh-TW" sz="3600" b="1" smtClean="0">
              <a:latin typeface="微軟正黑體"/>
              <a:ea typeface="微軟正黑體"/>
              <a:cs typeface="微軟正黑體"/>
            </a:endParaRPr>
          </a:p>
          <a:p>
            <a:pPr lvl="1">
              <a:buFont typeface="Wingdings" pitchFamily="2" charset="2"/>
              <a:buChar char="l"/>
            </a:pPr>
            <a:r>
              <a:rPr lang="zh-TW" altLang="en-US" sz="3600" b="1" smtClean="0">
                <a:solidFill>
                  <a:srgbClr val="0070C0"/>
                </a:solidFill>
                <a:latin typeface="微軟正黑體"/>
                <a:ea typeface="微軟正黑體"/>
                <a:cs typeface="微軟正黑體"/>
              </a:rPr>
              <a:t>公立學校或公營事業之承辦、監辦採購人員。</a:t>
            </a:r>
            <a:endParaRPr lang="en-US" altLang="zh-TW" sz="3600" b="1" smtClean="0">
              <a:solidFill>
                <a:srgbClr val="0070C0"/>
              </a:solidFill>
              <a:latin typeface="微軟正黑體"/>
              <a:ea typeface="微軟正黑體"/>
              <a:cs typeface="微軟正黑體"/>
            </a:endParaRPr>
          </a:p>
          <a:p>
            <a:pPr lvl="1">
              <a:buFont typeface="Wingdings" pitchFamily="2" charset="2"/>
              <a:buChar char="l"/>
            </a:pPr>
            <a:r>
              <a:rPr lang="zh-TW" altLang="en-US" sz="3600" b="1" smtClean="0">
                <a:solidFill>
                  <a:srgbClr val="0070C0"/>
                </a:solidFill>
                <a:latin typeface="微軟正黑體"/>
                <a:ea typeface="微軟正黑體"/>
                <a:cs typeface="微軟正黑體"/>
              </a:rPr>
              <a:t>農田水利會會長及其專任職員。</a:t>
            </a:r>
            <a:endParaRPr lang="en-US" altLang="zh-TW" sz="3600" b="1" smtClean="0">
              <a:solidFill>
                <a:srgbClr val="0070C0"/>
              </a:solidFill>
              <a:latin typeface="微軟正黑體"/>
              <a:ea typeface="微軟正黑體"/>
              <a:cs typeface="微軟正黑體"/>
            </a:endParaRPr>
          </a:p>
          <a:p>
            <a:pPr lvl="1">
              <a:buFont typeface="Wingdings" pitchFamily="2" charset="2"/>
              <a:buChar char="l"/>
            </a:pPr>
            <a:r>
              <a:rPr lang="zh-TW" altLang="en-US" sz="3600" b="1" smtClean="0">
                <a:solidFill>
                  <a:srgbClr val="0070C0"/>
                </a:solidFill>
                <a:latin typeface="微軟正黑體"/>
                <a:ea typeface="微軟正黑體"/>
                <a:cs typeface="微軟正黑體"/>
              </a:rPr>
              <a:t>如工友但派收公有市場清潔費。</a:t>
            </a:r>
          </a:p>
          <a:p>
            <a:endParaRPr lang="zh-TW" altLang="en-US"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標題 1"/>
          <p:cNvSpPr>
            <a:spLocks noGrp="1"/>
          </p:cNvSpPr>
          <p:nvPr>
            <p:ph type="title"/>
          </p:nvPr>
        </p:nvSpPr>
        <p:spPr>
          <a:xfrm>
            <a:off x="463550" y="623888"/>
            <a:ext cx="11041063" cy="758825"/>
          </a:xfrm>
        </p:spPr>
        <p:txBody>
          <a:bodyPr/>
          <a:lstStyle/>
          <a:p>
            <a:pPr algn="l"/>
            <a:r>
              <a:rPr lang="zh-TW" altLang="en-US" b="1" smtClean="0">
                <a:solidFill>
                  <a:srgbClr val="00B0F0"/>
                </a:solidFill>
                <a:cs typeface="微軟正黑體"/>
              </a:rPr>
              <a:t>相關案例討論：違背與不違背職務</a:t>
            </a:r>
          </a:p>
        </p:txBody>
      </p:sp>
      <p:sp>
        <p:nvSpPr>
          <p:cNvPr id="3" name="內容版面配置區 2"/>
          <p:cNvSpPr>
            <a:spLocks noGrp="1"/>
          </p:cNvSpPr>
          <p:nvPr>
            <p:ph sz="quarter" idx="1"/>
          </p:nvPr>
        </p:nvSpPr>
        <p:spPr>
          <a:xfrm>
            <a:off x="490538" y="1382713"/>
            <a:ext cx="11014075" cy="5106987"/>
          </a:xfrm>
        </p:spPr>
        <p:txBody>
          <a:bodyPr>
            <a:normAutofit/>
          </a:bodyPr>
          <a:lstStyle/>
          <a:p>
            <a:pPr marL="274320" indent="-274320" fontAlgn="auto">
              <a:spcAft>
                <a:spcPts val="0"/>
              </a:spcAft>
              <a:buFont typeface="Wingdings 2"/>
              <a:buChar char=""/>
              <a:defRPr/>
            </a:pPr>
            <a:r>
              <a:rPr lang="zh-TW" altLang="en-US" sz="3500" b="1" dirty="0" smtClean="0">
                <a:latin typeface="微軟正黑體" pitchFamily="34" charset="-120"/>
                <a:ea typeface="微軟正黑體" pitchFamily="34" charset="-120"/>
              </a:rPr>
              <a:t>案例</a:t>
            </a:r>
            <a:r>
              <a:rPr lang="en-US" altLang="zh-TW" sz="3500" b="1" dirty="0" smtClean="0">
                <a:latin typeface="微軟正黑體" pitchFamily="34" charset="-120"/>
                <a:ea typeface="微軟正黑體" pitchFamily="34" charset="-120"/>
              </a:rPr>
              <a:t>2</a:t>
            </a:r>
            <a:endParaRPr lang="en-US" altLang="zh-TW" sz="3500" b="1" dirty="0">
              <a:latin typeface="微軟正黑體" pitchFamily="34" charset="-120"/>
              <a:ea typeface="微軟正黑體" pitchFamily="34" charset="-120"/>
            </a:endParaRPr>
          </a:p>
          <a:p>
            <a:pPr marL="274320" indent="-274320" fontAlgn="auto">
              <a:spcAft>
                <a:spcPts val="0"/>
              </a:spcAft>
              <a:buFont typeface="Wingdings" panose="05000000000000000000" pitchFamily="2" charset="2"/>
              <a:buChar char="l"/>
              <a:defRPr/>
            </a:pPr>
            <a:r>
              <a:rPr lang="en-US" altLang="zh-TW" sz="2800" b="1" dirty="0">
                <a:latin typeface="微軟正黑體" pitchFamily="34" charset="-120"/>
                <a:ea typeface="微軟正黑體" pitchFamily="34" charset="-120"/>
              </a:rPr>
              <a:t>○○</a:t>
            </a:r>
            <a:r>
              <a:rPr lang="zh-TW" altLang="en-US" sz="2800" b="1" dirty="0">
                <a:latin typeface="微軟正黑體" pitchFamily="34" charset="-120"/>
                <a:ea typeface="微軟正黑體" pitchFamily="34" charset="-120"/>
              </a:rPr>
              <a:t>市政府職司殯葬管理業務之</a:t>
            </a:r>
            <a:r>
              <a:rPr lang="zh-TW" altLang="en-US" sz="2800" b="1" dirty="0" smtClean="0">
                <a:latin typeface="微軟正黑體" pitchFamily="34" charset="-120"/>
                <a:ea typeface="微軟正黑體" pitchFamily="34" charset="-120"/>
              </a:rPr>
              <a:t>人員</a:t>
            </a:r>
            <a:r>
              <a:rPr lang="en-US" altLang="zh-TW" sz="2800" b="1" dirty="0" smtClean="0">
                <a:latin typeface="微軟正黑體" pitchFamily="34" charset="-120"/>
                <a:ea typeface="微軟正黑體" pitchFamily="34" charset="-120"/>
              </a:rPr>
              <a:t>A</a:t>
            </a:r>
            <a:r>
              <a:rPr lang="zh-TW" altLang="en-US" sz="2800" b="1" dirty="0" smtClean="0">
                <a:latin typeface="微軟正黑體" pitchFamily="34" charset="-120"/>
                <a:ea typeface="微軟正黑體" pitchFamily="34" charset="-120"/>
              </a:rPr>
              <a:t>○○</a:t>
            </a:r>
            <a:r>
              <a:rPr lang="zh-TW" altLang="en-US" sz="2800" b="1" dirty="0">
                <a:latin typeface="微軟正黑體" pitchFamily="34" charset="-120"/>
                <a:ea typeface="微軟正黑體" pitchFamily="34" charset="-120"/>
              </a:rPr>
              <a:t>等人</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係</a:t>
            </a:r>
            <a:r>
              <a:rPr lang="zh-TW" altLang="en-US" sz="2800" b="1" dirty="0">
                <a:latin typeface="微軟正黑體" pitchFamily="34" charset="-120"/>
                <a:ea typeface="微軟正黑體" pitchFamily="34" charset="-120"/>
              </a:rPr>
              <a:t>依法服務於</a:t>
            </a:r>
            <a:r>
              <a:rPr lang="zh-TW" altLang="en-US" sz="2800" b="1" dirty="0" smtClean="0">
                <a:latin typeface="微軟正黑體" pitchFamily="34" charset="-120"/>
                <a:ea typeface="微軟正黑體" pitchFamily="34" charset="-120"/>
              </a:rPr>
              <a:t>政機關</a:t>
            </a:r>
            <a:r>
              <a:rPr lang="zh-TW" altLang="en-US" sz="2800" b="1" dirty="0">
                <a:latin typeface="微軟正黑體" pitchFamily="34" charset="-120"/>
                <a:ea typeface="微軟正黑體" pitchFamily="34" charset="-120"/>
              </a:rPr>
              <a:t>且有法定職務權限之</a:t>
            </a:r>
            <a:r>
              <a:rPr lang="zh-TW" altLang="en-US" sz="2800" b="1" dirty="0" smtClean="0">
                <a:latin typeface="微軟正黑體" pitchFamily="34" charset="-120"/>
                <a:ea typeface="微軟正黑體" pitchFamily="34" charset="-120"/>
              </a:rPr>
              <a:t>公務員</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藉</a:t>
            </a:r>
            <a:r>
              <a:rPr lang="zh-TW" altLang="en-US" sz="2800" b="1" dirty="0">
                <a:latin typeface="微軟正黑體" pitchFamily="34" charset="-120"/>
                <a:ea typeface="微軟正黑體" pitchFamily="34" charset="-120"/>
              </a:rPr>
              <a:t>辦理火化遺體業務之機會</a:t>
            </a:r>
            <a:r>
              <a:rPr lang="zh-TW" altLang="en-US" sz="2800" b="1" dirty="0" smtClean="0">
                <a:latin typeface="微軟正黑體" pitchFamily="34" charset="-120"/>
                <a:ea typeface="微軟正黑體" pitchFamily="34" charset="-120"/>
              </a:rPr>
              <a:t>，利用</a:t>
            </a:r>
            <a:r>
              <a:rPr lang="zh-TW" altLang="en-US" sz="2800" b="1" dirty="0">
                <a:latin typeface="微軟正黑體" pitchFamily="34" charset="-120"/>
                <a:ea typeface="微軟正黑體" pitchFamily="34" charset="-120"/>
              </a:rPr>
              <a:t>喪家急於火化亡者大體、骨灰安放納骨塔，</a:t>
            </a:r>
            <a:r>
              <a:rPr lang="zh-TW" altLang="en-US" sz="2800" b="1" dirty="0" smtClean="0">
                <a:latin typeface="微軟正黑體" pitchFamily="34" charset="-120"/>
                <a:ea typeface="微軟正黑體" pitchFamily="34" charset="-120"/>
              </a:rPr>
              <a:t>或希望</a:t>
            </a:r>
            <a:r>
              <a:rPr lang="zh-TW" altLang="en-US" sz="2800" b="1" dirty="0">
                <a:latin typeface="微軟正黑體" pitchFamily="34" charset="-120"/>
                <a:ea typeface="微軟正黑體" pitchFamily="34" charset="-120"/>
              </a:rPr>
              <a:t>火化場人員得以妥善處理亡者遺骸之心理，</a:t>
            </a:r>
            <a:r>
              <a:rPr lang="zh-TW" altLang="en-US" sz="2800" b="1" dirty="0" smtClean="0">
                <a:latin typeface="微軟正黑體" pitchFamily="34" charset="-120"/>
                <a:ea typeface="微軟正黑體" pitchFamily="34" charset="-120"/>
              </a:rPr>
              <a:t>向殯葬</a:t>
            </a:r>
            <a:r>
              <a:rPr lang="zh-TW" altLang="en-US" sz="2800" b="1" dirty="0">
                <a:latin typeface="微軟正黑體" pitchFamily="34" charset="-120"/>
                <a:ea typeface="微軟正黑體" pitchFamily="34" charset="-120"/>
              </a:rPr>
              <a:t>業者或喪家收取「紅包」，金額累計達新</a:t>
            </a:r>
            <a:r>
              <a:rPr lang="zh-TW" altLang="en-US" sz="2800" b="1" dirty="0" smtClean="0">
                <a:latin typeface="微軟正黑體" pitchFamily="34" charset="-120"/>
                <a:ea typeface="微軟正黑體" pitchFamily="34" charset="-120"/>
              </a:rPr>
              <a:t>臺幣</a:t>
            </a:r>
            <a:r>
              <a:rPr lang="en-US" altLang="zh-TW" sz="2800" b="1" dirty="0" smtClean="0">
                <a:latin typeface="微軟正黑體" pitchFamily="34" charset="-120"/>
                <a:ea typeface="微軟正黑體" pitchFamily="34" charset="-120"/>
              </a:rPr>
              <a:t>3</a:t>
            </a:r>
            <a:r>
              <a:rPr lang="zh-TW" altLang="en-US" sz="2800" b="1" dirty="0">
                <a:latin typeface="微軟正黑體" pitchFamily="34" charset="-120"/>
                <a:ea typeface="微軟正黑體" pitchFamily="34" charset="-120"/>
              </a:rPr>
              <a:t>千萬餘元，案經檢察官偵辦後，依貪污罪嫌起訴</a:t>
            </a:r>
            <a:r>
              <a:rPr lang="zh-TW" altLang="en-US" sz="2800" b="1" dirty="0" smtClean="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a:p>
            <a:pPr marL="0" indent="0" fontAlgn="auto">
              <a:spcAft>
                <a:spcPts val="0"/>
              </a:spcAft>
              <a:buFont typeface="Wingdings 2"/>
              <a:buNone/>
              <a:defRPr/>
            </a:pPr>
            <a:r>
              <a:rPr lang="zh-TW" altLang="en-US" sz="2800" b="1" dirty="0" smtClean="0">
                <a:latin typeface="微軟正黑體" pitchFamily="34" charset="-120"/>
                <a:ea typeface="微軟正黑體" pitchFamily="34" charset="-120"/>
              </a:rPr>
              <a:t>    一</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 本</a:t>
            </a:r>
            <a:r>
              <a:rPr lang="zh-TW" altLang="en-US" sz="2800" b="1" dirty="0">
                <a:latin typeface="微軟正黑體" pitchFamily="34" charset="-120"/>
                <a:ea typeface="微軟正黑體" pitchFamily="34" charset="-120"/>
              </a:rPr>
              <a:t>案</a:t>
            </a:r>
            <a:r>
              <a:rPr lang="zh-TW" altLang="en-US" sz="2800" b="1" dirty="0" smtClean="0">
                <a:latin typeface="微軟正黑體" pitchFamily="34" charset="-120"/>
                <a:ea typeface="微軟正黑體" pitchFamily="34" charset="-120"/>
              </a:rPr>
              <a:t>公務員</a:t>
            </a:r>
            <a:r>
              <a:rPr lang="en-US" altLang="zh-TW" sz="2800" b="1" dirty="0" smtClean="0">
                <a:latin typeface="微軟正黑體" pitchFamily="34" charset="-120"/>
                <a:ea typeface="微軟正黑體" pitchFamily="34" charset="-120"/>
              </a:rPr>
              <a:t>A</a:t>
            </a:r>
            <a:r>
              <a:rPr lang="zh-TW" altLang="en-US" sz="2800" b="1" dirty="0" smtClean="0">
                <a:latin typeface="微軟正黑體" pitchFamily="34" charset="-120"/>
                <a:ea typeface="微軟正黑體" pitchFamily="34" charset="-120"/>
              </a:rPr>
              <a:t>○○</a:t>
            </a:r>
            <a:r>
              <a:rPr lang="zh-TW" altLang="en-US" sz="2800" b="1" dirty="0">
                <a:latin typeface="微軟正黑體" pitchFamily="34" charset="-120"/>
                <a:ea typeface="微軟正黑體" pitchFamily="34" charset="-120"/>
              </a:rPr>
              <a:t>等人對於職務上遺體火化之</a:t>
            </a:r>
            <a:r>
              <a:rPr lang="zh-TW" altLang="en-US" sz="2800" b="1" dirty="0" smtClean="0">
                <a:latin typeface="微軟正黑體" pitchFamily="34" charset="-120"/>
                <a:ea typeface="微軟正黑體" pitchFamily="34" charset="-120"/>
              </a:rPr>
              <a:t>行為</a:t>
            </a:r>
            <a:r>
              <a:rPr lang="zh-TW" altLang="en-US" sz="2800" b="1" dirty="0">
                <a:latin typeface="微軟正黑體" pitchFamily="34" charset="-120"/>
                <a:ea typeface="微軟正黑體" pitchFamily="34" charset="-120"/>
              </a:rPr>
              <a:t>，向</a:t>
            </a:r>
            <a:r>
              <a:rPr lang="zh-TW" altLang="en-US" sz="2800" b="1" dirty="0" smtClean="0">
                <a:latin typeface="微軟正黑體" pitchFamily="34" charset="-120"/>
                <a:ea typeface="微軟正黑體" pitchFamily="34" charset="-120"/>
              </a:rPr>
              <a:t>殯</a:t>
            </a:r>
            <a:endParaRPr lang="en-US" altLang="zh-TW" sz="2800" b="1" dirty="0" smtClean="0">
              <a:latin typeface="微軟正黑體" pitchFamily="34" charset="-120"/>
              <a:ea typeface="微軟正黑體" pitchFamily="34" charset="-120"/>
            </a:endParaRPr>
          </a:p>
          <a:p>
            <a:pPr marL="0" indent="0" fontAlgn="auto">
              <a:spcAft>
                <a:spcPts val="0"/>
              </a:spcAft>
              <a:buFont typeface="Wingdings 2"/>
              <a:buNone/>
              <a:defRPr/>
            </a:pPr>
            <a:r>
              <a:rPr lang="zh-TW" altLang="en-US" sz="2800" b="1" dirty="0">
                <a:latin typeface="微軟正黑體" pitchFamily="34" charset="-120"/>
                <a:ea typeface="微軟正黑體" pitchFamily="34" charset="-120"/>
              </a:rPr>
              <a:t> </a:t>
            </a:r>
            <a:r>
              <a:rPr lang="zh-TW" altLang="en-US" sz="2800" b="1" dirty="0" smtClean="0">
                <a:latin typeface="微軟正黑體" pitchFamily="34" charset="-120"/>
                <a:ea typeface="微軟正黑體" pitchFamily="34" charset="-120"/>
              </a:rPr>
              <a:t>         葬</a:t>
            </a:r>
            <a:r>
              <a:rPr lang="zh-TW" altLang="en-US" sz="2800" b="1" dirty="0">
                <a:latin typeface="微軟正黑體" pitchFamily="34" charset="-120"/>
                <a:ea typeface="微軟正黑體" pitchFamily="34" charset="-120"/>
              </a:rPr>
              <a:t>業者或喪家收取「</a:t>
            </a:r>
            <a:r>
              <a:rPr lang="zh-TW" altLang="en-US" sz="2800" b="1" dirty="0" smtClean="0">
                <a:latin typeface="微軟正黑體" pitchFamily="34" charset="-120"/>
                <a:ea typeface="微軟正黑體" pitchFamily="34" charset="-120"/>
              </a:rPr>
              <a:t>紅包</a:t>
            </a:r>
            <a:r>
              <a:rPr lang="zh-TW" altLang="en-US" sz="2800" b="1" dirty="0">
                <a:latin typeface="微軟正黑體" pitchFamily="34" charset="-120"/>
                <a:ea typeface="微軟正黑體" pitchFamily="34" charset="-120"/>
              </a:rPr>
              <a:t>」，依法應</a:t>
            </a:r>
            <a:r>
              <a:rPr lang="zh-TW" altLang="en-US" sz="2800" b="1" dirty="0" smtClean="0">
                <a:latin typeface="微軟正黑體" pitchFamily="34" charset="-120"/>
                <a:ea typeface="微軟正黑體" pitchFamily="34" charset="-120"/>
              </a:rPr>
              <a:t>受法律</a:t>
            </a:r>
            <a:r>
              <a:rPr lang="zh-TW" altLang="en-US" sz="2800" b="1" dirty="0">
                <a:latin typeface="微軟正黑體" pitchFamily="34" charset="-120"/>
                <a:ea typeface="微軟正黑體" pitchFamily="34" charset="-120"/>
              </a:rPr>
              <a:t>制裁無疑</a:t>
            </a:r>
            <a:r>
              <a:rPr lang="zh-TW" altLang="en-US" sz="2800" b="1" dirty="0" smtClean="0">
                <a:latin typeface="微軟正黑體" pitchFamily="34" charset="-120"/>
                <a:ea typeface="微軟正黑體" pitchFamily="34" charset="-120"/>
              </a:rPr>
              <a:t>。</a:t>
            </a:r>
            <a:endParaRPr lang="en-US" altLang="zh-TW" sz="2800" b="1" dirty="0" smtClean="0">
              <a:latin typeface="微軟正黑體" pitchFamily="34" charset="-120"/>
              <a:ea typeface="微軟正黑體" pitchFamily="34" charset="-120"/>
            </a:endParaRPr>
          </a:p>
          <a:p>
            <a:pPr marL="0" indent="0" fontAlgn="auto">
              <a:spcAft>
                <a:spcPts val="0"/>
              </a:spcAft>
              <a:buFont typeface="Wingdings 2"/>
              <a:buNone/>
              <a:defRPr/>
            </a:pPr>
            <a:r>
              <a:rPr lang="zh-TW" altLang="en-US" dirty="0" smtClean="0"/>
              <a:t>      </a:t>
            </a:r>
            <a:endParaRPr lang="zh-TW"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標題 1"/>
          <p:cNvSpPr>
            <a:spLocks noGrp="1"/>
          </p:cNvSpPr>
          <p:nvPr>
            <p:ph type="title"/>
          </p:nvPr>
        </p:nvSpPr>
        <p:spPr>
          <a:xfrm>
            <a:off x="395288" y="623888"/>
            <a:ext cx="11109325" cy="725487"/>
          </a:xfrm>
        </p:spPr>
        <p:txBody>
          <a:bodyPr/>
          <a:lstStyle/>
          <a:p>
            <a:pPr algn="l"/>
            <a:r>
              <a:rPr lang="zh-TW" altLang="en-US" b="1" smtClean="0">
                <a:solidFill>
                  <a:srgbClr val="00B0F0"/>
                </a:solidFill>
                <a:cs typeface="微軟正黑體"/>
              </a:rPr>
              <a:t>相關案例討論：違背與不違背職務</a:t>
            </a:r>
          </a:p>
        </p:txBody>
      </p:sp>
      <p:sp>
        <p:nvSpPr>
          <p:cNvPr id="75778" name="內容版面配置區 2"/>
          <p:cNvSpPr>
            <a:spLocks noGrp="1"/>
          </p:cNvSpPr>
          <p:nvPr>
            <p:ph sz="quarter" idx="1"/>
          </p:nvPr>
        </p:nvSpPr>
        <p:spPr>
          <a:xfrm>
            <a:off x="573088" y="1349375"/>
            <a:ext cx="10931525" cy="5173663"/>
          </a:xfrm>
        </p:spPr>
        <p:txBody>
          <a:bodyPr/>
          <a:lstStyle/>
          <a:p>
            <a:pPr marL="0" indent="0">
              <a:buFont typeface="Wingdings 2" pitchFamily="18" charset="2"/>
              <a:buNone/>
            </a:pPr>
            <a:r>
              <a:rPr lang="zh-TW" altLang="en-US" sz="2800" b="1" smtClean="0">
                <a:latin typeface="微軟正黑體"/>
                <a:ea typeface="微軟正黑體"/>
                <a:cs typeface="微軟正黑體"/>
              </a:rPr>
              <a:t>    二</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另殯葬業者或喪家雖非公務員，若為使火葬場公務員就喪葬事宜加以「關照」而送  「紅包」，依其行為時點，可分為下列二種情況，論究其責：</a:t>
            </a:r>
            <a:br>
              <a:rPr lang="zh-TW" altLang="en-US" sz="2800" b="1" smtClean="0">
                <a:latin typeface="微軟正黑體"/>
                <a:ea typeface="微軟正黑體"/>
                <a:cs typeface="微軟正黑體"/>
              </a:rPr>
            </a:br>
            <a:endParaRPr lang="en-US" altLang="zh-TW" sz="2800" b="1" smtClean="0">
              <a:latin typeface="微軟正黑體"/>
              <a:ea typeface="微軟正黑體"/>
              <a:cs typeface="微軟正黑體"/>
            </a:endParaRPr>
          </a:p>
          <a:p>
            <a:pPr marL="0" indent="0">
              <a:buFont typeface="Wingdings 2" pitchFamily="18" charset="2"/>
              <a:buNone/>
            </a:pPr>
            <a:r>
              <a:rPr lang="zh-TW" altLang="en-US" sz="2800" b="1" smtClean="0">
                <a:latin typeface="微軟正黑體"/>
                <a:ea typeface="微軟正黑體"/>
                <a:cs typeface="微軟正黑體"/>
              </a:rPr>
              <a:t>１</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行為時間點在</a:t>
            </a:r>
            <a:r>
              <a:rPr lang="en-US" altLang="zh-TW" sz="2800" b="1" smtClean="0">
                <a:solidFill>
                  <a:srgbClr val="FF0000"/>
                </a:solidFill>
                <a:latin typeface="微軟正黑體"/>
                <a:ea typeface="微軟正黑體"/>
                <a:cs typeface="微軟正黑體"/>
              </a:rPr>
              <a:t>100</a:t>
            </a:r>
            <a:r>
              <a:rPr lang="zh-TW" altLang="en-US" sz="2800" b="1" smtClean="0">
                <a:solidFill>
                  <a:srgbClr val="FF0000"/>
                </a:solidFill>
                <a:latin typeface="微軟正黑體"/>
                <a:ea typeface="微軟正黑體"/>
                <a:cs typeface="微軟正黑體"/>
              </a:rPr>
              <a:t>年</a:t>
            </a:r>
            <a:r>
              <a:rPr lang="en-US" altLang="zh-TW" sz="2800" b="1" smtClean="0">
                <a:solidFill>
                  <a:srgbClr val="FF0000"/>
                </a:solidFill>
                <a:latin typeface="微軟正黑體"/>
                <a:ea typeface="微軟正黑體"/>
                <a:cs typeface="微軟正黑體"/>
              </a:rPr>
              <a:t>7</a:t>
            </a:r>
            <a:r>
              <a:rPr lang="zh-TW" altLang="en-US" sz="2800" b="1" smtClean="0">
                <a:solidFill>
                  <a:srgbClr val="FF0000"/>
                </a:solidFill>
                <a:latin typeface="微軟正黑體"/>
                <a:ea typeface="微軟正黑體"/>
                <a:cs typeface="微軟正黑體"/>
              </a:rPr>
              <a:t>月</a:t>
            </a:r>
            <a:r>
              <a:rPr lang="en-US" altLang="zh-TW" sz="2800" b="1" smtClean="0">
                <a:solidFill>
                  <a:srgbClr val="FF0000"/>
                </a:solidFill>
                <a:latin typeface="微軟正黑體"/>
                <a:ea typeface="微軟正黑體"/>
                <a:cs typeface="微軟正黑體"/>
              </a:rPr>
              <a:t>1</a:t>
            </a:r>
            <a:r>
              <a:rPr lang="zh-TW" altLang="en-US" sz="2800" b="1" smtClean="0">
                <a:solidFill>
                  <a:srgbClr val="FF0000"/>
                </a:solidFill>
                <a:latin typeface="微軟正黑體"/>
                <a:ea typeface="微軟正黑體"/>
                <a:cs typeface="微軟正黑體"/>
              </a:rPr>
              <a:t>日之前者</a:t>
            </a:r>
            <a:r>
              <a:rPr lang="zh-TW" altLang="en-US" sz="2800" b="1" smtClean="0">
                <a:latin typeface="微軟正黑體"/>
                <a:ea typeface="微軟正黑體"/>
                <a:cs typeface="微軟正黑體"/>
              </a:rPr>
              <a:t>，因貪污治罪條例第</a:t>
            </a:r>
            <a:r>
              <a:rPr lang="en-US" altLang="zh-TW" sz="2800" b="1" smtClean="0">
                <a:latin typeface="微軟正黑體"/>
                <a:ea typeface="微軟正黑體"/>
                <a:cs typeface="微軟正黑體"/>
              </a:rPr>
              <a:t>11</a:t>
            </a:r>
            <a:r>
              <a:rPr lang="zh-TW" altLang="en-US" sz="2800" b="1" smtClean="0">
                <a:latin typeface="微軟正黑體"/>
                <a:ea typeface="微軟正黑體"/>
                <a:cs typeface="微軟正黑體"/>
              </a:rPr>
              <a:t>條第</a:t>
            </a: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項「不違背職務行賄罪」 尚未正式生效，基於法律不溯及既往之精神，無罪。</a:t>
            </a:r>
            <a:br>
              <a:rPr lang="zh-TW" altLang="en-US" sz="2800" b="1" smtClean="0">
                <a:latin typeface="微軟正黑體"/>
                <a:ea typeface="微軟正黑體"/>
                <a:cs typeface="微軟正黑體"/>
              </a:rPr>
            </a:br>
            <a:r>
              <a:rPr lang="zh-TW" altLang="en-US" sz="2800" b="1" smtClean="0">
                <a:latin typeface="微軟正黑體"/>
                <a:ea typeface="微軟正黑體"/>
                <a:cs typeface="微軟正黑體"/>
              </a:rPr>
              <a:t> </a:t>
            </a:r>
            <a:endParaRPr lang="en-US" altLang="zh-TW" sz="2800" b="1" smtClean="0">
              <a:latin typeface="微軟正黑體"/>
              <a:ea typeface="微軟正黑體"/>
              <a:cs typeface="微軟正黑體"/>
            </a:endParaRPr>
          </a:p>
          <a:p>
            <a:pPr marL="0" indent="0">
              <a:buFont typeface="Wingdings 2" pitchFamily="18" charset="2"/>
              <a:buNone/>
            </a:pP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 行為時間點在</a:t>
            </a:r>
            <a:r>
              <a:rPr lang="en-US" altLang="zh-TW" sz="2800" b="1" smtClean="0">
                <a:solidFill>
                  <a:srgbClr val="FF0000"/>
                </a:solidFill>
                <a:latin typeface="微軟正黑體"/>
                <a:ea typeface="微軟正黑體"/>
                <a:cs typeface="微軟正黑體"/>
              </a:rPr>
              <a:t>100</a:t>
            </a:r>
            <a:r>
              <a:rPr lang="zh-TW" altLang="en-US" sz="2800" b="1" smtClean="0">
                <a:solidFill>
                  <a:srgbClr val="FF0000"/>
                </a:solidFill>
                <a:latin typeface="微軟正黑體"/>
                <a:ea typeface="微軟正黑體"/>
                <a:cs typeface="微軟正黑體"/>
              </a:rPr>
              <a:t>年</a:t>
            </a:r>
            <a:r>
              <a:rPr lang="en-US" altLang="zh-TW" sz="2800" b="1" smtClean="0">
                <a:solidFill>
                  <a:srgbClr val="FF0000"/>
                </a:solidFill>
                <a:latin typeface="微軟正黑體"/>
                <a:ea typeface="微軟正黑體"/>
                <a:cs typeface="微軟正黑體"/>
              </a:rPr>
              <a:t>7</a:t>
            </a:r>
            <a:r>
              <a:rPr lang="zh-TW" altLang="en-US" sz="2800" b="1" smtClean="0">
                <a:solidFill>
                  <a:srgbClr val="FF0000"/>
                </a:solidFill>
                <a:latin typeface="微軟正黑體"/>
                <a:ea typeface="微軟正黑體"/>
                <a:cs typeface="微軟正黑體"/>
              </a:rPr>
              <a:t>月</a:t>
            </a:r>
            <a:r>
              <a:rPr lang="en-US" altLang="zh-TW" sz="2800" b="1" smtClean="0">
                <a:solidFill>
                  <a:srgbClr val="FF0000"/>
                </a:solidFill>
                <a:latin typeface="微軟正黑體"/>
                <a:ea typeface="微軟正黑體"/>
                <a:cs typeface="微軟正黑體"/>
              </a:rPr>
              <a:t>1</a:t>
            </a:r>
            <a:r>
              <a:rPr lang="zh-TW" altLang="en-US" sz="2800" b="1" smtClean="0">
                <a:solidFill>
                  <a:srgbClr val="FF0000"/>
                </a:solidFill>
                <a:latin typeface="微軟正黑體"/>
                <a:ea typeface="微軟正黑體"/>
                <a:cs typeface="微軟正黑體"/>
              </a:rPr>
              <a:t>日之後者</a:t>
            </a:r>
            <a:r>
              <a:rPr lang="zh-TW" altLang="en-US" sz="2800" b="1" smtClean="0">
                <a:latin typeface="微軟正黑體"/>
                <a:ea typeface="微軟正黑體"/>
                <a:cs typeface="微軟正黑體"/>
              </a:rPr>
              <a:t>，因上開條例第</a:t>
            </a:r>
            <a:r>
              <a:rPr lang="en-US" altLang="zh-TW" sz="2800" b="1" smtClean="0">
                <a:latin typeface="微軟正黑體"/>
                <a:ea typeface="微軟正黑體"/>
                <a:cs typeface="微軟正黑體"/>
              </a:rPr>
              <a:t>11</a:t>
            </a:r>
            <a:r>
              <a:rPr lang="zh-TW" altLang="en-US" sz="2800" b="1" smtClean="0">
                <a:latin typeface="微軟正黑體"/>
                <a:ea typeface="微軟正黑體"/>
                <a:cs typeface="微軟正黑體"/>
              </a:rPr>
              <a:t>條第</a:t>
            </a: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項「不違背職務行賄罪」已正式施行生效，如符合要件，即有觸法之虞。</a:t>
            </a:r>
            <a:r>
              <a:rPr lang="zh-TW" altLang="en-US" smtClean="0"/>
              <a:t/>
            </a:r>
            <a:br>
              <a:rPr lang="zh-TW" altLang="en-US" smtClean="0"/>
            </a:br>
            <a:endParaRPr lang="zh-TW" altLang="en-US" smtClean="0"/>
          </a:p>
          <a:p>
            <a:pPr marL="0" indent="0" algn="r">
              <a:buFont typeface="Wingdings 2" pitchFamily="18" charset="2"/>
              <a:buNone/>
            </a:pPr>
            <a:endParaRPr lang="zh-TW" altLang="zh-TW" smtClean="0"/>
          </a:p>
          <a:p>
            <a:pPr marL="0" indent="0">
              <a:buFont typeface="Wingdings 2" pitchFamily="18" charset="2"/>
              <a:buNone/>
            </a:pPr>
            <a:endParaRPr lang="zh-TW" alt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標題 1"/>
          <p:cNvSpPr>
            <a:spLocks noGrp="1"/>
          </p:cNvSpPr>
          <p:nvPr>
            <p:ph type="title"/>
          </p:nvPr>
        </p:nvSpPr>
        <p:spPr>
          <a:xfrm>
            <a:off x="409575" y="623888"/>
            <a:ext cx="11095038" cy="736600"/>
          </a:xfrm>
        </p:spPr>
        <p:txBody>
          <a:bodyPr/>
          <a:lstStyle/>
          <a:p>
            <a:pPr algn="l"/>
            <a:r>
              <a:rPr lang="zh-TW" altLang="en-US" b="1" smtClean="0">
                <a:solidFill>
                  <a:srgbClr val="00B0F0"/>
                </a:solidFill>
                <a:cs typeface="微軟正黑體"/>
              </a:rPr>
              <a:t>相關案例討論：意圖得利截留公款</a:t>
            </a:r>
          </a:p>
        </p:txBody>
      </p:sp>
      <p:sp>
        <p:nvSpPr>
          <p:cNvPr id="76802" name="內容版面配置區 2"/>
          <p:cNvSpPr>
            <a:spLocks noGrp="1"/>
          </p:cNvSpPr>
          <p:nvPr>
            <p:ph sz="quarter" idx="1"/>
          </p:nvPr>
        </p:nvSpPr>
        <p:spPr>
          <a:xfrm>
            <a:off x="395288" y="1360488"/>
            <a:ext cx="11109325" cy="5195887"/>
          </a:xfrm>
        </p:spPr>
        <p:txBody>
          <a:bodyPr/>
          <a:lstStyle/>
          <a:p>
            <a:r>
              <a:rPr lang="zh-TW" altLang="en-US" sz="2400" b="1" smtClean="0">
                <a:latin typeface="微軟正黑體"/>
                <a:ea typeface="微軟正黑體"/>
                <a:cs typeface="微軟正黑體"/>
              </a:rPr>
              <a:t>意圖得利，截留公款，係指將經手之公款，在解繳國庫之前，</a:t>
            </a:r>
            <a:r>
              <a:rPr lang="zh-TW" altLang="en-US" sz="2400" b="1" smtClean="0">
                <a:solidFill>
                  <a:srgbClr val="FF0000"/>
                </a:solidFill>
                <a:latin typeface="微軟正黑體"/>
                <a:ea typeface="微軟正黑體"/>
                <a:cs typeface="微軟正黑體"/>
              </a:rPr>
              <a:t>基於得利而無不法所有之意圖</a:t>
            </a:r>
            <a:r>
              <a:rPr lang="zh-TW" altLang="en-US" sz="2400" b="1" smtClean="0">
                <a:latin typeface="微軟正黑體"/>
                <a:ea typeface="微軟正黑體"/>
                <a:cs typeface="微軟正黑體"/>
              </a:rPr>
              <a:t>，予以截取留用者而言；至於犯罪所得之多寡，則非所問，縱令所得不多，仍無礙於該罪之成立。</a:t>
            </a:r>
            <a:r>
              <a:rPr lang="en-US" altLang="zh-TW" sz="2400" b="1" smtClean="0">
                <a:latin typeface="微軟正黑體"/>
                <a:ea typeface="微軟正黑體"/>
                <a:cs typeface="微軟正黑體"/>
              </a:rPr>
              <a:t>【</a:t>
            </a:r>
            <a:r>
              <a:rPr lang="en-US" altLang="zh-TW" sz="2400" b="1" smtClean="0">
                <a:solidFill>
                  <a:srgbClr val="FF0000"/>
                </a:solidFill>
                <a:latin typeface="微軟正黑體"/>
                <a:ea typeface="微軟正黑體"/>
                <a:cs typeface="微軟正黑體"/>
              </a:rPr>
              <a:t>95</a:t>
            </a:r>
            <a:r>
              <a:rPr lang="zh-TW" altLang="en-US" sz="2400" b="1" smtClean="0">
                <a:solidFill>
                  <a:srgbClr val="FF0000"/>
                </a:solidFill>
                <a:latin typeface="微軟正黑體"/>
                <a:ea typeface="微軟正黑體"/>
                <a:cs typeface="微軟正黑體"/>
              </a:rPr>
              <a:t>年度台上字第</a:t>
            </a:r>
            <a:r>
              <a:rPr lang="en-US" altLang="zh-TW" sz="2400" b="1" smtClean="0">
                <a:solidFill>
                  <a:srgbClr val="FF0000"/>
                </a:solidFill>
                <a:latin typeface="微軟正黑體"/>
                <a:ea typeface="微軟正黑體"/>
                <a:cs typeface="微軟正黑體"/>
              </a:rPr>
              <a:t>4471</a:t>
            </a:r>
            <a:r>
              <a:rPr lang="zh-TW" altLang="en-US" sz="2400" b="1" smtClean="0">
                <a:solidFill>
                  <a:srgbClr val="FF0000"/>
                </a:solidFill>
                <a:latin typeface="微軟正黑體"/>
                <a:ea typeface="微軟正黑體"/>
                <a:cs typeface="微軟正黑體"/>
              </a:rPr>
              <a:t>號判決</a:t>
            </a:r>
            <a:r>
              <a:rPr lang="en-US" altLang="zh-TW" sz="2400" b="1" smtClean="0">
                <a:latin typeface="微軟正黑體"/>
                <a:ea typeface="微軟正黑體"/>
                <a:cs typeface="微軟正黑體"/>
              </a:rPr>
              <a:t>】</a:t>
            </a:r>
          </a:p>
          <a:p>
            <a:endParaRPr lang="en-US" altLang="zh-TW" sz="2400" b="1" smtClean="0">
              <a:latin typeface="微軟正黑體"/>
              <a:ea typeface="微軟正黑體"/>
              <a:cs typeface="微軟正黑體"/>
            </a:endParaRPr>
          </a:p>
          <a:p>
            <a:r>
              <a:rPr lang="zh-TW" altLang="zh-TW" sz="2400" b="1" smtClean="0">
                <a:latin typeface="微軟正黑體"/>
                <a:ea typeface="微軟正黑體"/>
                <a:cs typeface="微軟正黑體"/>
              </a:rPr>
              <a:t>被告甲擔任某國民中學總務處</a:t>
            </a:r>
            <a:r>
              <a:rPr lang="zh-TW" altLang="zh-TW" sz="2400" b="1" smtClean="0">
                <a:solidFill>
                  <a:srgbClr val="FF0000"/>
                </a:solidFill>
                <a:latin typeface="微軟正黑體"/>
                <a:ea typeface="微軟正黑體"/>
                <a:cs typeface="微軟正黑體"/>
              </a:rPr>
              <a:t>出納組長</a:t>
            </a:r>
            <a:r>
              <a:rPr lang="zh-TW" altLang="zh-TW" sz="2400" b="1" smtClean="0">
                <a:latin typeface="微軟正黑體"/>
                <a:ea typeface="微軟正黑體"/>
                <a:cs typeface="微軟正黑體"/>
              </a:rPr>
              <a:t>，負責該校出納業務，及收取學生繳交之課業輔導費、課後照護費等業務，</a:t>
            </a:r>
            <a:r>
              <a:rPr lang="zh-TW" altLang="zh-TW" sz="2400" b="1" smtClean="0">
                <a:solidFill>
                  <a:srgbClr val="FF0000"/>
                </a:solidFill>
                <a:latin typeface="微軟正黑體"/>
                <a:ea typeface="微軟正黑體"/>
                <a:cs typeface="微軟正黑體"/>
              </a:rPr>
              <a:t>係依據法令執行公務之人員</a:t>
            </a:r>
            <a:r>
              <a:rPr lang="zh-TW" altLang="zh-TW" sz="2400" b="1" smtClean="0">
                <a:latin typeface="微軟正黑體"/>
                <a:ea typeface="微軟正黑體"/>
                <a:cs typeface="微軟正黑體"/>
              </a:rPr>
              <a:t>。</a:t>
            </a:r>
          </a:p>
          <a:p>
            <a:r>
              <a:rPr lang="zh-TW" altLang="zh-TW" sz="2400" b="1" smtClean="0">
                <a:latin typeface="微軟正黑體"/>
                <a:ea typeface="微軟正黑體"/>
                <a:cs typeface="微軟正黑體"/>
              </a:rPr>
              <a:t>詎被告甲明知依行政院訂頒之事務管理規則及該縣市市庫管理規則之規定，所收取之款項應於當日或次日存入該國中之帳戶內，竟意圖得利，並基於概括之犯意，</a:t>
            </a:r>
            <a:r>
              <a:rPr lang="zh-TW" altLang="zh-TW" sz="2400" b="1" smtClean="0">
                <a:solidFill>
                  <a:srgbClr val="FF0000"/>
                </a:solidFill>
                <a:latin typeface="微軟正黑體"/>
                <a:ea typeface="微軟正黑體"/>
                <a:cs typeface="微軟正黑體"/>
              </a:rPr>
              <a:t>連續多次利用經手學生代辦費之機會，擅自將所收取之現款，截留存入其個人之帳戶中，賺取存款利息之不法利益</a:t>
            </a:r>
            <a:r>
              <a:rPr lang="zh-TW" altLang="zh-TW" sz="2400" b="1" smtClean="0">
                <a:latin typeface="微軟正黑體"/>
                <a:ea typeface="微軟正黑體"/>
                <a:cs typeface="微軟正黑體"/>
              </a:rPr>
              <a:t>。俟數日或數十日後，始由其個人帳戶提款，開立銀行本行支票或郵政支票存入公庫。</a:t>
            </a:r>
            <a:endParaRPr lang="en-US" altLang="zh-TW" sz="2400" b="1" smtClean="0">
              <a:latin typeface="微軟正黑體"/>
              <a:ea typeface="微軟正黑體"/>
              <a:cs typeface="微軟正黑體"/>
            </a:endParaRPr>
          </a:p>
          <a:p>
            <a:endParaRPr lang="zh-TW" altLang="en-US" smtClean="0"/>
          </a:p>
          <a:p>
            <a:endParaRPr lang="zh-TW" alt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標題 1"/>
          <p:cNvSpPr>
            <a:spLocks noGrp="1"/>
          </p:cNvSpPr>
          <p:nvPr>
            <p:ph type="title"/>
          </p:nvPr>
        </p:nvSpPr>
        <p:spPr>
          <a:xfrm>
            <a:off x="395288" y="623888"/>
            <a:ext cx="11109325" cy="714375"/>
          </a:xfrm>
        </p:spPr>
        <p:txBody>
          <a:bodyPr/>
          <a:lstStyle/>
          <a:p>
            <a:pPr algn="l"/>
            <a:r>
              <a:rPr lang="zh-TW" altLang="en-US" b="1" smtClean="0">
                <a:solidFill>
                  <a:srgbClr val="00B0F0"/>
                </a:solidFill>
                <a:cs typeface="微軟正黑體"/>
              </a:rPr>
              <a:t>相關案例討論：利用職務機會詐取財物</a:t>
            </a:r>
          </a:p>
        </p:txBody>
      </p:sp>
      <p:sp>
        <p:nvSpPr>
          <p:cNvPr id="77826" name="內容版面配置區 2"/>
          <p:cNvSpPr>
            <a:spLocks noGrp="1"/>
          </p:cNvSpPr>
          <p:nvPr>
            <p:ph sz="quarter" idx="1"/>
          </p:nvPr>
        </p:nvSpPr>
        <p:spPr>
          <a:xfrm>
            <a:off x="258763" y="1338263"/>
            <a:ext cx="11245850" cy="5375275"/>
          </a:xfrm>
        </p:spPr>
        <p:txBody>
          <a:bodyPr/>
          <a:lstStyle/>
          <a:p>
            <a:r>
              <a:rPr lang="zh-TW" altLang="en-US" sz="2400" b="1" smtClean="0">
                <a:latin typeface="微軟正黑體"/>
                <a:ea typeface="微軟正黑體"/>
                <a:cs typeface="微軟正黑體"/>
              </a:rPr>
              <a:t>「名實不符」案</a:t>
            </a:r>
            <a:r>
              <a:rPr lang="en-US" altLang="zh-TW" sz="2400" b="1" smtClean="0">
                <a:latin typeface="微軟正黑體"/>
                <a:ea typeface="微軟正黑體"/>
                <a:cs typeface="微軟正黑體"/>
              </a:rPr>
              <a:t>【</a:t>
            </a:r>
            <a:r>
              <a:rPr lang="zh-TW" altLang="en-US" sz="2400" b="1" smtClean="0">
                <a:latin typeface="微軟正黑體"/>
                <a:ea typeface="微軟正黑體"/>
                <a:cs typeface="微軟正黑體"/>
              </a:rPr>
              <a:t>最常見的公務員</a:t>
            </a:r>
            <a:r>
              <a:rPr lang="zh-TW" altLang="en-US" sz="2400" b="1" smtClean="0">
                <a:solidFill>
                  <a:srgbClr val="FF0000"/>
                </a:solidFill>
                <a:latin typeface="微軟正黑體"/>
                <a:ea typeface="微軟正黑體"/>
                <a:cs typeface="微軟正黑體"/>
              </a:rPr>
              <a:t>所請領之出差費與實際支出費用不相同</a:t>
            </a:r>
            <a:r>
              <a:rPr lang="en-US" altLang="zh-TW" sz="2400" b="1" smtClean="0">
                <a:latin typeface="微軟正黑體"/>
                <a:ea typeface="微軟正黑體"/>
                <a:cs typeface="微軟正黑體"/>
              </a:rPr>
              <a:t>】</a:t>
            </a:r>
          </a:p>
          <a:p>
            <a:endParaRPr lang="en-US" altLang="zh-TW" sz="2400" b="1" smtClean="0">
              <a:latin typeface="微軟正黑體"/>
              <a:ea typeface="微軟正黑體"/>
              <a:cs typeface="微軟正黑體"/>
            </a:endParaRPr>
          </a:p>
          <a:p>
            <a:r>
              <a:rPr lang="zh-TW" altLang="en-US" sz="2400" b="1" smtClean="0">
                <a:latin typeface="微軟正黑體"/>
                <a:ea typeface="微軟正黑體"/>
                <a:cs typeface="微軟正黑體"/>
              </a:rPr>
              <a:t>某公務員科長甲、科員乙、丙等三人接獲上級公文通知須北上至中央機關開會，依據人事規定可以</a:t>
            </a:r>
            <a:r>
              <a:rPr lang="zh-TW" altLang="en-US" sz="2400" b="1" smtClean="0">
                <a:solidFill>
                  <a:srgbClr val="FF0000"/>
                </a:solidFill>
                <a:latin typeface="微軟正黑體"/>
                <a:ea typeface="微軟正黑體"/>
                <a:cs typeface="微軟正黑體"/>
              </a:rPr>
              <a:t>報出差三天</a:t>
            </a:r>
            <a:r>
              <a:rPr lang="zh-TW" altLang="en-US" sz="2400" b="1" smtClean="0">
                <a:latin typeface="微軟正黑體"/>
                <a:ea typeface="微軟正黑體"/>
                <a:cs typeface="微軟正黑體"/>
              </a:rPr>
              <a:t>，兩個科員心想，開會時間係當日上午十點，當天清晨啟程北上即可，並獲科長應允。嗣後並因該會之議事項目不具爭議性，故提早於十二點三十分結束，甲乙丙中午即搭車南下各自返家。就該個案來分析，甲乙丙三人</a:t>
            </a:r>
            <a:r>
              <a:rPr lang="zh-TW" altLang="en-US" sz="2400" b="1" smtClean="0">
                <a:solidFill>
                  <a:srgbClr val="FF0000"/>
                </a:solidFill>
                <a:latin typeface="微軟正黑體"/>
                <a:ea typeface="微軟正黑體"/>
                <a:cs typeface="微軟正黑體"/>
              </a:rPr>
              <a:t>第一天並未北上出差，第二天晚上也回家住，第三天也未出差，但實際上卻都請領了膳雜費及住宿費</a:t>
            </a:r>
            <a:r>
              <a:rPr lang="zh-TW" altLang="en-US" sz="2400" b="1" smtClean="0">
                <a:latin typeface="微軟正黑體"/>
                <a:ea typeface="微軟正黑體"/>
                <a:cs typeface="微軟正黑體"/>
              </a:rPr>
              <a:t>，這種行為可能有涉嫌貪污治罪條例第</a:t>
            </a:r>
            <a:r>
              <a:rPr lang="en-US" altLang="zh-TW" sz="2400" b="1" smtClean="0">
                <a:latin typeface="微軟正黑體"/>
                <a:ea typeface="微軟正黑體"/>
                <a:cs typeface="微軟正黑體"/>
              </a:rPr>
              <a:t>5</a:t>
            </a:r>
            <a:r>
              <a:rPr lang="zh-TW" altLang="en-US" sz="2400" b="1" smtClean="0">
                <a:latin typeface="微軟正黑體"/>
                <a:ea typeface="微軟正黑體"/>
                <a:cs typeface="微軟正黑體"/>
              </a:rPr>
              <a:t>條第</a:t>
            </a:r>
            <a:r>
              <a:rPr lang="en-US" altLang="zh-TW" sz="2400" b="1" smtClean="0">
                <a:latin typeface="微軟正黑體"/>
                <a:ea typeface="微軟正黑體"/>
                <a:cs typeface="微軟正黑體"/>
              </a:rPr>
              <a:t>1</a:t>
            </a:r>
            <a:r>
              <a:rPr lang="zh-TW" altLang="en-US" sz="2400" b="1" smtClean="0">
                <a:latin typeface="微軟正黑體"/>
                <a:ea typeface="微軟正黑體"/>
                <a:cs typeface="微軟正黑體"/>
              </a:rPr>
              <a:t>項第</a:t>
            </a:r>
            <a:r>
              <a:rPr lang="en-US" altLang="zh-TW" sz="2400" b="1" smtClean="0">
                <a:latin typeface="微軟正黑體"/>
                <a:ea typeface="微軟正黑體"/>
                <a:cs typeface="微軟正黑體"/>
              </a:rPr>
              <a:t>2</a:t>
            </a:r>
            <a:r>
              <a:rPr lang="zh-TW" altLang="en-US" sz="2400" b="1" smtClean="0">
                <a:latin typeface="微軟正黑體"/>
                <a:ea typeface="微軟正黑體"/>
                <a:cs typeface="微軟正黑體"/>
              </a:rPr>
              <a:t>款「</a:t>
            </a:r>
            <a:r>
              <a:rPr lang="zh-TW" altLang="en-US" sz="2400" b="1" smtClean="0">
                <a:solidFill>
                  <a:srgbClr val="FF0000"/>
                </a:solidFill>
                <a:latin typeface="微軟正黑體"/>
                <a:ea typeface="微軟正黑體"/>
                <a:cs typeface="微軟正黑體"/>
              </a:rPr>
              <a:t>利用職務上之機會，詐取財物者</a:t>
            </a:r>
            <a:r>
              <a:rPr lang="zh-TW" altLang="en-US" sz="2400" b="1" smtClean="0">
                <a:latin typeface="微軟正黑體"/>
                <a:ea typeface="微軟正黑體"/>
                <a:cs typeface="微軟正黑體"/>
              </a:rPr>
              <a:t>」的問題。</a:t>
            </a:r>
          </a:p>
          <a:p>
            <a:r>
              <a:rPr lang="zh-TW" altLang="en-US" sz="2400" b="1" smtClean="0">
                <a:latin typeface="微軟正黑體"/>
                <a:ea typeface="微軟正黑體"/>
                <a:cs typeface="微軟正黑體"/>
              </a:rPr>
              <a:t>此外，在本案例中，科長甲的罪責部分尚須加上包庇貪污行為之罪責而更為加重，其身為主管竟進而包庇所屬人員，參照貪污治罪條例第</a:t>
            </a:r>
            <a:r>
              <a:rPr lang="en-US" altLang="zh-TW" sz="2400" b="1" smtClean="0">
                <a:latin typeface="微軟正黑體"/>
                <a:ea typeface="微軟正黑體"/>
                <a:cs typeface="微軟正黑體"/>
              </a:rPr>
              <a:t>13</a:t>
            </a:r>
            <a:r>
              <a:rPr lang="zh-TW" altLang="en-US" sz="2400" b="1" smtClean="0">
                <a:latin typeface="微軟正黑體"/>
                <a:ea typeface="微軟正黑體"/>
                <a:cs typeface="微軟正黑體"/>
              </a:rPr>
              <a:t>條「直屬主管長官對於所屬人員，明知貪污有據， 而予以庇護或不為舉發者，</a:t>
            </a:r>
            <a:r>
              <a:rPr lang="en-US" altLang="zh-TW" sz="2400" b="1" smtClean="0">
                <a:latin typeface="微軟正黑體"/>
                <a:ea typeface="微軟正黑體"/>
                <a:cs typeface="微軟正黑體"/>
              </a:rPr>
              <a:t>………</a:t>
            </a:r>
            <a:r>
              <a:rPr lang="zh-TW" altLang="en-US" sz="2400" b="1" smtClean="0">
                <a:latin typeface="微軟正黑體"/>
                <a:ea typeface="微軟正黑體"/>
                <a:cs typeface="微軟正黑體"/>
              </a:rPr>
              <a:t>」規定，即能明白。</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標題 1"/>
          <p:cNvSpPr>
            <a:spLocks noGrp="1"/>
          </p:cNvSpPr>
          <p:nvPr>
            <p:ph type="title"/>
          </p:nvPr>
        </p:nvSpPr>
        <p:spPr>
          <a:xfrm>
            <a:off x="423863" y="623888"/>
            <a:ext cx="11080750" cy="747712"/>
          </a:xfrm>
        </p:spPr>
        <p:txBody>
          <a:bodyPr/>
          <a:lstStyle/>
          <a:p>
            <a:pPr algn="l"/>
            <a:r>
              <a:rPr lang="zh-TW" altLang="en-US" b="1" smtClean="0">
                <a:solidFill>
                  <a:srgbClr val="00B0F0"/>
                </a:solidFill>
                <a:cs typeface="微軟正黑體"/>
              </a:rPr>
              <a:t>相關案例討論：對於職務上行為收賄</a:t>
            </a:r>
          </a:p>
        </p:txBody>
      </p:sp>
      <p:sp>
        <p:nvSpPr>
          <p:cNvPr id="3" name="內容版面配置區 2"/>
          <p:cNvSpPr>
            <a:spLocks noGrp="1"/>
          </p:cNvSpPr>
          <p:nvPr>
            <p:ph sz="quarter" idx="1"/>
          </p:nvPr>
        </p:nvSpPr>
        <p:spPr>
          <a:xfrm>
            <a:off x="258763" y="1371600"/>
            <a:ext cx="11245850" cy="5308600"/>
          </a:xfrm>
        </p:spPr>
        <p:txBody>
          <a:bodyPr>
            <a:normAutofit fontScale="85000" lnSpcReduction="20000"/>
          </a:bodyPr>
          <a:lstStyle/>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壬</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庚○○、丁○○、辛○○等人於上開工程標案中，分別受鄉公所聘任為該</a:t>
            </a:r>
            <a:r>
              <a:rPr lang="zh-TW" altLang="zh-TW" b="1" u="sng" dirty="0">
                <a:solidFill>
                  <a:srgbClr val="FF0000"/>
                </a:solidFill>
                <a:latin typeface="微軟正黑體" pitchFamily="34" charset="-120"/>
                <a:ea typeface="微軟正黑體" pitchFamily="34" charset="-120"/>
              </a:rPr>
              <a:t>標案之評選委員</a:t>
            </a:r>
            <a:r>
              <a:rPr lang="zh-TW" altLang="zh-TW" b="1" dirty="0">
                <a:latin typeface="微軟正黑體" pitchFamily="34" charset="-120"/>
                <a:ea typeface="微軟正黑體" pitchFamily="34" charset="-120"/>
              </a:rPr>
              <a:t>，</a:t>
            </a:r>
            <a:r>
              <a:rPr lang="zh-TW" altLang="zh-TW" b="1" dirty="0">
                <a:solidFill>
                  <a:srgbClr val="FF0000"/>
                </a:solidFill>
                <a:latin typeface="微軟正黑體" pitchFamily="34" charset="-120"/>
                <a:ea typeface="微軟正黑體" pitchFamily="34" charset="-120"/>
              </a:rPr>
              <a:t>受鄉公所依法委託，擔任該標案投標廠商之資格審查及評選其中最優勝廠商之公共事務，為依據法令從事公務之人員</a:t>
            </a:r>
            <a:r>
              <a:rPr lang="zh-TW" altLang="zh-TW" b="1" dirty="0" smtClean="0">
                <a:solidFill>
                  <a:srgbClr val="FF0000"/>
                </a:solidFill>
                <a:latin typeface="微軟正黑體" pitchFamily="34" charset="-120"/>
                <a:ea typeface="微軟正黑體" pitchFamily="34" charset="-120"/>
              </a:rPr>
              <a:t>。</a:t>
            </a:r>
            <a:endParaRPr lang="en-US" altLang="zh-TW" b="1" dirty="0" smtClean="0">
              <a:solidFill>
                <a:srgbClr val="FF0000"/>
              </a:solidFill>
              <a:latin typeface="微軟正黑體" pitchFamily="34" charset="-120"/>
              <a:ea typeface="微軟正黑體" pitchFamily="34" charset="-120"/>
            </a:endParaRPr>
          </a:p>
          <a:p>
            <a:pPr marL="274320" indent="-274320" fontAlgn="auto">
              <a:spcAft>
                <a:spcPts val="0"/>
              </a:spcAft>
              <a:buFont typeface="Wingdings 2"/>
              <a:buChar char=""/>
              <a:defRPr/>
            </a:pPr>
            <a:r>
              <a:rPr lang="zh-TW" altLang="zh-TW" b="1" dirty="0">
                <a:latin typeface="微軟正黑體" pitchFamily="34" charset="-120"/>
                <a:ea typeface="微軟正黑體" pitchFamily="34" charset="-120"/>
              </a:rPr>
              <a:t>緣參與該標案之投標廠商</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a:t>
            </a:r>
            <a:r>
              <a:rPr lang="zh-TW" altLang="zh-TW" b="1" dirty="0" smtClean="0">
                <a:latin typeface="微軟正黑體" pitchFamily="34" charset="-120"/>
                <a:ea typeface="微軟正黑體" pitchFamily="34" charset="-120"/>
              </a:rPr>
              <a:t>負責人</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為求</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公司順利得標，遂經由○○</a:t>
            </a:r>
            <a:r>
              <a:rPr lang="zh-TW" altLang="zh-TW" b="1" dirty="0" smtClean="0">
                <a:latin typeface="微軟正黑體" pitchFamily="34" charset="-120"/>
                <a:ea typeface="微軟正黑體" pitchFamily="34" charset="-120"/>
              </a:rPr>
              <a:t>鄉</a:t>
            </a:r>
            <a:r>
              <a:rPr lang="zh-TW" altLang="zh-TW" b="1" dirty="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村村長</a:t>
            </a:r>
            <a:r>
              <a:rPr lang="en-US" altLang="zh-TW" b="1" dirty="0" smtClean="0">
                <a:latin typeface="微軟正黑體" pitchFamily="34" charset="-120"/>
                <a:ea typeface="微軟正黑體" pitchFamily="34" charset="-120"/>
              </a:rPr>
              <a:t>Z</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介紹引薦，於鄉公所辦理上開工程案公開評選之前</a:t>
            </a:r>
            <a:r>
              <a:rPr lang="en-US" altLang="zh-TW" b="1" dirty="0">
                <a:latin typeface="微軟正黑體" pitchFamily="34" charset="-120"/>
                <a:ea typeface="微軟正黑體" pitchFamily="34" charset="-120"/>
              </a:rPr>
              <a:t>1</a:t>
            </a:r>
            <a:r>
              <a:rPr lang="zh-TW" altLang="zh-TW" b="1" dirty="0" smtClean="0">
                <a:latin typeface="微軟正黑體" pitchFamily="34" charset="-120"/>
                <a:ea typeface="微軟正黑體" pitchFamily="34" charset="-120"/>
              </a:rPr>
              <a:t>日，由</a:t>
            </a:r>
            <a:r>
              <a:rPr lang="en-US" altLang="zh-TW" b="1" dirty="0" smtClean="0">
                <a:latin typeface="微軟正黑體" pitchFamily="34" charset="-120"/>
                <a:ea typeface="微軟正黑體" pitchFamily="34" charset="-120"/>
              </a:rPr>
              <a:t>Z</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陪同</a:t>
            </a:r>
            <a:r>
              <a:rPr lang="zh-TW" altLang="zh-TW" b="1" dirty="0" smtClean="0">
                <a:latin typeface="微軟正黑體" pitchFamily="34" charset="-120"/>
                <a:ea typeface="微軟正黑體" pitchFamily="34" charset="-120"/>
              </a:rPr>
              <a:t>共同前往</a:t>
            </a:r>
            <a:r>
              <a:rPr lang="zh-TW" altLang="zh-TW" b="1" dirty="0">
                <a:latin typeface="微軟正黑體" pitchFamily="34" charset="-120"/>
                <a:ea typeface="微軟正黑體" pitchFamily="34" charset="-120"/>
              </a:rPr>
              <a:t>庚○○住處，</a:t>
            </a:r>
            <a:r>
              <a:rPr lang="zh-TW" altLang="zh-TW" b="1" dirty="0" smtClean="0">
                <a:latin typeface="微軟正黑體" pitchFamily="34" charset="-120"/>
                <a:ea typeface="微軟正黑體" pitchFamily="34" charset="-120"/>
              </a:rPr>
              <a:t>由</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介紹</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公司產品後，隨即向庚○○表示願支付</a:t>
            </a:r>
            <a:r>
              <a:rPr lang="en-US" altLang="zh-TW" b="1" dirty="0">
                <a:latin typeface="微軟正黑體" pitchFamily="34" charset="-120"/>
                <a:ea typeface="微軟正黑體" pitchFamily="34" charset="-120"/>
              </a:rPr>
              <a:t>10</a:t>
            </a:r>
            <a:r>
              <a:rPr lang="zh-TW" altLang="zh-TW" b="1" dirty="0">
                <a:latin typeface="微軟正黑體" pitchFamily="34" charset="-120"/>
                <a:ea typeface="微軟正黑體" pitchFamily="34" charset="-120"/>
              </a:rPr>
              <a:t>萬元，作為伊於評選時將</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公司評為第</a:t>
            </a:r>
            <a:r>
              <a:rPr lang="en-US" altLang="zh-TW" b="1" dirty="0">
                <a:latin typeface="微軟正黑體" pitchFamily="34" charset="-120"/>
                <a:ea typeface="微軟正黑體" pitchFamily="34" charset="-120"/>
              </a:rPr>
              <a:t>1</a:t>
            </a:r>
            <a:r>
              <a:rPr lang="zh-TW" altLang="zh-TW" b="1" dirty="0">
                <a:latin typeface="微軟正黑體" pitchFamily="34" charset="-120"/>
                <a:ea typeface="微軟正黑體" pitchFamily="34" charset="-120"/>
              </a:rPr>
              <a:t>序位之代價，詎庚○○明知</a:t>
            </a:r>
            <a:r>
              <a:rPr lang="zh-TW" altLang="zh-TW" b="1" u="sng" dirty="0">
                <a:solidFill>
                  <a:srgbClr val="FF0000"/>
                </a:solidFill>
                <a:latin typeface="微軟正黑體" pitchFamily="34" charset="-120"/>
                <a:ea typeface="微軟正黑體" pitchFamily="34" charset="-120"/>
              </a:rPr>
              <a:t>評選最優勝廠商，乃其評選委員職務所應為之行為，且不得取得不法對價</a:t>
            </a:r>
            <a:r>
              <a:rPr lang="zh-TW" altLang="zh-TW" b="1" dirty="0">
                <a:latin typeface="微軟正黑體" pitchFamily="34" charset="-120"/>
                <a:ea typeface="微軟正黑體" pitchFamily="34" charset="-120"/>
              </a:rPr>
              <a:t>，竟</a:t>
            </a:r>
            <a:r>
              <a:rPr lang="zh-TW" altLang="zh-TW" b="1" dirty="0" smtClean="0">
                <a:latin typeface="微軟正黑體" pitchFamily="34" charset="-120"/>
                <a:ea typeface="微軟正黑體" pitchFamily="34" charset="-120"/>
              </a:rPr>
              <a:t>因</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允諾支付金錢，乃基於</a:t>
            </a:r>
            <a:r>
              <a:rPr lang="zh-TW" altLang="zh-TW" b="1" u="sng" dirty="0">
                <a:solidFill>
                  <a:srgbClr val="FF0000"/>
                </a:solidFill>
                <a:latin typeface="微軟正黑體" pitchFamily="34" charset="-120"/>
                <a:ea typeface="微軟正黑體" pitchFamily="34" charset="-120"/>
              </a:rPr>
              <a:t>對於職務上之行為收受賄賂</a:t>
            </a:r>
            <a:r>
              <a:rPr lang="zh-TW" altLang="zh-TW" b="1" dirty="0">
                <a:latin typeface="微軟正黑體" pitchFamily="34" charset="-120"/>
                <a:ea typeface="微軟正黑體" pitchFamily="34" charset="-120"/>
              </a:rPr>
              <a:t>之意思，當場</a:t>
            </a:r>
            <a:r>
              <a:rPr lang="zh-TW" altLang="zh-TW" b="1" dirty="0" smtClean="0">
                <a:latin typeface="微軟正黑體" pitchFamily="34" charset="-120"/>
                <a:ea typeface="微軟正黑體" pitchFamily="34" charset="-120"/>
              </a:rPr>
              <a:t>應允</a:t>
            </a:r>
            <a:r>
              <a:rPr lang="zh-TW" altLang="en-US" b="1" dirty="0" smtClean="0">
                <a:latin typeface="微軟正黑體" pitchFamily="34" charset="-120"/>
                <a:ea typeface="微軟正黑體" pitchFamily="34" charset="-120"/>
              </a:rPr>
              <a:t>並收</a:t>
            </a:r>
            <a:r>
              <a:rPr lang="zh-TW" altLang="en-US" b="1" dirty="0">
                <a:latin typeface="微軟正黑體" pitchFamily="34" charset="-120"/>
                <a:ea typeface="微軟正黑體" pitchFamily="34" charset="-120"/>
              </a:rPr>
              <a:t>受</a:t>
            </a:r>
            <a:r>
              <a:rPr lang="en-US" altLang="zh-TW" b="1" dirty="0" smtClean="0">
                <a:latin typeface="微軟正黑體" pitchFamily="34" charset="-120"/>
                <a:ea typeface="微軟正黑體" pitchFamily="34" charset="-120"/>
              </a:rPr>
              <a:t>10</a:t>
            </a:r>
            <a:r>
              <a:rPr lang="zh-TW" altLang="zh-TW" b="1" dirty="0">
                <a:latin typeface="微軟正黑體" pitchFamily="34" charset="-120"/>
                <a:ea typeface="微軟正黑體" pitchFamily="34" charset="-120"/>
              </a:rPr>
              <a:t>萬</a:t>
            </a:r>
            <a:r>
              <a:rPr lang="zh-TW" altLang="zh-TW" b="1" dirty="0" smtClean="0">
                <a:latin typeface="微軟正黑體" pitchFamily="34" charset="-120"/>
                <a:ea typeface="微軟正黑體" pitchFamily="34" charset="-120"/>
              </a:rPr>
              <a:t>元。</a:t>
            </a:r>
            <a:r>
              <a:rPr lang="zh-TW" altLang="zh-TW" b="1" dirty="0">
                <a:latin typeface="微軟正黑體" pitchFamily="34" charset="-120"/>
                <a:ea typeface="微軟正黑體" pitchFamily="34" charset="-120"/>
              </a:rPr>
              <a:t>其後，庚○○旋</a:t>
            </a:r>
            <a:r>
              <a:rPr lang="zh-TW" altLang="zh-TW" b="1" dirty="0" smtClean="0">
                <a:latin typeface="微軟正黑體" pitchFamily="34" charset="-120"/>
                <a:ea typeface="微軟正黑體" pitchFamily="34" charset="-120"/>
              </a:rPr>
              <a:t>陪同</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en-US" altLang="zh-TW" b="1" dirty="0" smtClean="0">
                <a:latin typeface="微軟正黑體" pitchFamily="34" charset="-120"/>
                <a:ea typeface="微軟正黑體" pitchFamily="34" charset="-120"/>
              </a:rPr>
              <a:t>Z</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等人依序前往辛○○、丁○○</a:t>
            </a:r>
            <a:r>
              <a:rPr lang="zh-TW" altLang="zh-TW" b="1" dirty="0" smtClean="0">
                <a:latin typeface="微軟正黑體" pitchFamily="34" charset="-120"/>
                <a:ea typeface="微軟正黑體" pitchFamily="34" charset="-120"/>
              </a:rPr>
              <a:t>及</a:t>
            </a:r>
            <a:r>
              <a:rPr lang="zh-TW" altLang="en-US" b="1" dirty="0" smtClean="0">
                <a:latin typeface="微軟正黑體" pitchFamily="34" charset="-120"/>
                <a:ea typeface="微軟正黑體" pitchFamily="34" charset="-120"/>
              </a:rPr>
              <a:t>壬</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之住處，</a:t>
            </a:r>
            <a:r>
              <a:rPr lang="zh-TW" altLang="zh-TW" b="1" dirty="0" smtClean="0">
                <a:latin typeface="微軟正黑體" pitchFamily="34" charset="-120"/>
                <a:ea typeface="微軟正黑體" pitchFamily="34" charset="-120"/>
              </a:rPr>
              <a:t>由</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介紹</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公司產品後，即分別向辛○○、丁○○</a:t>
            </a:r>
            <a:r>
              <a:rPr lang="zh-TW" altLang="zh-TW" b="1" dirty="0" smtClean="0">
                <a:latin typeface="微軟正黑體" pitchFamily="34" charset="-120"/>
                <a:ea typeface="微軟正黑體" pitchFamily="34" charset="-120"/>
              </a:rPr>
              <a:t>、</a:t>
            </a:r>
            <a:r>
              <a:rPr lang="zh-TW" altLang="en-US" b="1" dirty="0" smtClean="0">
                <a:latin typeface="微軟正黑體" pitchFamily="34" charset="-120"/>
                <a:ea typeface="微軟正黑體" pitchFamily="34" charset="-120"/>
              </a:rPr>
              <a:t>壬</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表示願支付</a:t>
            </a:r>
            <a:r>
              <a:rPr lang="en-US" altLang="zh-TW" b="1" dirty="0">
                <a:latin typeface="微軟正黑體" pitchFamily="34" charset="-120"/>
                <a:ea typeface="微軟正黑體" pitchFamily="34" charset="-120"/>
              </a:rPr>
              <a:t>10</a:t>
            </a:r>
            <a:r>
              <a:rPr lang="zh-TW" altLang="zh-TW" b="1" dirty="0">
                <a:latin typeface="微軟正黑體" pitchFamily="34" charset="-120"/>
                <a:ea typeface="微軟正黑體" pitchFamily="34" charset="-120"/>
              </a:rPr>
              <a:t>萬元，</a:t>
            </a:r>
            <a:r>
              <a:rPr lang="zh-TW" altLang="zh-TW" b="1" dirty="0" smtClean="0">
                <a:latin typeface="微軟正黑體" pitchFamily="34" charset="-120"/>
                <a:ea typeface="微軟正黑體" pitchFamily="34" charset="-120"/>
              </a:rPr>
              <a:t>作為於</a:t>
            </a:r>
            <a:r>
              <a:rPr lang="zh-TW" altLang="zh-TW" b="1" dirty="0">
                <a:latin typeface="微軟正黑體" pitchFamily="34" charset="-120"/>
                <a:ea typeface="微軟正黑體" pitchFamily="34" charset="-120"/>
              </a:rPr>
              <a:t>評選時將</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公司評為第</a:t>
            </a:r>
            <a:r>
              <a:rPr lang="en-US" altLang="zh-TW" b="1" dirty="0">
                <a:latin typeface="微軟正黑體" pitchFamily="34" charset="-120"/>
                <a:ea typeface="微軟正黑體" pitchFamily="34" charset="-120"/>
              </a:rPr>
              <a:t>1</a:t>
            </a:r>
            <a:r>
              <a:rPr lang="zh-TW" altLang="zh-TW" b="1" dirty="0">
                <a:latin typeface="微軟正黑體" pitchFamily="34" charset="-120"/>
                <a:ea typeface="微軟正黑體" pitchFamily="34" charset="-120"/>
              </a:rPr>
              <a:t>序位之代價，詎辛○○、丁○○</a:t>
            </a:r>
            <a:r>
              <a:rPr lang="zh-TW" altLang="zh-TW" b="1" dirty="0" smtClean="0">
                <a:latin typeface="微軟正黑體" pitchFamily="34" charset="-120"/>
                <a:ea typeface="微軟正黑體" pitchFamily="34" charset="-120"/>
              </a:rPr>
              <a:t>、</a:t>
            </a:r>
            <a:r>
              <a:rPr lang="zh-TW" altLang="en-US" b="1" dirty="0" smtClean="0">
                <a:latin typeface="微軟正黑體" pitchFamily="34" charset="-120"/>
                <a:ea typeface="微軟正黑體" pitchFamily="34" charset="-120"/>
              </a:rPr>
              <a:t>壬</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明知評選最優勝廠商，乃其評選委員職務所應為之行為，且不得取得不法對價，竟</a:t>
            </a:r>
            <a:r>
              <a:rPr lang="zh-TW" altLang="zh-TW" b="1" dirty="0" smtClean="0">
                <a:latin typeface="微軟正黑體" pitchFamily="34" charset="-120"/>
                <a:ea typeface="微軟正黑體" pitchFamily="34" charset="-120"/>
              </a:rPr>
              <a:t>因</a:t>
            </a:r>
            <a:r>
              <a:rPr lang="en-US" altLang="zh-TW" b="1" dirty="0" smtClean="0">
                <a:latin typeface="微軟正黑體" pitchFamily="34" charset="-120"/>
                <a:ea typeface="微軟正黑體" pitchFamily="34" charset="-120"/>
              </a:rPr>
              <a:t>Y</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允諾支付金錢，乃分別基於對於職務上之行為收受賄賂之意思，當場應允，並分別收受上開款項。嗣於</a:t>
            </a:r>
            <a:r>
              <a:rPr lang="en-US" altLang="zh-TW" b="1" dirty="0">
                <a:latin typeface="微軟正黑體" pitchFamily="34" charset="-120"/>
                <a:ea typeface="微軟正黑體" pitchFamily="34" charset="-120"/>
              </a:rPr>
              <a:t>93</a:t>
            </a:r>
            <a:r>
              <a:rPr lang="zh-TW" altLang="zh-TW" b="1" dirty="0">
                <a:latin typeface="微軟正黑體" pitchFamily="34" charset="-120"/>
                <a:ea typeface="微軟正黑體" pitchFamily="34" charset="-120"/>
              </a:rPr>
              <a:t>年</a:t>
            </a:r>
            <a:r>
              <a:rPr lang="en-US" altLang="zh-TW" b="1" dirty="0">
                <a:latin typeface="微軟正黑體" pitchFamily="34" charset="-120"/>
                <a:ea typeface="微軟正黑體" pitchFamily="34" charset="-120"/>
              </a:rPr>
              <a:t>12</a:t>
            </a:r>
            <a:r>
              <a:rPr lang="zh-TW" altLang="zh-TW" b="1" dirty="0">
                <a:latin typeface="微軟正黑體" pitchFamily="34" charset="-120"/>
                <a:ea typeface="微軟正黑體" pitchFamily="34" charset="-120"/>
              </a:rPr>
              <a:t>月間，庚○○、丁○○、辛○○</a:t>
            </a:r>
            <a:r>
              <a:rPr lang="zh-TW" altLang="zh-TW" b="1" dirty="0" smtClean="0">
                <a:latin typeface="微軟正黑體" pitchFamily="34" charset="-120"/>
                <a:ea typeface="微軟正黑體" pitchFamily="34" charset="-120"/>
              </a:rPr>
              <a:t>、</a:t>
            </a:r>
            <a:r>
              <a:rPr lang="zh-TW" altLang="en-US" b="1" dirty="0" smtClean="0">
                <a:latin typeface="微軟正黑體" pitchFamily="34" charset="-120"/>
                <a:ea typeface="微軟正黑體" pitchFamily="34" charset="-120"/>
              </a:rPr>
              <a:t>壬</a:t>
            </a:r>
            <a:r>
              <a:rPr lang="zh-TW" altLang="zh-TW" b="1" dirty="0" smtClean="0">
                <a:latin typeface="微軟正黑體" pitchFamily="34" charset="-120"/>
                <a:ea typeface="微軟正黑體" pitchFamily="34" charset="-120"/>
              </a:rPr>
              <a:t>○○</a:t>
            </a:r>
            <a:r>
              <a:rPr lang="zh-TW" altLang="zh-TW" b="1" dirty="0">
                <a:latin typeface="微軟正黑體" pitchFamily="34" charset="-120"/>
                <a:ea typeface="微軟正黑體" pitchFamily="34" charset="-120"/>
              </a:rPr>
              <a:t>出席參加系爭工程標案評選時，評選</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公司為第</a:t>
            </a:r>
            <a:r>
              <a:rPr lang="en-US" altLang="zh-TW" b="1" dirty="0">
                <a:latin typeface="微軟正黑體" pitchFamily="34" charset="-120"/>
                <a:ea typeface="微軟正黑體" pitchFamily="34" charset="-120"/>
              </a:rPr>
              <a:t>1</a:t>
            </a:r>
            <a:r>
              <a:rPr lang="zh-TW" altLang="zh-TW" b="1" dirty="0">
                <a:latin typeface="微軟正黑體" pitchFamily="34" charset="-120"/>
                <a:ea typeface="微軟正黑體" pitchFamily="34" charset="-120"/>
              </a:rPr>
              <a:t>序位廠商，與其他評選委員之評選結果併計，</a:t>
            </a:r>
            <a:r>
              <a:rPr lang="en-US" altLang="zh-TW" b="1" dirty="0">
                <a:latin typeface="微軟正黑體" pitchFamily="34" charset="-120"/>
                <a:ea typeface="微軟正黑體" pitchFamily="34" charset="-120"/>
              </a:rPr>
              <a:t>D</a:t>
            </a:r>
            <a:r>
              <a:rPr lang="zh-TW" altLang="zh-TW" b="1" dirty="0">
                <a:latin typeface="微軟正黑體" pitchFamily="34" charset="-120"/>
                <a:ea typeface="微軟正黑體" pitchFamily="34" charset="-120"/>
              </a:rPr>
              <a:t>公司序位加總為</a:t>
            </a:r>
            <a:r>
              <a:rPr lang="en-US" altLang="zh-TW" b="1" dirty="0">
                <a:latin typeface="微軟正黑體" pitchFamily="34" charset="-120"/>
                <a:ea typeface="微軟正黑體" pitchFamily="34" charset="-120"/>
              </a:rPr>
              <a:t>31</a:t>
            </a:r>
            <a:r>
              <a:rPr lang="zh-TW" altLang="zh-TW" b="1" dirty="0">
                <a:latin typeface="微軟正黑體" pitchFamily="34" charset="-120"/>
                <a:ea typeface="微軟正黑體" pitchFamily="34" charset="-120"/>
              </a:rPr>
              <a:t>分為最低，乃獲評為最優勝廠商。</a:t>
            </a:r>
          </a:p>
          <a:p>
            <a:pPr marL="0" indent="0" fontAlgn="auto">
              <a:spcAft>
                <a:spcPts val="0"/>
              </a:spcAft>
              <a:buFont typeface="Wingdings 2"/>
              <a:buNone/>
              <a:defRPr/>
            </a:pPr>
            <a:endParaRPr lang="zh-TW" altLang="zh-TW" dirty="0"/>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標題 1"/>
          <p:cNvSpPr>
            <a:spLocks noGrp="1"/>
          </p:cNvSpPr>
          <p:nvPr>
            <p:ph type="title"/>
          </p:nvPr>
        </p:nvSpPr>
        <p:spPr>
          <a:xfrm>
            <a:off x="423863" y="623888"/>
            <a:ext cx="11080750" cy="747712"/>
          </a:xfrm>
        </p:spPr>
        <p:txBody>
          <a:bodyPr/>
          <a:lstStyle/>
          <a:p>
            <a:pPr algn="l"/>
            <a:r>
              <a:rPr lang="zh-TW" altLang="en-US" b="1" smtClean="0">
                <a:solidFill>
                  <a:srgbClr val="00B0F0"/>
                </a:solidFill>
                <a:cs typeface="微軟正黑體"/>
              </a:rPr>
              <a:t>相關案例討論：常見的圖利犯罪類型</a:t>
            </a:r>
          </a:p>
        </p:txBody>
      </p:sp>
      <p:sp>
        <p:nvSpPr>
          <p:cNvPr id="3" name="內容版面配置區 2"/>
          <p:cNvSpPr>
            <a:spLocks noGrp="1"/>
          </p:cNvSpPr>
          <p:nvPr>
            <p:ph sz="quarter" idx="1"/>
          </p:nvPr>
        </p:nvSpPr>
        <p:spPr>
          <a:xfrm>
            <a:off x="355600" y="1371600"/>
            <a:ext cx="11149013" cy="5184775"/>
          </a:xfrm>
        </p:spPr>
        <p:txBody>
          <a:bodyPr>
            <a:normAutofit fontScale="92500" lnSpcReduction="10000"/>
          </a:bodyPr>
          <a:lstStyle/>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（一）對於不合規定之申請案，違法准許。</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（二）未依規定而違法補助。</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（三）未依</a:t>
            </a:r>
            <a:r>
              <a:rPr lang="zh-TW" altLang="en-US" b="1" dirty="0" smtClean="0">
                <a:latin typeface="微軟正黑體" pitchFamily="34" charset="-120"/>
                <a:ea typeface="微軟正黑體" pitchFamily="34" charset="-120"/>
              </a:rPr>
              <a:t>規定而減免</a:t>
            </a:r>
            <a:r>
              <a:rPr lang="zh-TW" altLang="en-US" b="1" dirty="0">
                <a:latin typeface="微軟正黑體" pitchFamily="34" charset="-120"/>
                <a:ea typeface="微軟正黑體" pitchFamily="34" charset="-120"/>
              </a:rPr>
              <a:t>相關費用、稅捐。</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（四）高估或虛估補償費用。</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（五）未依規定作業，違法減少裁罰數額。</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（六）以不實之鑑價報告為鑑價標準，俾便超額貸款。</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（七）以分割產權或人頭戶方式，規避放款額度。</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（八）未依招標規定程序，違法決標。</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（九）洩漏底價、便利廠商得標。</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（十）明知不合規定或偷工減料，違法仍予驗收或准予報銷。</a:t>
            </a: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（十一）曲解法令，予以迴護週全，給予不法利益</a:t>
            </a:r>
            <a:r>
              <a:rPr lang="zh-TW" altLang="en-US" b="1" dirty="0" smtClean="0">
                <a:latin typeface="微軟正黑體" pitchFamily="34" charset="-120"/>
                <a:ea typeface="微軟正黑體" pitchFamily="34" charset="-120"/>
              </a:rPr>
              <a:t>。</a:t>
            </a:r>
            <a:endParaRPr lang="en-US" altLang="zh-TW"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b="1" dirty="0">
                <a:latin typeface="微軟正黑體" pitchFamily="34" charset="-120"/>
                <a:ea typeface="微軟正黑體" pitchFamily="34" charset="-120"/>
              </a:rPr>
              <a:t>（十二）違法行使行政裁量權。</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標題 1"/>
          <p:cNvSpPr>
            <a:spLocks noGrp="1"/>
          </p:cNvSpPr>
          <p:nvPr>
            <p:ph type="title"/>
          </p:nvPr>
        </p:nvSpPr>
        <p:spPr>
          <a:xfrm>
            <a:off x="409575" y="623888"/>
            <a:ext cx="11095038" cy="747712"/>
          </a:xfrm>
        </p:spPr>
        <p:txBody>
          <a:bodyPr/>
          <a:lstStyle/>
          <a:p>
            <a:pPr algn="l"/>
            <a:r>
              <a:rPr lang="zh-TW" altLang="en-US" b="1" smtClean="0">
                <a:solidFill>
                  <a:srgbClr val="00B0F0"/>
                </a:solidFill>
                <a:cs typeface="微軟正黑體"/>
              </a:rPr>
              <a:t>相關案例討論：常見的圖利犯罪類型</a:t>
            </a:r>
          </a:p>
        </p:txBody>
      </p:sp>
      <p:sp>
        <p:nvSpPr>
          <p:cNvPr id="3" name="內容版面配置區 2"/>
          <p:cNvSpPr>
            <a:spLocks noGrp="1"/>
          </p:cNvSpPr>
          <p:nvPr>
            <p:ph sz="quarter" idx="1"/>
          </p:nvPr>
        </p:nvSpPr>
        <p:spPr>
          <a:xfrm>
            <a:off x="258763" y="1371600"/>
            <a:ext cx="11245850" cy="4540250"/>
          </a:xfrm>
        </p:spPr>
        <p:txBody>
          <a:bodyPr>
            <a:normAutofit/>
          </a:bodyPr>
          <a:lstStyle/>
          <a:p>
            <a:pPr marL="274320" indent="-274320" fontAlgn="auto">
              <a:spcAft>
                <a:spcPts val="0"/>
              </a:spcAft>
              <a:buFont typeface="Wingdings 2"/>
              <a:buChar char=""/>
              <a:defRPr/>
            </a:pPr>
            <a:r>
              <a:rPr lang="zh-TW" altLang="en-US" sz="3200" b="1" dirty="0" smtClean="0">
                <a:latin typeface="微軟正黑體" pitchFamily="34" charset="-120"/>
                <a:ea typeface="微軟正黑體" pitchFamily="34" charset="-120"/>
              </a:rPr>
              <a:t>特別</a:t>
            </a:r>
            <a:r>
              <a:rPr lang="zh-TW" altLang="en-US" sz="3200" b="1" dirty="0">
                <a:latin typeface="微軟正黑體" pitchFamily="34" charset="-120"/>
                <a:ea typeface="微軟正黑體" pitchFamily="34" charset="-120"/>
              </a:rPr>
              <a:t>說明者，公務員依法令之授權，固有裁量之權限，然其權限之</a:t>
            </a:r>
            <a:r>
              <a:rPr lang="zh-TW" altLang="en-US" sz="3200" b="1" dirty="0" smtClean="0">
                <a:latin typeface="微軟正黑體" pitchFamily="34" charset="-120"/>
                <a:ea typeface="微軟正黑體" pitchFamily="34" charset="-120"/>
              </a:rPr>
              <a:t>行使並非</a:t>
            </a:r>
            <a:r>
              <a:rPr lang="zh-TW" altLang="en-US" sz="3200" b="1" dirty="0">
                <a:latin typeface="微軟正黑體" pitchFamily="34" charset="-120"/>
                <a:ea typeface="微軟正黑體" pitchFamily="34" charset="-120"/>
              </a:rPr>
              <a:t>完全自由，無所限制，除需遵照法令規定，必須就事務本身依公平、</a:t>
            </a:r>
            <a:r>
              <a:rPr lang="zh-TW" altLang="en-US" sz="3200" b="1" dirty="0" smtClean="0">
                <a:latin typeface="微軟正黑體" pitchFamily="34" charset="-120"/>
                <a:ea typeface="微軟正黑體" pitchFamily="34" charset="-120"/>
              </a:rPr>
              <a:t>客觀</a:t>
            </a:r>
            <a:r>
              <a:rPr lang="zh-TW" altLang="en-US" sz="3200" b="1" dirty="0">
                <a:latin typeface="微軟正黑體" pitchFamily="34" charset="-120"/>
                <a:ea typeface="微軟正黑體" pitchFamily="34" charset="-120"/>
              </a:rPr>
              <a:t>原則並考慮裁量目的予以決定，如公務員對具有裁量性質之職務上行為</a:t>
            </a:r>
            <a:r>
              <a:rPr lang="zh-TW" altLang="en-US" sz="3200" b="1" dirty="0" smtClean="0">
                <a:latin typeface="微軟正黑體" pitchFamily="34" charset="-120"/>
                <a:ea typeface="微軟正黑體" pitchFamily="34" charset="-120"/>
              </a:rPr>
              <a:t>，在</a:t>
            </a:r>
            <a:r>
              <a:rPr lang="zh-TW" altLang="en-US" sz="3200" b="1" dirty="0">
                <a:latin typeface="微軟正黑體" pitchFamily="34" charset="-120"/>
                <a:ea typeface="微軟正黑體" pitchFamily="34" charset="-120"/>
              </a:rPr>
              <a:t>其權宜裁量作成決定之過程中，</a:t>
            </a:r>
            <a:r>
              <a:rPr lang="zh-TW" altLang="en-US" sz="3200" b="1" u="sng" dirty="0">
                <a:solidFill>
                  <a:srgbClr val="FF0000"/>
                </a:solidFill>
                <a:latin typeface="微軟正黑體" pitchFamily="34" charset="-120"/>
                <a:ea typeface="微軟正黑體" pitchFamily="34" charset="-120"/>
              </a:rPr>
              <a:t>濫用或超越其裁量權，甚而顧及相對人</a:t>
            </a:r>
            <a:r>
              <a:rPr lang="zh-TW" altLang="en-US" sz="3200" b="1" u="sng" dirty="0" smtClean="0">
                <a:solidFill>
                  <a:srgbClr val="FF0000"/>
                </a:solidFill>
                <a:latin typeface="微軟正黑體" pitchFamily="34" charset="-120"/>
                <a:ea typeface="微軟正黑體" pitchFamily="34" charset="-120"/>
              </a:rPr>
              <a:t>或自己</a:t>
            </a:r>
            <a:r>
              <a:rPr lang="zh-TW" altLang="en-US" sz="3200" b="1" u="sng" dirty="0">
                <a:solidFill>
                  <a:srgbClr val="FF0000"/>
                </a:solidFill>
                <a:latin typeface="微軟正黑體" pitchFamily="34" charset="-120"/>
                <a:ea typeface="微軟正黑體" pitchFamily="34" charset="-120"/>
              </a:rPr>
              <a:t>之利益，將事務本身以外因素作為裁量之依據，以致影響裁量決定之</a:t>
            </a:r>
            <a:r>
              <a:rPr lang="zh-TW" altLang="en-US" sz="3200" b="1" u="sng" dirty="0" smtClean="0">
                <a:solidFill>
                  <a:srgbClr val="FF0000"/>
                </a:solidFill>
                <a:latin typeface="微軟正黑體" pitchFamily="34" charset="-120"/>
                <a:ea typeface="微軟正黑體" pitchFamily="34" charset="-120"/>
              </a:rPr>
              <a:t>公平</a:t>
            </a:r>
            <a:r>
              <a:rPr lang="zh-TW" altLang="en-US" sz="3200" b="1" u="sng" dirty="0">
                <a:solidFill>
                  <a:srgbClr val="FF0000"/>
                </a:solidFill>
                <a:latin typeface="微軟正黑體" pitchFamily="34" charset="-120"/>
                <a:ea typeface="微軟正黑體" pitchFamily="34" charset="-120"/>
              </a:rPr>
              <a:t>性與正確性</a:t>
            </a:r>
            <a:r>
              <a:rPr lang="zh-TW" altLang="en-US" sz="3200" b="1" dirty="0">
                <a:latin typeface="微軟正黑體" pitchFamily="34" charset="-120"/>
                <a:ea typeface="微軟正黑體" pitchFamily="34" charset="-120"/>
              </a:rPr>
              <a:t>，此種明顯違背執行職務之際所應遵守之義務，可能構成</a:t>
            </a:r>
            <a:r>
              <a:rPr lang="zh-TW" altLang="en-US" sz="3200" b="1" dirty="0" smtClean="0">
                <a:latin typeface="微軟正黑體" pitchFamily="34" charset="-120"/>
                <a:ea typeface="微軟正黑體" pitchFamily="34" charset="-120"/>
              </a:rPr>
              <a:t>圖利罪責。</a:t>
            </a:r>
            <a:endParaRPr lang="en-US" altLang="zh-TW" sz="3200" b="1" dirty="0" smtClean="0">
              <a:latin typeface="微軟正黑體" pitchFamily="34" charset="-120"/>
              <a:ea typeface="微軟正黑體" pitchFamily="34" charset="-120"/>
            </a:endParaRPr>
          </a:p>
          <a:p>
            <a:pPr marL="0" indent="0" fontAlgn="auto">
              <a:spcAft>
                <a:spcPts val="0"/>
              </a:spcAft>
              <a:buFont typeface="Wingdings 2"/>
              <a:buNone/>
              <a:defRPr/>
            </a:pPr>
            <a:endParaRPr lang="zh-TW" altLang="en-US" sz="28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標題 1"/>
          <p:cNvSpPr>
            <a:spLocks noGrp="1"/>
          </p:cNvSpPr>
          <p:nvPr>
            <p:ph type="title"/>
          </p:nvPr>
        </p:nvSpPr>
        <p:spPr>
          <a:xfrm>
            <a:off x="504825" y="623888"/>
            <a:ext cx="10999788" cy="792162"/>
          </a:xfrm>
        </p:spPr>
        <p:txBody>
          <a:bodyPr/>
          <a:lstStyle/>
          <a:p>
            <a:pPr algn="l"/>
            <a:r>
              <a:rPr lang="zh-TW" altLang="en-US" b="1" smtClean="0">
                <a:solidFill>
                  <a:srgbClr val="00B0F0"/>
                </a:solidFill>
                <a:cs typeface="微軟正黑體"/>
              </a:rPr>
              <a:t>圖利與便民的區別</a:t>
            </a:r>
          </a:p>
        </p:txBody>
      </p:sp>
      <p:sp>
        <p:nvSpPr>
          <p:cNvPr id="3" name="內容版面配置區 2"/>
          <p:cNvSpPr>
            <a:spLocks noGrp="1"/>
          </p:cNvSpPr>
          <p:nvPr>
            <p:ph sz="quarter" idx="1"/>
          </p:nvPr>
        </p:nvSpPr>
        <p:spPr>
          <a:xfrm>
            <a:off x="314325" y="1416050"/>
            <a:ext cx="11190288" cy="4929188"/>
          </a:xfrm>
        </p:spPr>
        <p:txBody>
          <a:bodyPr>
            <a:normAutofit/>
          </a:bodyPr>
          <a:lstStyle/>
          <a:p>
            <a:pPr marL="514350" indent="-457200" fontAlgn="auto">
              <a:spcAft>
                <a:spcPts val="0"/>
              </a:spcAft>
              <a:buFont typeface="Wingdings 2"/>
              <a:buChar char=""/>
              <a:defRPr/>
            </a:pPr>
            <a:r>
              <a:rPr lang="zh-TW" altLang="en-US" sz="2600" b="1" dirty="0" smtClean="0">
                <a:latin typeface="微軟正黑體" pitchFamily="34" charset="-120"/>
                <a:ea typeface="微軟正黑體" pitchFamily="34" charset="-120"/>
              </a:rPr>
              <a:t>公務員依據</a:t>
            </a:r>
            <a:r>
              <a:rPr lang="zh-TW" altLang="en-US" sz="2600" b="1" dirty="0">
                <a:latin typeface="微軟正黑體" pitchFamily="34" charset="-120"/>
                <a:ea typeface="微軟正黑體" pitchFamily="34" charset="-120"/>
              </a:rPr>
              <a:t>法律執行公務，所做的行為是根據法律命令，在法律範圍內給予民眾</a:t>
            </a:r>
            <a:r>
              <a:rPr lang="zh-TW" altLang="en-US" sz="2600" b="1" dirty="0" smtClean="0">
                <a:latin typeface="微軟正黑體" pitchFamily="34" charset="-120"/>
                <a:ea typeface="微軟正黑體" pitchFamily="34" charset="-120"/>
              </a:rPr>
              <a:t>方便</a:t>
            </a:r>
            <a:r>
              <a:rPr lang="zh-TW" altLang="en-US" sz="2600" b="1" dirty="0">
                <a:latin typeface="微軟正黑體" pitchFamily="34" charset="-120"/>
                <a:ea typeface="微軟正黑體" pitchFamily="34" charset="-120"/>
              </a:rPr>
              <a:t>，這就是便民</a:t>
            </a:r>
            <a:r>
              <a:rPr lang="zh-TW" altLang="en-US" sz="2600" b="1" dirty="0" smtClean="0">
                <a:latin typeface="微軟正黑體" pitchFamily="34" charset="-120"/>
                <a:ea typeface="微軟正黑體" pitchFamily="34" charset="-120"/>
              </a:rPr>
              <a:t>。</a:t>
            </a:r>
            <a:endParaRPr lang="en-US" altLang="zh-TW" sz="2600" b="1" dirty="0" smtClean="0">
              <a:latin typeface="微軟正黑體" pitchFamily="34" charset="-120"/>
              <a:ea typeface="微軟正黑體" pitchFamily="34" charset="-120"/>
            </a:endParaRPr>
          </a:p>
          <a:p>
            <a:pPr marL="914400" lvl="1" indent="-457200" fontAlgn="auto">
              <a:spcAft>
                <a:spcPts val="0"/>
              </a:spcAft>
              <a:buFont typeface="Wingdings" pitchFamily="2" charset="2"/>
              <a:buChar char="l"/>
              <a:defRPr/>
            </a:pPr>
            <a:r>
              <a:rPr lang="zh-TW" altLang="zh-TW" sz="2400" b="1" dirty="0" smtClean="0">
                <a:latin typeface="微軟正黑體" pitchFamily="34" charset="-120"/>
                <a:ea typeface="微軟正黑體" pitchFamily="34" charset="-120"/>
              </a:rPr>
              <a:t>如果</a:t>
            </a:r>
            <a:r>
              <a:rPr lang="zh-TW" altLang="zh-TW" sz="2400" b="1" dirty="0">
                <a:latin typeface="微軟正黑體" pitchFamily="34" charset="-120"/>
                <a:ea typeface="微軟正黑體" pitchFamily="34" charset="-120"/>
              </a:rPr>
              <a:t>一切行政作為與措施，都是</a:t>
            </a:r>
            <a:r>
              <a:rPr lang="zh-TW" altLang="zh-TW" sz="2400" b="1" dirty="0">
                <a:solidFill>
                  <a:srgbClr val="FF0000"/>
                </a:solidFill>
                <a:latin typeface="微軟正黑體" pitchFamily="34" charset="-120"/>
                <a:ea typeface="微軟正黑體" pitchFamily="34" charset="-120"/>
              </a:rPr>
              <a:t>依照法律規定、行政規則、職權命令、內部規程及合法命令來執行</a:t>
            </a:r>
            <a:r>
              <a:rPr lang="zh-TW" altLang="zh-TW" sz="2400" b="1" dirty="0">
                <a:latin typeface="微軟正黑體" pitchFamily="34" charset="-120"/>
                <a:ea typeface="微軟正黑體" pitchFamily="34" charset="-120"/>
              </a:rPr>
              <a:t>，就不會產生違法之虞，而依法行政結果給人民利益是應該的，這就是便民</a:t>
            </a:r>
            <a:r>
              <a:rPr lang="zh-TW" altLang="zh-TW" sz="2400" b="1" dirty="0" smtClean="0">
                <a:latin typeface="微軟正黑體" pitchFamily="34" charset="-120"/>
                <a:ea typeface="微軟正黑體" pitchFamily="34" charset="-120"/>
              </a:rPr>
              <a:t>。</a:t>
            </a:r>
            <a:endParaRPr lang="en-US" altLang="zh-TW" sz="2400" b="1" dirty="0" smtClean="0">
              <a:latin typeface="微軟正黑體" pitchFamily="34" charset="-120"/>
              <a:ea typeface="微軟正黑體" pitchFamily="34" charset="-120"/>
            </a:endParaRPr>
          </a:p>
          <a:p>
            <a:pPr marL="514350" indent="-457200" fontAlgn="auto">
              <a:spcAft>
                <a:spcPts val="0"/>
              </a:spcAft>
              <a:buFont typeface="Wingdings 2"/>
              <a:buChar char=""/>
              <a:defRPr/>
            </a:pPr>
            <a:r>
              <a:rPr lang="zh-TW" altLang="en-US" sz="2600" b="1" dirty="0" smtClean="0">
                <a:latin typeface="微軟正黑體" pitchFamily="34" charset="-120"/>
                <a:ea typeface="微軟正黑體" pitchFamily="34" charset="-120"/>
              </a:rPr>
              <a:t>如果</a:t>
            </a:r>
            <a:r>
              <a:rPr lang="zh-TW" altLang="en-US" sz="2600" b="1" dirty="0">
                <a:latin typeface="微軟正黑體" pitchFamily="34" charset="-120"/>
                <a:ea typeface="微軟正黑體" pitchFamily="34" charset="-120"/>
              </a:rPr>
              <a:t>違背法律的規定，給民眾方便，那就是</a:t>
            </a:r>
            <a:r>
              <a:rPr lang="zh-TW" altLang="en-US" sz="2600" b="1" dirty="0" smtClean="0">
                <a:latin typeface="微軟正黑體" pitchFamily="34" charset="-120"/>
                <a:ea typeface="微軟正黑體" pitchFamily="34" charset="-120"/>
              </a:rPr>
              <a:t>圖利。</a:t>
            </a:r>
            <a:endParaRPr lang="en-US" altLang="zh-TW" sz="2600" b="1" dirty="0" smtClean="0">
              <a:latin typeface="微軟正黑體" pitchFamily="34" charset="-120"/>
              <a:ea typeface="微軟正黑體" pitchFamily="34" charset="-120"/>
            </a:endParaRPr>
          </a:p>
          <a:p>
            <a:pPr marL="914400" lvl="1" indent="-457200" fontAlgn="auto">
              <a:spcAft>
                <a:spcPts val="0"/>
              </a:spcAft>
              <a:buFont typeface="Wingdings" pitchFamily="2" charset="2"/>
              <a:buChar char="l"/>
              <a:defRPr/>
            </a:pPr>
            <a:r>
              <a:rPr lang="zh-TW" altLang="zh-TW" sz="2400" b="1" dirty="0" smtClean="0">
                <a:latin typeface="微軟正黑體" pitchFamily="34" charset="-120"/>
                <a:ea typeface="微軟正黑體" pitchFamily="34" charset="-120"/>
              </a:rPr>
              <a:t>如果</a:t>
            </a:r>
            <a:r>
              <a:rPr lang="zh-TW" altLang="zh-TW" sz="2400" b="1" dirty="0">
                <a:latin typeface="微軟正黑體" pitchFamily="34" charset="-120"/>
                <a:ea typeface="微軟正黑體" pitchFamily="34" charset="-120"/>
              </a:rPr>
              <a:t>公務人員在決定或執行某一行政作為或措施時，</a:t>
            </a:r>
            <a:r>
              <a:rPr lang="zh-TW" altLang="zh-TW" sz="2400" b="1" dirty="0">
                <a:solidFill>
                  <a:srgbClr val="FF0000"/>
                </a:solidFill>
                <a:latin typeface="微軟正黑體" pitchFamily="34" charset="-120"/>
                <a:ea typeface="微軟正黑體" pitchFamily="34" charset="-120"/>
              </a:rPr>
              <a:t>把法律、行政規章、命令等擺置一邊，而依自己意思或決定來辦事</a:t>
            </a:r>
            <a:r>
              <a:rPr lang="zh-TW" altLang="zh-TW" sz="2400" b="1" dirty="0">
                <a:latin typeface="微軟正黑體" pitchFamily="34" charset="-120"/>
                <a:ea typeface="微軟正黑體" pitchFamily="34" charset="-120"/>
              </a:rPr>
              <a:t>，那就很容易產生圖利的問題。</a:t>
            </a:r>
            <a:endParaRPr lang="en-US" altLang="zh-TW" sz="24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a:t>
            </a:r>
            <a:r>
              <a:rPr lang="zh-TW" altLang="en-US" sz="2800" b="1" dirty="0">
                <a:latin typeface="微軟正黑體" pitchFamily="34" charset="-120"/>
                <a:ea typeface="微軟正黑體" pitchFamily="34" charset="-120"/>
              </a:rPr>
              <a:t>圖利罪」和「便民措施」最大區別在於</a:t>
            </a:r>
            <a:r>
              <a:rPr lang="zh-TW" altLang="en-US" sz="2800" b="1" dirty="0" smtClean="0">
                <a:latin typeface="微軟正黑體" pitchFamily="34" charset="-120"/>
                <a:ea typeface="微軟正黑體" pitchFamily="34" charset="-120"/>
              </a:rPr>
              <a:t>合法性。</a:t>
            </a:r>
            <a:endParaRPr lang="en-US" altLang="zh-TW" sz="2800" b="1" dirty="0" smtClean="0">
              <a:latin typeface="微軟正黑體" pitchFamily="34" charset="-120"/>
              <a:ea typeface="微軟正黑體" pitchFamily="34" charset="-120"/>
            </a:endParaRPr>
          </a:p>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重點在於</a:t>
            </a:r>
            <a:r>
              <a:rPr lang="en-US" altLang="zh-TW" sz="2800" b="1"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依法行政</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充實法律素養及知識</a:t>
            </a:r>
            <a:r>
              <a:rPr lang="en-US" altLang="zh-TW" sz="2800" b="1" dirty="0" smtClean="0">
                <a:latin typeface="微軟正黑體" pitchFamily="34" charset="-120"/>
                <a:ea typeface="微軟正黑體" pitchFamily="34" charset="-120"/>
              </a:rPr>
              <a:t>】</a:t>
            </a:r>
            <a:r>
              <a:rPr lang="zh-TW" altLang="en-US" sz="2800" b="1" dirty="0" smtClean="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標題 1"/>
          <p:cNvSpPr>
            <a:spLocks noGrp="1"/>
          </p:cNvSpPr>
          <p:nvPr>
            <p:ph type="title"/>
          </p:nvPr>
        </p:nvSpPr>
        <p:spPr>
          <a:xfrm>
            <a:off x="395288" y="623888"/>
            <a:ext cx="11109325" cy="758825"/>
          </a:xfrm>
        </p:spPr>
        <p:txBody>
          <a:bodyPr/>
          <a:lstStyle/>
          <a:p>
            <a:pPr algn="l"/>
            <a:r>
              <a:rPr lang="zh-TW" altLang="en-US" b="1" smtClean="0">
                <a:solidFill>
                  <a:srgbClr val="00B0F0"/>
                </a:solidFill>
                <a:latin typeface="微軟正黑體"/>
                <a:cs typeface="微軟正黑體"/>
              </a:rPr>
              <a:t>應對之道：依法行政 </a:t>
            </a:r>
            <a:r>
              <a:rPr lang="en-US" altLang="zh-TW" b="1" smtClean="0">
                <a:solidFill>
                  <a:srgbClr val="00B0F0"/>
                </a:solidFill>
                <a:latin typeface="微軟正黑體"/>
                <a:cs typeface="微軟正黑體"/>
              </a:rPr>
              <a:t>+</a:t>
            </a:r>
            <a:r>
              <a:rPr lang="zh-TW" altLang="en-US" b="1" smtClean="0">
                <a:solidFill>
                  <a:srgbClr val="00B0F0"/>
                </a:solidFill>
                <a:latin typeface="微軟正黑體"/>
                <a:cs typeface="微軟正黑體"/>
              </a:rPr>
              <a:t> 嚴以律己</a:t>
            </a:r>
          </a:p>
        </p:txBody>
      </p:sp>
      <p:sp>
        <p:nvSpPr>
          <p:cNvPr id="82946" name="內容版面配置區 2"/>
          <p:cNvSpPr>
            <a:spLocks noGrp="1"/>
          </p:cNvSpPr>
          <p:nvPr>
            <p:ph sz="quarter" idx="1"/>
          </p:nvPr>
        </p:nvSpPr>
        <p:spPr>
          <a:xfrm>
            <a:off x="327025" y="1382713"/>
            <a:ext cx="11177588" cy="4529137"/>
          </a:xfrm>
        </p:spPr>
        <p:txBody>
          <a:bodyPr/>
          <a:lstStyle/>
          <a:p>
            <a:r>
              <a:rPr lang="zh-TW" altLang="en-US" sz="3200" b="1" smtClean="0">
                <a:latin typeface="微軟正黑體"/>
                <a:ea typeface="微軟正黑體"/>
                <a:cs typeface="微軟正黑體"/>
              </a:rPr>
              <a:t>面對關說</a:t>
            </a:r>
            <a:endParaRPr lang="en-US" altLang="zh-TW" sz="3200" b="1" smtClean="0">
              <a:latin typeface="微軟正黑體"/>
              <a:ea typeface="微軟正黑體"/>
              <a:cs typeface="微軟正黑體"/>
            </a:endParaRPr>
          </a:p>
          <a:p>
            <a:pPr lvl="1">
              <a:buFont typeface="Wingdings" pitchFamily="2" charset="2"/>
              <a:buChar char="l"/>
            </a:pPr>
            <a:r>
              <a:rPr lang="zh-TW" altLang="zh-TW" sz="3200" b="1" smtClean="0">
                <a:latin typeface="微軟正黑體"/>
                <a:ea typeface="微軟正黑體"/>
                <a:cs typeface="微軟正黑體"/>
              </a:rPr>
              <a:t>請託關說事件之界定，係指內容涉及服務機關（構）或所屬機關（構）業務具體事項之決定或執行，且因該事項之決定或執行致有違法或不當影響特定權利義務之虞者</a:t>
            </a:r>
            <a:r>
              <a:rPr lang="zh-TW" altLang="en-US" sz="3200" b="1" smtClean="0">
                <a:latin typeface="微軟正黑體"/>
                <a:ea typeface="微軟正黑體"/>
                <a:cs typeface="微軟正黑體"/>
              </a:rPr>
              <a:t>。</a:t>
            </a:r>
            <a:endParaRPr lang="en-US" altLang="zh-TW" sz="3200" b="1" smtClean="0">
              <a:latin typeface="微軟正黑體"/>
              <a:ea typeface="微軟正黑體"/>
              <a:cs typeface="微軟正黑體"/>
            </a:endParaRPr>
          </a:p>
          <a:p>
            <a:pPr lvl="1">
              <a:buFont typeface="Wingdings" pitchFamily="2" charset="2"/>
              <a:buChar char="l"/>
            </a:pPr>
            <a:r>
              <a:rPr lang="zh-TW" altLang="zh-TW" sz="3200" b="1" smtClean="0">
                <a:latin typeface="微軟正黑體"/>
                <a:ea typeface="微軟正黑體"/>
                <a:cs typeface="微軟正黑體"/>
              </a:rPr>
              <a:t>公務人員對任何有關之請託關說事件，應依據規定</a:t>
            </a:r>
            <a:r>
              <a:rPr lang="zh-TW" altLang="en-US" sz="3200" b="1" smtClean="0">
                <a:latin typeface="微軟正黑體"/>
                <a:ea typeface="微軟正黑體"/>
                <a:cs typeface="微軟正黑體"/>
              </a:rPr>
              <a:t>以書面</a:t>
            </a:r>
            <a:r>
              <a:rPr lang="zh-TW" altLang="zh-TW" sz="3200" b="1" smtClean="0">
                <a:latin typeface="微軟正黑體"/>
                <a:ea typeface="微軟正黑體"/>
                <a:cs typeface="微軟正黑體"/>
              </a:rPr>
              <a:t>簽</a:t>
            </a:r>
            <a:r>
              <a:rPr lang="zh-TW" altLang="en-US" sz="3200" b="1" smtClean="0">
                <a:latin typeface="微軟正黑體"/>
                <a:ea typeface="微軟正黑體"/>
                <a:cs typeface="微軟正黑體"/>
              </a:rPr>
              <a:t>呈呈</a:t>
            </a:r>
            <a:r>
              <a:rPr lang="zh-TW" altLang="zh-TW" sz="3200" b="1" smtClean="0">
                <a:latin typeface="微軟正黑體"/>
                <a:ea typeface="微軟正黑體"/>
                <a:cs typeface="微軟正黑體"/>
              </a:rPr>
              <a:t>報長官及向政風機構辦理知會報備，</a:t>
            </a:r>
            <a:r>
              <a:rPr lang="zh-TW" altLang="en-US" sz="3200" b="1" smtClean="0">
                <a:latin typeface="微軟正黑體"/>
                <a:ea typeface="微軟正黑體"/>
                <a:cs typeface="微軟正黑體"/>
              </a:rPr>
              <a:t>並</a:t>
            </a:r>
            <a:r>
              <a:rPr lang="zh-TW" altLang="zh-TW" sz="3200" b="1" smtClean="0">
                <a:latin typeface="微軟正黑體"/>
                <a:ea typeface="微軟正黑體"/>
                <a:cs typeface="微軟正黑體"/>
              </a:rPr>
              <a:t>應堅持工作立場，貫徹依法行政之工作要求</a:t>
            </a:r>
            <a:r>
              <a:rPr lang="zh-TW" altLang="en-US" sz="3200" b="1" smtClean="0">
                <a:latin typeface="微軟正黑體"/>
                <a:ea typeface="微軟正黑體"/>
                <a:cs typeface="微軟正黑體"/>
              </a:rPr>
              <a:t>。</a:t>
            </a:r>
            <a:endParaRPr lang="en-US" altLang="zh-TW" sz="3200" b="1" smtClean="0">
              <a:latin typeface="微軟正黑體"/>
              <a:ea typeface="微軟正黑體"/>
              <a:cs typeface="微軟正黑體"/>
            </a:endParaRPr>
          </a:p>
          <a:p>
            <a:endParaRPr lang="zh-TW" alt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標題 1"/>
          <p:cNvSpPr>
            <a:spLocks noGrp="1"/>
          </p:cNvSpPr>
          <p:nvPr>
            <p:ph type="title"/>
          </p:nvPr>
        </p:nvSpPr>
        <p:spPr>
          <a:xfrm>
            <a:off x="382588" y="623888"/>
            <a:ext cx="11122025" cy="747712"/>
          </a:xfrm>
        </p:spPr>
        <p:txBody>
          <a:bodyPr/>
          <a:lstStyle/>
          <a:p>
            <a:pPr algn="l"/>
            <a:r>
              <a:rPr lang="zh-TW" altLang="en-US" b="1" smtClean="0">
                <a:solidFill>
                  <a:srgbClr val="00B0F0"/>
                </a:solidFill>
                <a:latin typeface="微軟正黑體"/>
                <a:cs typeface="微軟正黑體"/>
              </a:rPr>
              <a:t>應對之道：依法行政 </a:t>
            </a:r>
            <a:r>
              <a:rPr lang="en-US" altLang="zh-TW" b="1" smtClean="0">
                <a:solidFill>
                  <a:srgbClr val="00B0F0"/>
                </a:solidFill>
                <a:latin typeface="微軟正黑體"/>
                <a:cs typeface="微軟正黑體"/>
              </a:rPr>
              <a:t>+</a:t>
            </a:r>
            <a:r>
              <a:rPr lang="zh-TW" altLang="en-US" b="1" smtClean="0">
                <a:solidFill>
                  <a:srgbClr val="00B0F0"/>
                </a:solidFill>
                <a:latin typeface="微軟正黑體"/>
                <a:cs typeface="微軟正黑體"/>
              </a:rPr>
              <a:t> 嚴以律己</a:t>
            </a:r>
          </a:p>
        </p:txBody>
      </p:sp>
      <p:sp>
        <p:nvSpPr>
          <p:cNvPr id="3" name="內容版面配置區 2"/>
          <p:cNvSpPr>
            <a:spLocks noGrp="1"/>
          </p:cNvSpPr>
          <p:nvPr>
            <p:ph sz="quarter" idx="1"/>
          </p:nvPr>
        </p:nvSpPr>
        <p:spPr>
          <a:xfrm>
            <a:off x="368300" y="1371600"/>
            <a:ext cx="11136313" cy="5341938"/>
          </a:xfrm>
        </p:spPr>
        <p:txBody>
          <a:bodyPr>
            <a:normAutofit lnSpcReduction="10000"/>
          </a:bodyPr>
          <a:lstStyle/>
          <a:p>
            <a:pPr marL="274320" indent="-274320" fontAlgn="auto">
              <a:spcAft>
                <a:spcPts val="0"/>
              </a:spcAft>
              <a:buFont typeface="Wingdings 2"/>
              <a:buChar char=""/>
              <a:defRPr/>
            </a:pPr>
            <a:r>
              <a:rPr lang="zh-TW" altLang="en-US" sz="2800" b="1" dirty="0" smtClean="0">
                <a:latin typeface="微軟正黑體" pitchFamily="34" charset="-120"/>
                <a:ea typeface="微軟正黑體" pitchFamily="34" charset="-120"/>
              </a:rPr>
              <a:t>飲宴與受贈財物</a:t>
            </a:r>
            <a:endParaRPr lang="en-US" altLang="zh-TW" sz="2800" b="1" dirty="0" smtClean="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zh-TW" sz="2800" b="1" dirty="0" smtClean="0">
                <a:latin typeface="微軟正黑體" pitchFamily="34" charset="-120"/>
                <a:ea typeface="微軟正黑體" pitchFamily="34" charset="-120"/>
              </a:rPr>
              <a:t>與</a:t>
            </a:r>
            <a:r>
              <a:rPr lang="zh-TW" altLang="zh-TW" sz="2800" b="1" dirty="0">
                <a:latin typeface="微軟正黑體" pitchFamily="34" charset="-120"/>
                <a:ea typeface="微軟正黑體" pitchFamily="34" charset="-120"/>
              </a:rPr>
              <a:t>職務有利害關係的飲宴應酬應婉予拒絕</a:t>
            </a:r>
            <a:r>
              <a:rPr lang="zh-TW" altLang="zh-TW" sz="2800" b="1" dirty="0" smtClean="0">
                <a:latin typeface="微軟正黑體" pitchFamily="34" charset="-120"/>
                <a:ea typeface="微軟正黑體" pitchFamily="34" charset="-120"/>
              </a:rPr>
              <a:t>，不可</a:t>
            </a:r>
            <a:r>
              <a:rPr lang="zh-TW" altLang="zh-TW" sz="2800" b="1" dirty="0">
                <a:latin typeface="微軟正黑體" pitchFamily="34" charset="-120"/>
                <a:ea typeface="微軟正黑體" pitchFamily="34" charset="-120"/>
              </a:rPr>
              <a:t>參加；如因公務確有需要參加時，應依規定簽報長官核准並向政風機構辦理知會報備，以保護自己免於觸犯法網。</a:t>
            </a:r>
          </a:p>
          <a:p>
            <a:pPr marL="548640" lvl="1" indent="-274320" fontAlgn="auto">
              <a:spcAft>
                <a:spcPts val="0"/>
              </a:spcAft>
              <a:buFont typeface="Wingdings" pitchFamily="2" charset="2"/>
              <a:buChar char="l"/>
              <a:defRPr/>
            </a:pPr>
            <a:r>
              <a:rPr lang="zh-TW" altLang="zh-TW" sz="2800" b="1" dirty="0" smtClean="0">
                <a:latin typeface="微軟正黑體" pitchFamily="34" charset="-120"/>
                <a:ea typeface="微軟正黑體" pitchFamily="34" charset="-120"/>
              </a:rPr>
              <a:t>與</a:t>
            </a:r>
            <a:r>
              <a:rPr lang="zh-TW" altLang="zh-TW" sz="2800" b="1" dirty="0">
                <a:latin typeface="微軟正黑體" pitchFamily="34" charset="-120"/>
                <a:ea typeface="微軟正黑體" pitchFamily="34" charset="-120"/>
              </a:rPr>
              <a:t>職務無利害關係者，但與公務人員身分、職務顯不相宜者，也不可接受；如僅是泛泛之交，突然邀你至特種營業場所或觀光大飯店飲宴，顯與彼此之交情、身分不相當，就必須特別謹慎小心，多加留意，並</a:t>
            </a:r>
            <a:r>
              <a:rPr lang="zh-TW" altLang="zh-TW" sz="2800" b="1" dirty="0" smtClean="0">
                <a:latin typeface="微軟正黑體" pitchFamily="34" charset="-120"/>
                <a:ea typeface="微軟正黑體" pitchFamily="34" charset="-120"/>
              </a:rPr>
              <a:t>予以拒絕。</a:t>
            </a:r>
            <a:endParaRPr lang="zh-TW" altLang="zh-TW" sz="2800" b="1" dirty="0">
              <a:latin typeface="微軟正黑體" pitchFamily="34" charset="-120"/>
              <a:ea typeface="微軟正黑體" pitchFamily="34" charset="-120"/>
            </a:endParaRPr>
          </a:p>
          <a:p>
            <a:pPr marL="548640" lvl="1" indent="-274320" fontAlgn="auto">
              <a:spcAft>
                <a:spcPts val="0"/>
              </a:spcAft>
              <a:buFont typeface="Wingdings" pitchFamily="2" charset="2"/>
              <a:buChar char="l"/>
              <a:defRPr/>
            </a:pPr>
            <a:r>
              <a:rPr lang="zh-TW" altLang="zh-TW" sz="2800" b="1" dirty="0" smtClean="0">
                <a:latin typeface="微軟正黑體" pitchFamily="34" charset="-120"/>
                <a:ea typeface="微軟正黑體" pitchFamily="34" charset="-120"/>
              </a:rPr>
              <a:t>公務人員</a:t>
            </a:r>
            <a:r>
              <a:rPr lang="zh-TW" altLang="zh-TW" sz="2800" b="1" dirty="0">
                <a:latin typeface="微軟正黑體" pitchFamily="34" charset="-120"/>
                <a:ea typeface="微軟正黑體" pitchFamily="34" charset="-120"/>
              </a:rPr>
              <a:t>如係執行公務所需，於視察、調查、出差、開會等活動時，應確實依據相關法規，不得在茶點或執行公務確有必要之簡便食宿交通外，接受相關機關之飲宴或其他應酬招待；如違反情節嚴重者，將會依相關法令規定從嚴檢討議處。</a:t>
            </a:r>
          </a:p>
          <a:p>
            <a:pPr marL="274320" indent="-274320" fontAlgn="auto">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標題 1"/>
          <p:cNvSpPr>
            <a:spLocks noGrp="1"/>
          </p:cNvSpPr>
          <p:nvPr>
            <p:ph type="title"/>
          </p:nvPr>
        </p:nvSpPr>
        <p:spPr/>
        <p:txBody>
          <a:bodyPr/>
          <a:lstStyle/>
          <a:p>
            <a:endParaRPr lang="zh-TW" altLang="en-US" smtClean="0">
              <a:solidFill>
                <a:srgbClr val="7B9899"/>
              </a:solidFill>
              <a:cs typeface="微軟正黑體"/>
            </a:endParaRPr>
          </a:p>
        </p:txBody>
      </p:sp>
      <p:sp>
        <p:nvSpPr>
          <p:cNvPr id="20482" name="內容版面配置區 2"/>
          <p:cNvSpPr>
            <a:spLocks noGrp="1"/>
          </p:cNvSpPr>
          <p:nvPr>
            <p:ph sz="quarter" idx="1"/>
          </p:nvPr>
        </p:nvSpPr>
        <p:spPr>
          <a:xfrm>
            <a:off x="401638" y="1527175"/>
            <a:ext cx="11339512" cy="4572000"/>
          </a:xfrm>
        </p:spPr>
        <p:txBody>
          <a:bodyPr/>
          <a:lstStyle/>
          <a:p>
            <a:pPr>
              <a:buFont typeface="Wingdings" pitchFamily="2" charset="2"/>
              <a:buNone/>
            </a:pPr>
            <a:r>
              <a:rPr lang="en-US" altLang="zh-TW" sz="2800" b="1" smtClean="0">
                <a:latin typeface="微軟正黑體"/>
                <a:ea typeface="微軟正黑體"/>
                <a:cs typeface="微軟正黑體"/>
              </a:rPr>
              <a:t>1</a:t>
            </a:r>
            <a:r>
              <a:rPr lang="zh-TW" altLang="en-US" sz="2800" b="1" smtClean="0">
                <a:latin typeface="微軟正黑體"/>
                <a:ea typeface="微軟正黑體"/>
                <a:cs typeface="微軟正黑體"/>
              </a:rPr>
              <a:t>、</a:t>
            </a:r>
            <a:r>
              <a:rPr lang="zh-TW" altLang="en-US" sz="2800" b="1" smtClean="0">
                <a:solidFill>
                  <a:srgbClr val="FF0000"/>
                </a:solidFill>
                <a:latin typeface="微軟正黑體"/>
                <a:ea typeface="微軟正黑體"/>
                <a:cs typeface="微軟正黑體"/>
              </a:rPr>
              <a:t>有法令依據從事於公共事務</a:t>
            </a:r>
            <a:r>
              <a:rPr lang="zh-TW" altLang="en-US" sz="2800" b="1" smtClean="0">
                <a:latin typeface="微軟正黑體"/>
                <a:ea typeface="微軟正黑體"/>
                <a:cs typeface="微軟正黑體"/>
              </a:rPr>
              <a:t>：</a:t>
            </a:r>
          </a:p>
          <a:p>
            <a:pPr>
              <a:buFont typeface="Wingdings" pitchFamily="2" charset="2"/>
              <a:buNone/>
            </a:pPr>
            <a:r>
              <a:rPr lang="zh-TW" altLang="en-US" sz="2800" b="1" smtClean="0">
                <a:latin typeface="微軟正黑體"/>
                <a:ea typeface="微軟正黑體"/>
                <a:cs typeface="微軟正黑體"/>
              </a:rPr>
              <a:t>     甲</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機關組織法令</a:t>
            </a:r>
          </a:p>
          <a:p>
            <a:pPr>
              <a:buFont typeface="Wingdings" pitchFamily="2" charset="2"/>
              <a:buNone/>
            </a:pPr>
            <a:r>
              <a:rPr lang="zh-TW" altLang="en-US" sz="2800" b="1" smtClean="0">
                <a:latin typeface="微軟正黑體"/>
                <a:ea typeface="微軟正黑體"/>
                <a:cs typeface="微軟正黑體"/>
              </a:rPr>
              <a:t>     乙</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政府採購法令</a:t>
            </a:r>
          </a:p>
          <a:p>
            <a:pPr>
              <a:buFont typeface="Wingdings" pitchFamily="2" charset="2"/>
              <a:buNone/>
            </a:pPr>
            <a:r>
              <a:rPr lang="zh-TW" altLang="en-US" sz="2800" b="1" smtClean="0">
                <a:latin typeface="微軟正黑體"/>
                <a:ea typeface="微軟正黑體"/>
                <a:cs typeface="微軟正黑體"/>
              </a:rPr>
              <a:t>     丙</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其他法令：農田水利會組織通則</a:t>
            </a:r>
          </a:p>
          <a:p>
            <a:pPr>
              <a:buFont typeface="Wingdings" pitchFamily="2" charset="2"/>
              <a:buNone/>
            </a:pPr>
            <a:r>
              <a:rPr lang="zh-TW" altLang="en-US" sz="2800" b="1" smtClean="0">
                <a:latin typeface="微軟正黑體"/>
                <a:ea typeface="微軟正黑體"/>
                <a:cs typeface="微軟正黑體"/>
              </a:rPr>
              <a:t>     丁</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有爭議者：</a:t>
            </a:r>
            <a:r>
              <a:rPr lang="zh-TW" altLang="en-US" sz="2800" b="1" smtClean="0">
                <a:solidFill>
                  <a:srgbClr val="FF0000"/>
                </a:solidFill>
                <a:latin typeface="微軟正黑體"/>
                <a:ea typeface="微軟正黑體"/>
                <a:cs typeface="微軟正黑體"/>
              </a:rPr>
              <a:t>科學技術基本法？</a:t>
            </a:r>
          </a:p>
          <a:p>
            <a:pPr>
              <a:buFont typeface="Wingdings" pitchFamily="2" charset="2"/>
              <a:buNone/>
            </a:pPr>
            <a:r>
              <a:rPr lang="zh-TW" altLang="en-US" sz="2800" b="1" smtClean="0">
                <a:latin typeface="微軟正黑體"/>
                <a:ea typeface="微軟正黑體"/>
                <a:cs typeface="微軟正黑體"/>
              </a:rPr>
              <a:t>                              </a:t>
            </a:r>
            <a:r>
              <a:rPr lang="zh-TW" altLang="en-US" sz="2800" b="1" smtClean="0">
                <a:solidFill>
                  <a:srgbClr val="FF0000"/>
                </a:solidFill>
                <a:latin typeface="微軟正黑體"/>
                <a:ea typeface="微軟正黑體"/>
                <a:cs typeface="微軟正黑體"/>
              </a:rPr>
              <a:t>促進民間參與公共建設法</a:t>
            </a:r>
            <a:r>
              <a:rPr lang="zh-TW" altLang="zh-TW" sz="2800" b="1" smtClean="0">
                <a:solidFill>
                  <a:srgbClr val="FF0000"/>
                </a:solidFill>
                <a:latin typeface="微軟正黑體"/>
                <a:ea typeface="微軟正黑體"/>
                <a:cs typeface="微軟正黑體"/>
              </a:rPr>
              <a:t>？</a:t>
            </a:r>
            <a:endParaRPr lang="zh-TW" altLang="en-US" sz="2800" b="1" smtClean="0">
              <a:solidFill>
                <a:srgbClr val="FF0000"/>
              </a:solidFill>
              <a:latin typeface="微軟正黑體"/>
              <a:ea typeface="微軟正黑體"/>
              <a:cs typeface="微軟正黑體"/>
            </a:endParaRPr>
          </a:p>
          <a:p>
            <a:pPr>
              <a:buFont typeface="Wingdings" pitchFamily="2" charset="2"/>
              <a:buNone/>
            </a:pPr>
            <a:r>
              <a:rPr lang="en-US" altLang="zh-TW" sz="2800" b="1" smtClean="0">
                <a:latin typeface="微軟正黑體"/>
                <a:ea typeface="微軟正黑體"/>
                <a:cs typeface="微軟正黑體"/>
              </a:rPr>
              <a:t>2</a:t>
            </a:r>
            <a:r>
              <a:rPr lang="zh-TW" altLang="en-US" sz="2800" b="1" smtClean="0">
                <a:latin typeface="微軟正黑體"/>
                <a:ea typeface="微軟正黑體"/>
                <a:cs typeface="微軟正黑體"/>
              </a:rPr>
              <a:t>、</a:t>
            </a:r>
            <a:r>
              <a:rPr lang="en-US" altLang="zh-TW" sz="2800" b="1" smtClean="0">
                <a:latin typeface="微軟正黑體"/>
                <a:ea typeface="微軟正黑體"/>
                <a:cs typeface="微軟正黑體"/>
              </a:rPr>
              <a:t> </a:t>
            </a:r>
            <a:r>
              <a:rPr lang="zh-TW" altLang="en-US" sz="2800" b="1" smtClean="0">
                <a:latin typeface="微軟正黑體"/>
                <a:ea typeface="微軟正黑體"/>
                <a:cs typeface="微軟正黑體"/>
              </a:rPr>
              <a:t>「</a:t>
            </a:r>
            <a:r>
              <a:rPr lang="zh-TW" altLang="en-US" sz="2800" b="1" smtClean="0">
                <a:solidFill>
                  <a:srgbClr val="FF0000"/>
                </a:solidFill>
                <a:latin typeface="微軟正黑體"/>
                <a:ea typeface="微軟正黑體"/>
                <a:cs typeface="微軟正黑體"/>
              </a:rPr>
              <a:t>具有法定職務</a:t>
            </a:r>
            <a:r>
              <a:rPr lang="zh-TW" altLang="en-US" sz="2800" b="1" smtClean="0">
                <a:latin typeface="微軟正黑體"/>
                <a:ea typeface="微軟正黑體"/>
                <a:cs typeface="微軟正黑體"/>
              </a:rPr>
              <a:t>」或者「</a:t>
            </a:r>
            <a:r>
              <a:rPr lang="zh-TW" altLang="en-US" sz="2800" b="1" smtClean="0">
                <a:solidFill>
                  <a:srgbClr val="FF0000"/>
                </a:solidFill>
                <a:latin typeface="微軟正黑體"/>
                <a:ea typeface="微軟正黑體"/>
                <a:cs typeface="微軟正黑體"/>
              </a:rPr>
              <a:t>單純從事機械性、勞力性工作</a:t>
            </a:r>
            <a:r>
              <a:rPr lang="zh-TW" altLang="en-US" sz="2800" b="1" smtClean="0">
                <a:latin typeface="微軟正黑體"/>
                <a:ea typeface="微軟正黑體"/>
                <a:cs typeface="微軟正黑體"/>
              </a:rPr>
              <a:t>」</a:t>
            </a:r>
          </a:p>
          <a:p>
            <a:endParaRPr lang="zh-TW" altLang="en-US"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標題 3"/>
          <p:cNvSpPr>
            <a:spLocks noGrp="1"/>
          </p:cNvSpPr>
          <p:nvPr>
            <p:ph type="title"/>
          </p:nvPr>
        </p:nvSpPr>
        <p:spPr>
          <a:xfrm>
            <a:off x="2589213" y="1014413"/>
            <a:ext cx="8915400" cy="4167187"/>
          </a:xfrm>
        </p:spPr>
        <p:txBody>
          <a:bodyPr/>
          <a:lstStyle/>
          <a:p>
            <a:r>
              <a:rPr lang="zh-TW" altLang="en-US" smtClean="0">
                <a:cs typeface="微軟正黑體"/>
              </a:rPr>
              <a:t> </a:t>
            </a:r>
            <a:r>
              <a:rPr lang="zh-TW" altLang="en-US" sz="7200" b="1" smtClean="0">
                <a:latin typeface="Adobe 宋体 Std L"/>
                <a:ea typeface="Adobe 宋体 Std L"/>
                <a:cs typeface="Adobe 宋体 Std L"/>
              </a:rPr>
              <a:t>     </a:t>
            </a:r>
            <a:r>
              <a:rPr lang="en-US" altLang="zh-TW" sz="7200" b="1" smtClean="0">
                <a:solidFill>
                  <a:srgbClr val="00B0F0"/>
                </a:solidFill>
                <a:latin typeface="Adobe 宋体 Std L"/>
                <a:ea typeface="Adobe 宋体 Std L"/>
                <a:cs typeface="Adobe 宋体 Std L"/>
              </a:rPr>
              <a:t>THE</a:t>
            </a:r>
            <a:r>
              <a:rPr lang="zh-TW" altLang="en-US" sz="7200" b="1" smtClean="0">
                <a:solidFill>
                  <a:srgbClr val="00B0F0"/>
                </a:solidFill>
                <a:latin typeface="Adobe 宋体 Std L"/>
                <a:ea typeface="Adobe 宋体 Std L"/>
                <a:cs typeface="Adobe 宋体 Std L"/>
              </a:rPr>
              <a:t>    </a:t>
            </a:r>
            <a:r>
              <a:rPr lang="en-US" altLang="zh-TW" sz="7200" b="1" smtClean="0">
                <a:solidFill>
                  <a:srgbClr val="00B0F0"/>
                </a:solidFill>
                <a:latin typeface="Adobe 宋体 Std L"/>
                <a:ea typeface="Adobe 宋体 Std L"/>
                <a:cs typeface="Adobe 宋体 Std L"/>
              </a:rPr>
              <a:t>END</a:t>
            </a:r>
            <a:r>
              <a:rPr lang="en-US" altLang="zh-TW" smtClean="0">
                <a:cs typeface="微軟正黑體"/>
              </a:rPr>
              <a:t/>
            </a:r>
            <a:br>
              <a:rPr lang="en-US" altLang="zh-TW" smtClean="0">
                <a:cs typeface="微軟正黑體"/>
              </a:rPr>
            </a:br>
            <a:r>
              <a:rPr lang="zh-TW" altLang="en-US" smtClean="0">
                <a:cs typeface="微軟正黑體"/>
              </a:rPr>
              <a:t>  </a:t>
            </a:r>
            <a:r>
              <a:rPr lang="en-US" altLang="zh-TW" smtClean="0">
                <a:cs typeface="微軟正黑體"/>
              </a:rPr>
              <a:t/>
            </a:r>
            <a:br>
              <a:rPr lang="en-US" altLang="zh-TW" smtClean="0">
                <a:cs typeface="微軟正黑體"/>
              </a:rPr>
            </a:br>
            <a:r>
              <a:rPr lang="zh-TW" altLang="en-US" smtClean="0">
                <a:cs typeface="微軟正黑體"/>
              </a:rPr>
              <a:t>                                     </a:t>
            </a:r>
          </a:p>
        </p:txBody>
      </p:sp>
      <p:sp>
        <p:nvSpPr>
          <p:cNvPr id="5" name="文字版面配置區 4"/>
          <p:cNvSpPr>
            <a:spLocks noGrp="1"/>
          </p:cNvSpPr>
          <p:nvPr>
            <p:ph type="body" sz="half" idx="2"/>
          </p:nvPr>
        </p:nvSpPr>
        <p:spPr>
          <a:xfrm>
            <a:off x="2589213" y="5181600"/>
            <a:ext cx="8915400" cy="730250"/>
          </a:xfrm>
        </p:spPr>
        <p:txBody>
          <a:bodyPr>
            <a:noAutofit/>
          </a:bodyPr>
          <a:lstStyle/>
          <a:p>
            <a:pPr marL="274320" indent="-274320" algn="r" fontAlgn="auto">
              <a:spcAft>
                <a:spcPts val="0"/>
              </a:spcAft>
              <a:buFont typeface="Wingdings 2"/>
              <a:buNone/>
              <a:defRPr/>
            </a:pPr>
            <a:r>
              <a:rPr lang="zh-TW" altLang="en-US" sz="4000" dirty="0">
                <a:solidFill>
                  <a:schemeClr val="accent2">
                    <a:lumMod val="75000"/>
                  </a:schemeClr>
                </a:solidFill>
              </a:rPr>
              <a:t>敬請指教</a:t>
            </a:r>
            <a:endParaRPr lang="zh-TW" altLang="en-US" sz="40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標題 1"/>
          <p:cNvSpPr>
            <a:spLocks noGrp="1"/>
          </p:cNvSpPr>
          <p:nvPr>
            <p:ph type="title"/>
          </p:nvPr>
        </p:nvSpPr>
        <p:spPr/>
        <p:txBody>
          <a:bodyPr/>
          <a:lstStyle/>
          <a:p>
            <a:pPr algn="l"/>
            <a:r>
              <a:rPr lang="zh-TW" altLang="en-US" sz="3600" b="1" smtClean="0">
                <a:solidFill>
                  <a:schemeClr val="hlink"/>
                </a:solidFill>
                <a:cs typeface="微軟正黑體"/>
              </a:rPr>
              <a:t>一、教授採購：</a:t>
            </a:r>
            <a:r>
              <a:rPr lang="zh-TW" altLang="en-US" sz="3600" b="1" smtClean="0">
                <a:solidFill>
                  <a:srgbClr val="7B9899"/>
                </a:solidFill>
                <a:cs typeface="微軟正黑體"/>
              </a:rPr>
              <a:t>      </a:t>
            </a:r>
          </a:p>
        </p:txBody>
      </p:sp>
      <p:sp>
        <p:nvSpPr>
          <p:cNvPr id="21506" name="內容版面配置區 2"/>
          <p:cNvSpPr>
            <a:spLocks noGrp="1"/>
          </p:cNvSpPr>
          <p:nvPr>
            <p:ph sz="quarter" idx="1"/>
          </p:nvPr>
        </p:nvSpPr>
        <p:spPr>
          <a:xfrm>
            <a:off x="401638" y="1527175"/>
            <a:ext cx="11339512" cy="4572000"/>
          </a:xfrm>
        </p:spPr>
        <p:txBody>
          <a:bodyPr/>
          <a:lstStyle/>
          <a:p>
            <a:pPr>
              <a:lnSpc>
                <a:spcPct val="80000"/>
              </a:lnSpc>
            </a:pPr>
            <a:r>
              <a:rPr lang="en-US" altLang="zh-TW" sz="3200" b="1" smtClean="0">
                <a:latin typeface="微軟正黑體"/>
                <a:ea typeface="微軟正黑體"/>
                <a:cs typeface="微軟正黑體"/>
              </a:rPr>
              <a:t>1</a:t>
            </a:r>
            <a:r>
              <a:rPr lang="zh-TW" altLang="en-US" sz="3200" b="1" smtClean="0">
                <a:latin typeface="微軟正黑體"/>
                <a:ea typeface="微軟正黑體"/>
                <a:cs typeface="微軟正黑體"/>
              </a:rPr>
              <a:t>、</a:t>
            </a:r>
            <a:r>
              <a:rPr lang="zh-TW" altLang="en-US" sz="3200" b="1" smtClean="0">
                <a:solidFill>
                  <a:srgbClr val="FF0000"/>
                </a:solidFill>
                <a:latin typeface="微軟正黑體"/>
                <a:ea typeface="微軟正黑體"/>
                <a:cs typeface="微軟正黑體"/>
              </a:rPr>
              <a:t>適用政府採購法</a:t>
            </a:r>
            <a:r>
              <a:rPr lang="zh-TW" altLang="en-US" sz="3200" b="1" smtClean="0">
                <a:latin typeface="微軟正黑體"/>
                <a:ea typeface="微軟正黑體"/>
                <a:cs typeface="微軟正黑體"/>
              </a:rPr>
              <a:t>：受政府輔助</a:t>
            </a:r>
            <a:r>
              <a:rPr lang="en-US" altLang="zh-TW" sz="3200" b="1" smtClean="0">
                <a:latin typeface="微軟正黑體"/>
                <a:ea typeface="微軟正黑體"/>
                <a:cs typeface="微軟正黑體"/>
              </a:rPr>
              <a:t>.</a:t>
            </a:r>
            <a:r>
              <a:rPr lang="zh-TW" altLang="en-US" sz="3200" b="1" smtClean="0">
                <a:latin typeface="微軟正黑體"/>
                <a:ea typeface="微軟正黑體"/>
                <a:cs typeface="微軟正黑體"/>
              </a:rPr>
              <a:t>委託辦理「非科學研究」之採購</a:t>
            </a:r>
            <a:r>
              <a:rPr lang="en-US" altLang="zh-TW" sz="3200" b="1" smtClean="0">
                <a:latin typeface="微軟正黑體"/>
                <a:ea typeface="微軟正黑體"/>
                <a:cs typeface="微軟正黑體"/>
              </a:rPr>
              <a:t>(</a:t>
            </a:r>
            <a:r>
              <a:rPr lang="zh-TW" altLang="en-US" sz="3200" b="1" smtClean="0">
                <a:latin typeface="微軟正黑體"/>
                <a:ea typeface="微軟正黑體"/>
                <a:cs typeface="微軟正黑體"/>
              </a:rPr>
              <a:t>採</a:t>
            </a:r>
            <a:r>
              <a:rPr lang="en-US" altLang="zh-TW" sz="3200" b="1" smtClean="0">
                <a:latin typeface="微軟正黑體"/>
                <a:ea typeface="微軟正黑體"/>
                <a:cs typeface="微軟正黑體"/>
              </a:rPr>
              <a:t>4.5</a:t>
            </a:r>
            <a:r>
              <a:rPr lang="zh-TW" altLang="en-US" sz="3200" b="1" smtClean="0">
                <a:latin typeface="微軟正黑體"/>
                <a:ea typeface="微軟正黑體"/>
                <a:cs typeface="微軟正黑體"/>
              </a:rPr>
              <a:t>條</a:t>
            </a:r>
            <a:r>
              <a:rPr lang="en-US" altLang="zh-TW" sz="3200" b="1" smtClean="0">
                <a:latin typeface="微軟正黑體"/>
                <a:ea typeface="微軟正黑體"/>
                <a:cs typeface="微軟正黑體"/>
              </a:rPr>
              <a:t>) (</a:t>
            </a:r>
            <a:r>
              <a:rPr lang="en-US" altLang="zh-TW" sz="3200" b="1" smtClean="0">
                <a:solidFill>
                  <a:srgbClr val="FF0000"/>
                </a:solidFill>
                <a:latin typeface="微軟正黑體"/>
                <a:ea typeface="微軟正黑體"/>
                <a:cs typeface="微軟正黑體"/>
              </a:rPr>
              <a:t>99</a:t>
            </a:r>
            <a:r>
              <a:rPr lang="zh-TW" altLang="en-US" sz="3200" b="1" smtClean="0">
                <a:solidFill>
                  <a:srgbClr val="FF0000"/>
                </a:solidFill>
                <a:latin typeface="微軟正黑體"/>
                <a:ea typeface="微軟正黑體"/>
                <a:cs typeface="微軟正黑體"/>
              </a:rPr>
              <a:t>台上</a:t>
            </a:r>
            <a:r>
              <a:rPr lang="en-US" altLang="zh-TW" sz="3200" b="1" smtClean="0">
                <a:solidFill>
                  <a:srgbClr val="FF0000"/>
                </a:solidFill>
                <a:latin typeface="微軟正黑體"/>
                <a:ea typeface="微軟正黑體"/>
                <a:cs typeface="微軟正黑體"/>
              </a:rPr>
              <a:t>2275</a:t>
            </a:r>
            <a:r>
              <a:rPr lang="en-US" altLang="zh-TW" sz="3200" b="1" smtClean="0">
                <a:latin typeface="微軟正黑體"/>
                <a:ea typeface="微軟正黑體"/>
                <a:cs typeface="微軟正黑體"/>
              </a:rPr>
              <a:t>)</a:t>
            </a:r>
          </a:p>
          <a:p>
            <a:pPr>
              <a:lnSpc>
                <a:spcPct val="80000"/>
              </a:lnSpc>
            </a:pPr>
            <a:endParaRPr lang="en-US" altLang="zh-TW" sz="3200" b="1" smtClean="0">
              <a:latin typeface="微軟正黑體"/>
              <a:ea typeface="微軟正黑體"/>
              <a:cs typeface="微軟正黑體"/>
            </a:endParaRPr>
          </a:p>
          <a:p>
            <a:pPr>
              <a:lnSpc>
                <a:spcPct val="80000"/>
              </a:lnSpc>
            </a:pPr>
            <a:endParaRPr lang="en-US" altLang="zh-TW" sz="3200" b="1" smtClean="0">
              <a:latin typeface="微軟正黑體"/>
              <a:ea typeface="微軟正黑體"/>
              <a:cs typeface="微軟正黑體"/>
            </a:endParaRPr>
          </a:p>
          <a:p>
            <a:pPr>
              <a:lnSpc>
                <a:spcPct val="80000"/>
              </a:lnSpc>
            </a:pPr>
            <a:r>
              <a:rPr lang="en-US" altLang="zh-TW" sz="3200" b="1" smtClean="0">
                <a:latin typeface="微軟正黑體"/>
                <a:ea typeface="微軟正黑體"/>
                <a:cs typeface="微軟正黑體"/>
              </a:rPr>
              <a:t>2</a:t>
            </a:r>
            <a:r>
              <a:rPr lang="zh-TW" altLang="en-US" sz="3200" b="1" smtClean="0">
                <a:latin typeface="微軟正黑體"/>
                <a:ea typeface="微軟正黑體"/>
                <a:cs typeface="微軟正黑體"/>
              </a:rPr>
              <a:t>、不適用上開法令者：非授權公務員。</a:t>
            </a:r>
          </a:p>
          <a:p>
            <a:endParaRPr lang="zh-TW"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endParaRPr lang="zh-TW" altLang="en-US" smtClean="0">
              <a:solidFill>
                <a:srgbClr val="7B9899"/>
              </a:solidFill>
              <a:cs typeface="微軟正黑體"/>
            </a:endParaRPr>
          </a:p>
        </p:txBody>
      </p:sp>
      <p:sp>
        <p:nvSpPr>
          <p:cNvPr id="22530" name="內容版面配置區 2"/>
          <p:cNvSpPr>
            <a:spLocks noGrp="1"/>
          </p:cNvSpPr>
          <p:nvPr>
            <p:ph sz="quarter" idx="1"/>
          </p:nvPr>
        </p:nvSpPr>
        <p:spPr>
          <a:xfrm>
            <a:off x="401638" y="1527175"/>
            <a:ext cx="11339512" cy="4572000"/>
          </a:xfrm>
        </p:spPr>
        <p:txBody>
          <a:bodyPr/>
          <a:lstStyle/>
          <a:p>
            <a:pPr>
              <a:lnSpc>
                <a:spcPct val="80000"/>
              </a:lnSpc>
            </a:pPr>
            <a:r>
              <a:rPr lang="en-US" altLang="zh-TW" sz="2800" b="1" smtClean="0">
                <a:latin typeface="微軟正黑體"/>
                <a:ea typeface="微軟正黑體"/>
                <a:cs typeface="微軟正黑體"/>
              </a:rPr>
              <a:t>3</a:t>
            </a:r>
            <a:r>
              <a:rPr lang="zh-TW" altLang="en-US" sz="2800" b="1" smtClean="0">
                <a:latin typeface="微軟正黑體"/>
                <a:ea typeface="微軟正黑體"/>
                <a:cs typeface="微軟正黑體"/>
              </a:rPr>
              <a:t>、</a:t>
            </a:r>
            <a:r>
              <a:rPr lang="zh-TW" altLang="en-US" sz="2800" b="1" smtClean="0">
                <a:solidFill>
                  <a:srgbClr val="FF0000"/>
                </a:solidFill>
                <a:latin typeface="微軟正黑體"/>
                <a:ea typeface="微軟正黑體"/>
                <a:cs typeface="微軟正黑體"/>
              </a:rPr>
              <a:t>適用科學技術基本法</a:t>
            </a:r>
            <a:r>
              <a:rPr lang="zh-TW" altLang="en-US" sz="2800" b="1" smtClean="0">
                <a:latin typeface="微軟正黑體"/>
                <a:ea typeface="微軟正黑體"/>
                <a:cs typeface="微軟正黑體"/>
              </a:rPr>
              <a:t>：受輔助</a:t>
            </a:r>
            <a:r>
              <a:rPr lang="en-US" altLang="zh-TW" sz="2800" b="1" smtClean="0">
                <a:latin typeface="微軟正黑體"/>
                <a:ea typeface="微軟正黑體"/>
                <a:cs typeface="微軟正黑體"/>
              </a:rPr>
              <a:t>.</a:t>
            </a:r>
            <a:r>
              <a:rPr lang="zh-TW" altLang="en-US" sz="2800" b="1" smtClean="0">
                <a:latin typeface="微軟正黑體"/>
                <a:ea typeface="微軟正黑體"/>
                <a:cs typeface="微軟正黑體"/>
              </a:rPr>
              <a:t>委託辦理「科學研究」之採購</a:t>
            </a:r>
          </a:p>
          <a:p>
            <a:pPr>
              <a:lnSpc>
                <a:spcPct val="80000"/>
              </a:lnSpc>
            </a:pPr>
            <a:r>
              <a:rPr lang="zh-TW" altLang="en-US" sz="2800" b="1" smtClean="0">
                <a:latin typeface="微軟正黑體"/>
                <a:ea typeface="微軟正黑體"/>
                <a:cs typeface="微軟正黑體"/>
              </a:rPr>
              <a:t>甲說：公立學校、公立研究機關受政府補助、委託或出資之科學技術研究發展，如符合科學技術基本法第六條第三項規定，</a:t>
            </a:r>
            <a:r>
              <a:rPr lang="zh-TW" altLang="en-US" sz="2800" b="1" smtClean="0">
                <a:solidFill>
                  <a:srgbClr val="FF0000"/>
                </a:solidFill>
                <a:latin typeface="微軟正黑體"/>
                <a:ea typeface="微軟正黑體"/>
                <a:cs typeface="微軟正黑體"/>
              </a:rPr>
              <a:t>僅係其辦理採購不適用政府採購法之規定</a:t>
            </a:r>
            <a:r>
              <a:rPr lang="zh-TW" altLang="en-US" sz="2800" b="1" smtClean="0">
                <a:latin typeface="微軟正黑體"/>
                <a:ea typeface="微軟正黑體"/>
                <a:cs typeface="微軟正黑體"/>
              </a:rPr>
              <a:t>（依該條但書規定，仍應依政府補助科學技術研究發展採購監督管理辦法為之），</a:t>
            </a:r>
            <a:r>
              <a:rPr lang="zh-TW" altLang="en-US" sz="2800" b="1" smtClean="0">
                <a:solidFill>
                  <a:srgbClr val="FF0000"/>
                </a:solidFill>
                <a:latin typeface="微軟正黑體"/>
                <a:ea typeface="微軟正黑體"/>
                <a:cs typeface="微軟正黑體"/>
              </a:rPr>
              <a:t>但其承辦或監辦採購人員，就其從事採購行為，乃屬「授權公務員」，倘其辦理採購有貪污、舞弊情事，自仍有貪污治罪條例之適用</a:t>
            </a:r>
            <a:r>
              <a:rPr lang="zh-TW" altLang="en-US" sz="2800" b="1" smtClean="0">
                <a:latin typeface="微軟正黑體"/>
                <a:ea typeface="微軟正黑體"/>
                <a:cs typeface="微軟正黑體"/>
              </a:rPr>
              <a:t>。</a:t>
            </a:r>
            <a:r>
              <a:rPr lang="en-US" altLang="zh-TW" sz="2800" b="1" smtClean="0">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100</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459</a:t>
            </a:r>
            <a:r>
              <a:rPr lang="zh-TW" altLang="en-US" sz="2800" b="1" smtClean="0">
                <a:solidFill>
                  <a:srgbClr val="FF0000"/>
                </a:solidFill>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100</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17 </a:t>
            </a:r>
            <a:r>
              <a:rPr lang="en-US" altLang="zh-TW" sz="2800" b="1" smtClean="0">
                <a:latin typeface="微軟正黑體"/>
                <a:ea typeface="微軟正黑體"/>
                <a:cs typeface="微軟正黑體"/>
              </a:rPr>
              <a:t>)</a:t>
            </a:r>
          </a:p>
          <a:p>
            <a:pPr>
              <a:lnSpc>
                <a:spcPct val="80000"/>
              </a:lnSpc>
            </a:pPr>
            <a:r>
              <a:rPr lang="zh-TW" altLang="en-US" sz="2800" b="1" smtClean="0">
                <a:latin typeface="微軟正黑體"/>
                <a:ea typeface="微軟正黑體"/>
                <a:cs typeface="微軟正黑體"/>
              </a:rPr>
              <a:t>乙說：基於特別法優於普通法及程序從新原則，公立學校接受國科會等委託機構補助專題研究計畫經費所辦理之科學技術研究發展採購，</a:t>
            </a:r>
            <a:r>
              <a:rPr lang="zh-TW" altLang="en-US" sz="2800" b="1" smtClean="0">
                <a:solidFill>
                  <a:srgbClr val="FF0000"/>
                </a:solidFill>
                <a:latin typeface="微軟正黑體"/>
                <a:ea typeface="微軟正黑體"/>
                <a:cs typeface="微軟正黑體"/>
              </a:rPr>
              <a:t>均排除政府採購法之適用。凡適用科學技術基本法辦理科學研究之採購，非執行公權力之公共事務，即非授權公務員</a:t>
            </a:r>
            <a:r>
              <a:rPr lang="zh-TW" altLang="en-US" sz="2800" b="1" smtClean="0">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98</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2269</a:t>
            </a:r>
            <a:r>
              <a:rPr lang="zh-TW" altLang="en-US" sz="2800" b="1" smtClean="0">
                <a:solidFill>
                  <a:srgbClr val="FF0000"/>
                </a:solidFill>
                <a:latin typeface="微軟正黑體"/>
                <a:ea typeface="微軟正黑體"/>
                <a:cs typeface="微軟正黑體"/>
              </a:rPr>
              <a:t>，</a:t>
            </a:r>
            <a:r>
              <a:rPr lang="en-US" altLang="zh-TW" sz="2800" b="1" smtClean="0">
                <a:solidFill>
                  <a:srgbClr val="FF0000"/>
                </a:solidFill>
                <a:latin typeface="微軟正黑體"/>
                <a:ea typeface="微軟正黑體"/>
                <a:cs typeface="微軟正黑體"/>
              </a:rPr>
              <a:t>102</a:t>
            </a:r>
            <a:r>
              <a:rPr lang="zh-TW" altLang="en-US" sz="2800" b="1" smtClean="0">
                <a:solidFill>
                  <a:srgbClr val="FF0000"/>
                </a:solidFill>
                <a:latin typeface="微軟正黑體"/>
                <a:ea typeface="微軟正黑體"/>
                <a:cs typeface="微軟正黑體"/>
              </a:rPr>
              <a:t>台上</a:t>
            </a:r>
            <a:r>
              <a:rPr lang="en-US" altLang="zh-TW" sz="2800" b="1" smtClean="0">
                <a:solidFill>
                  <a:srgbClr val="FF0000"/>
                </a:solidFill>
                <a:latin typeface="微軟正黑體"/>
                <a:ea typeface="微軟正黑體"/>
                <a:cs typeface="微軟正黑體"/>
              </a:rPr>
              <a:t>1448</a:t>
            </a:r>
            <a:r>
              <a:rPr lang="zh-TW" altLang="en-US" sz="2800" b="1" smtClean="0">
                <a:latin typeface="微軟正黑體"/>
                <a:ea typeface="微軟正黑體"/>
                <a:cs typeface="微軟正黑體"/>
              </a:rPr>
              <a:t>）</a:t>
            </a:r>
            <a:endParaRPr lang="en-US" altLang="zh-TW" sz="2800" b="1" smtClean="0">
              <a:latin typeface="微軟正黑體"/>
              <a:ea typeface="微軟正黑體"/>
              <a:cs typeface="微軟正黑體"/>
            </a:endParaRPr>
          </a:p>
          <a:p>
            <a:endParaRPr lang="zh-TW" altLang="en-US"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3385</TotalTime>
  <Words>14180</Words>
  <Application>Microsoft Office PowerPoint</Application>
  <PresentationFormat>自訂</PresentationFormat>
  <Paragraphs>376</Paragraphs>
  <Slides>70</Slides>
  <Notes>0</Notes>
  <HiddenSlides>0</HiddenSlides>
  <MMClips>0</MMClips>
  <ScaleCrop>false</ScaleCrop>
  <HeadingPairs>
    <vt:vector size="6" baseType="variant">
      <vt:variant>
        <vt:lpstr>使用字型</vt:lpstr>
      </vt:variant>
      <vt:variant>
        <vt:i4>8</vt:i4>
      </vt:variant>
      <vt:variant>
        <vt:lpstr>簡報設計範本</vt:lpstr>
      </vt:variant>
      <vt:variant>
        <vt:i4>13</vt:i4>
      </vt:variant>
      <vt:variant>
        <vt:lpstr>投影片標題</vt:lpstr>
      </vt:variant>
      <vt:variant>
        <vt:i4>70</vt:i4>
      </vt:variant>
    </vt:vector>
  </HeadingPairs>
  <TitlesOfParts>
    <vt:vector size="91" baseType="lpstr">
      <vt:lpstr>Georgia</vt:lpstr>
      <vt:lpstr>新細明體</vt:lpstr>
      <vt:lpstr>Arial</vt:lpstr>
      <vt:lpstr>Wingdings 2</vt:lpstr>
      <vt:lpstr>Wingdings</vt:lpstr>
      <vt:lpstr>Calibri</vt:lpstr>
      <vt:lpstr>微軟正黑體</vt:lpstr>
      <vt:lpstr>Adobe 宋体 Std L</vt:lpstr>
      <vt:lpstr>市鎮</vt:lpstr>
      <vt:lpstr>市鎮</vt:lpstr>
      <vt:lpstr>市鎮</vt:lpstr>
      <vt:lpstr>市鎮</vt:lpstr>
      <vt:lpstr>市鎮</vt:lpstr>
      <vt:lpstr>市鎮</vt:lpstr>
      <vt:lpstr>市鎮</vt:lpstr>
      <vt:lpstr>市鎮</vt:lpstr>
      <vt:lpstr>市鎮</vt:lpstr>
      <vt:lpstr>市鎮</vt:lpstr>
      <vt:lpstr>市鎮</vt:lpstr>
      <vt:lpstr>市鎮</vt:lpstr>
      <vt:lpstr>市鎮</vt:lpstr>
      <vt:lpstr>公務員常見的法律問題</vt:lpstr>
      <vt:lpstr>演講大綱</vt:lpstr>
      <vt:lpstr>何謂公務員？ </vt:lpstr>
      <vt:lpstr>何謂公務員？ </vt:lpstr>
      <vt:lpstr>投影片 5</vt:lpstr>
      <vt:lpstr>投影片 6</vt:lpstr>
      <vt:lpstr>投影片 7</vt:lpstr>
      <vt:lpstr>一、教授採購：      </vt:lpstr>
      <vt:lpstr>投影片 9</vt:lpstr>
      <vt:lpstr>二、省自來水公司之經理及職員</vt:lpstr>
      <vt:lpstr>三、公立學校校長及其教、職員辦理政府採購時 </vt:lpstr>
      <vt:lpstr>四、公立醫院用藥審議委會委員：</vt:lpstr>
      <vt:lpstr>五、中油高雄總廠添加劑採購小組成員 </vt:lpstr>
      <vt:lpstr>六、公營銀行員工</vt:lpstr>
      <vt:lpstr>七、農田水利會之職員</vt:lpstr>
      <vt:lpstr>八、工程採購評選委員會之評選委員</vt:lpstr>
      <vt:lpstr>九、承辦促進民間參與公共建設法業務之採購人員</vt:lpstr>
      <vt:lpstr>投影片 18</vt:lpstr>
      <vt:lpstr>投影片 19</vt:lpstr>
      <vt:lpstr>投影片 20</vt:lpstr>
      <vt:lpstr>十、替代役之役男</vt:lpstr>
      <vt:lpstr>何謂公務員？</vt:lpstr>
      <vt:lpstr>何謂公務員：政府採購法相關見解</vt:lpstr>
      <vt:lpstr>何謂公務員：政府採購法相關見解</vt:lpstr>
      <vt:lpstr>公務員身分衍生之責任</vt:lpstr>
      <vt:lpstr>相關刑事法條：貪污治罪條例</vt:lpstr>
      <vt:lpstr>相關刑事法條：貪污治罪條例</vt:lpstr>
      <vt:lpstr>相關刑事法條：貪污治罪條例</vt:lpstr>
      <vt:lpstr>相關刑事法條：貪污治罪條例</vt:lpstr>
      <vt:lpstr>相關刑事法條：貪污治罪條例</vt:lpstr>
      <vt:lpstr>相關刑事法條：貪污治罪條例</vt:lpstr>
      <vt:lpstr>相關刑事法條：刑法</vt:lpstr>
      <vt:lpstr>相關刑事法條：刑法</vt:lpstr>
      <vt:lpstr>法條內容解釋</vt:lpstr>
      <vt:lpstr>法條內容解釋：實質影響力說</vt:lpstr>
      <vt:lpstr>法條內容解釋：實質影響力說</vt:lpstr>
      <vt:lpstr>議員申請地方建設補助款係其職權</vt:lpstr>
      <vt:lpstr>法條內容解釋：對價關係</vt:lpstr>
      <vt:lpstr>法條內容解釋：對價關係</vt:lpstr>
      <vt:lpstr>法條內容解釋：</vt:lpstr>
      <vt:lpstr>法條內容解釋：賄賂、回扣與不正利益 </vt:lpstr>
      <vt:lpstr>投影片 42</vt:lpstr>
      <vt:lpstr>法條內容解釋：賄賂與不正利益 </vt:lpstr>
      <vt:lpstr>政府採購法概述：</vt:lpstr>
      <vt:lpstr>二、適用政府採購法之採購事項：</vt:lpstr>
      <vt:lpstr>三、政府採購之種類</vt:lpstr>
      <vt:lpstr>投影片 47</vt:lpstr>
      <vt:lpstr>四、政府採購之招標方式：(採18條)</vt:lpstr>
      <vt:lpstr>投影片 49</vt:lpstr>
      <vt:lpstr>五、不得參加政府採購之廠商：</vt:lpstr>
      <vt:lpstr>政府採購法第48條、第50條之重要函示</vt:lpstr>
      <vt:lpstr>投影片 52</vt:lpstr>
      <vt:lpstr>投影片 53</vt:lpstr>
      <vt:lpstr>相關案例討論</vt:lpstr>
      <vt:lpstr>相關案例討論：竊取公有財物</vt:lpstr>
      <vt:lpstr>相關案例討論：藉勢藉端勒索財物</vt:lpstr>
      <vt:lpstr>相關案例討論：經辦採購收取回扣 </vt:lpstr>
      <vt:lpstr>相關案例討論：違背與不違背職務</vt:lpstr>
      <vt:lpstr>相關案例討論：違背與不違背職務</vt:lpstr>
      <vt:lpstr>相關案例討論：違背與不違背職務</vt:lpstr>
      <vt:lpstr>相關案例討論：違背與不違背職務</vt:lpstr>
      <vt:lpstr>相關案例討論：意圖得利截留公款</vt:lpstr>
      <vt:lpstr>相關案例討論：利用職務機會詐取財物</vt:lpstr>
      <vt:lpstr>相關案例討論：對於職務上行為收賄</vt:lpstr>
      <vt:lpstr>相關案例討論：常見的圖利犯罪類型</vt:lpstr>
      <vt:lpstr>相關案例討論：常見的圖利犯罪類型</vt:lpstr>
      <vt:lpstr>圖利與便民的區別</vt:lpstr>
      <vt:lpstr>應對之道：依法行政 + 嚴以律己</vt:lpstr>
      <vt:lpstr>應對之道：依法行政 + 嚴以律己</vt:lpstr>
      <vt:lpstr>      THE    END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公務員常見的法律問題</dc:title>
  <dc:creator>yunghao</dc:creator>
  <cp:lastModifiedBy>user</cp:lastModifiedBy>
  <cp:revision>129</cp:revision>
  <dcterms:created xsi:type="dcterms:W3CDTF">2013-04-30T14:48:58Z</dcterms:created>
  <dcterms:modified xsi:type="dcterms:W3CDTF">2014-05-08T02:55:13Z</dcterms:modified>
</cp:coreProperties>
</file>