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4" r:id="rId6"/>
    <p:sldId id="262" r:id="rId7"/>
    <p:sldId id="263" r:id="rId8"/>
    <p:sldId id="259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945EE4E-DE5F-4C8B-A9F0-E331D522097F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9A2AB32-CA63-4BAE-AB64-AF0585663A3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EE4E-DE5F-4C8B-A9F0-E331D522097F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AB32-CA63-4BAE-AB64-AF0585663A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EE4E-DE5F-4C8B-A9F0-E331D522097F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AB32-CA63-4BAE-AB64-AF0585663A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EE4E-DE5F-4C8B-A9F0-E331D522097F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AB32-CA63-4BAE-AB64-AF0585663A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EE4E-DE5F-4C8B-A9F0-E331D522097F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AB32-CA63-4BAE-AB64-AF0585663A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EE4E-DE5F-4C8B-A9F0-E331D522097F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AB32-CA63-4BAE-AB64-AF0585663A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EE4E-DE5F-4C8B-A9F0-E331D522097F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AB32-CA63-4BAE-AB64-AF0585663A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EE4E-DE5F-4C8B-A9F0-E331D522097F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AB32-CA63-4BAE-AB64-AF0585663A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EE4E-DE5F-4C8B-A9F0-E331D522097F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AB32-CA63-4BAE-AB64-AF0585663A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EE4E-DE5F-4C8B-A9F0-E331D522097F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AB32-CA63-4BAE-AB64-AF0585663A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EE4E-DE5F-4C8B-A9F0-E331D522097F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AB32-CA63-4BAE-AB64-AF0585663A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945EE4E-DE5F-4C8B-A9F0-E331D522097F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9A2AB32-CA63-4BAE-AB64-AF0585663A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gopen.com/" TargetMode="External"/><Relationship Id="rId3" Type="http://schemas.openxmlformats.org/officeDocument/2006/relationships/hyperlink" Target="http://line.me/ti/p/%40rqd9861a" TargetMode="External"/><Relationship Id="rId7" Type="http://schemas.openxmlformats.org/officeDocument/2006/relationships/hyperlink" Target="https://line.me/R/ti/p/1q14ZZ8yjb" TargetMode="External"/><Relationship Id="rId2" Type="http://schemas.openxmlformats.org/officeDocument/2006/relationships/hyperlink" Target="https://www.facebook.com/taiwantf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umtoast.com/" TargetMode="External"/><Relationship Id="rId5" Type="http://schemas.openxmlformats.org/officeDocument/2006/relationships/hyperlink" Target="http://line.me/ti/p/@linefactchecker" TargetMode="External"/><Relationship Id="rId4" Type="http://schemas.openxmlformats.org/officeDocument/2006/relationships/hyperlink" Target="https://fact-checker.line.me/" TargetMode="Externa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s.ndc.gov.tw/Download.ashx?u=LzAwMS9hZG1pbmlzdHJhdG9yLzEwL2NrZmlsZS85YmZhZjBlYS02NzI2LTRhYTgtOWYwYy1iYzQxY2RjZWEwZTQucGRm&amp;n=MTA35bm05YCL5Lq65a625oi25pW45L2N5qmf5pyD6Kq%2F5p%2Bl5aCx5ZGKLnBkZg%3D%3D&amp;icon=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.win.org.tw/" TargetMode="External"/><Relationship Id="rId2" Type="http://schemas.openxmlformats.org/officeDocument/2006/relationships/hyperlink" Target="https://cabletvweb.ncc.gov.tw/SWSFront35/SWSF/SWSF01015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tfc-taiwan.org.tw/appea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ages/category/Community-Organization/%E5%81%87%E6%96%B0%E8%81%9E%E6%B8%85%E6%BD%94%E5%8A%91-Fakenews-8488708201191031/" TargetMode="External"/><Relationship Id="rId2" Type="http://schemas.openxmlformats.org/officeDocument/2006/relationships/hyperlink" Target="https://www.facebook.com/mygop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taiwantf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360000">
            <a:off x="3348617" y="2847716"/>
            <a:ext cx="4847038" cy="1768260"/>
          </a:xfrm>
        </p:spPr>
        <p:txBody>
          <a:bodyPr/>
          <a:lstStyle/>
          <a:p>
            <a:r>
              <a:rPr lang="zh-TW" altLang="en-US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防制假訊息</a:t>
            </a:r>
            <a:r>
              <a:rPr lang="en-US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200" dirty="0">
                <a:latin typeface="標楷體" panose="03000509000000000000" pitchFamily="65" charset="-120"/>
                <a:ea typeface="標楷體" panose="03000509000000000000" pitchFamily="65" charset="-120"/>
              </a:rPr>
              <a:t>大家一起來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360000">
            <a:off x="3172991" y="4903059"/>
            <a:ext cx="4836456" cy="1040845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苗栗縣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政府政風處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月份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機關安全維護宣導</a:t>
            </a:r>
            <a:endParaRPr lang="ko-KR" altLang="en-US" b="1" dirty="0">
              <a:solidFill>
                <a:schemeClr val="tx1"/>
              </a:solidFill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099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41440" cy="1442674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面對假訊息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提醒親友並與其溝通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55" y="3915799"/>
            <a:ext cx="4211960" cy="2105980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467544" y="1556792"/>
            <a:ext cx="4032250" cy="4992689"/>
            <a:chOff x="1565" y="648"/>
            <a:chExt cx="2540" cy="3145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gray">
            <a:xfrm>
              <a:off x="1565" y="648"/>
              <a:ext cx="2540" cy="409"/>
            </a:xfrm>
            <a:prstGeom prst="roundRect">
              <a:avLst>
                <a:gd name="adj" fmla="val 50000"/>
              </a:avLst>
            </a:prstGeom>
            <a:solidFill>
              <a:srgbClr val="6399AB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>
                <a:defRPr/>
              </a:pP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不批評不說服，並瞭解對方想法及意見背後的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脈絡</a:t>
              </a:r>
              <a:endParaRPr lang="zh-TW" altLang="en-US" dirty="0"/>
            </a:p>
          </p:txBody>
        </p:sp>
        <p:cxnSp>
          <p:nvCxnSpPr>
            <p:cNvPr id="10" name="AutoShape 4"/>
            <p:cNvCxnSpPr>
              <a:cxnSpLocks noChangeShapeType="1"/>
              <a:stCxn id="9" idx="2"/>
            </p:cNvCxnSpPr>
            <p:nvPr/>
          </p:nvCxnSpPr>
          <p:spPr bwMode="auto">
            <a:xfrm>
              <a:off x="2835" y="1057"/>
              <a:ext cx="0" cy="282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65" y="1330"/>
              <a:ext cx="2540" cy="409"/>
            </a:xfrm>
            <a:prstGeom prst="roundRect">
              <a:avLst>
                <a:gd name="adj" fmla="val 50000"/>
              </a:avLst>
            </a:prstGeom>
            <a:solidFill>
              <a:srgbClr val="B1A35D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>
                <a:defRPr/>
              </a:pP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建立良好溝通連結，同理其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立場</a:t>
              </a:r>
              <a:endParaRPr lang="zh-TW" altLang="en-US" dirty="0"/>
            </a:p>
          </p:txBody>
        </p:sp>
        <p:cxnSp>
          <p:nvCxnSpPr>
            <p:cNvPr id="12" name="AutoShape 6"/>
            <p:cNvCxnSpPr>
              <a:cxnSpLocks noChangeShapeType="1"/>
              <a:stCxn id="11" idx="2"/>
            </p:cNvCxnSpPr>
            <p:nvPr/>
          </p:nvCxnSpPr>
          <p:spPr bwMode="auto">
            <a:xfrm>
              <a:off x="2835" y="1739"/>
              <a:ext cx="0" cy="282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1565" y="2012"/>
              <a:ext cx="2540" cy="409"/>
            </a:xfrm>
            <a:prstGeom prst="roundRect">
              <a:avLst>
                <a:gd name="adj" fmla="val 50000"/>
              </a:avLst>
            </a:prstGeom>
            <a:solidFill>
              <a:srgbClr val="E0AD12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>
                <a:defRPr/>
              </a:pP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思考溝通的目標，決定對話的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模式</a:t>
              </a:r>
              <a:endParaRPr lang="zh-TW" altLang="en-US" dirty="0"/>
            </a:p>
          </p:txBody>
        </p:sp>
        <p:cxnSp>
          <p:nvCxnSpPr>
            <p:cNvPr id="14" name="AutoShape 8"/>
            <p:cNvCxnSpPr>
              <a:cxnSpLocks noChangeShapeType="1"/>
              <a:stCxn id="13" idx="2"/>
            </p:cNvCxnSpPr>
            <p:nvPr/>
          </p:nvCxnSpPr>
          <p:spPr bwMode="auto">
            <a:xfrm>
              <a:off x="2835" y="2421"/>
              <a:ext cx="0" cy="282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AutoShape 9"/>
            <p:cNvSpPr>
              <a:spLocks noChangeArrowheads="1"/>
            </p:cNvSpPr>
            <p:nvPr/>
          </p:nvSpPr>
          <p:spPr bwMode="gray">
            <a:xfrm>
              <a:off x="1565" y="2693"/>
              <a:ext cx="2540" cy="409"/>
            </a:xfrm>
            <a:prstGeom prst="roundRect">
              <a:avLst>
                <a:gd name="adj" fmla="val 50000"/>
              </a:avLst>
            </a:prstGeom>
            <a:solidFill>
              <a:srgbClr val="A1A646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>
                <a:defRPr/>
              </a:pP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柔性回覆，創造溝通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可能</a:t>
              </a:r>
              <a:endParaRPr lang="zh-TW" altLang="en-US" dirty="0"/>
            </a:p>
          </p:txBody>
        </p:sp>
        <p:cxnSp>
          <p:nvCxnSpPr>
            <p:cNvPr id="16" name="AutoShape 10"/>
            <p:cNvCxnSpPr>
              <a:cxnSpLocks noChangeShapeType="1"/>
              <a:stCxn id="15" idx="2"/>
            </p:cNvCxnSpPr>
            <p:nvPr/>
          </p:nvCxnSpPr>
          <p:spPr bwMode="auto">
            <a:xfrm>
              <a:off x="2835" y="3102"/>
              <a:ext cx="0" cy="282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AutoShape 11"/>
            <p:cNvSpPr>
              <a:spLocks noChangeArrowheads="1"/>
            </p:cNvSpPr>
            <p:nvPr/>
          </p:nvSpPr>
          <p:spPr bwMode="gray">
            <a:xfrm>
              <a:off x="1565" y="3384"/>
              <a:ext cx="2540" cy="409"/>
            </a:xfrm>
            <a:prstGeom prst="roundRect">
              <a:avLst>
                <a:gd name="adj" fmla="val 50000"/>
              </a:avLst>
            </a:prstGeom>
            <a:solidFill>
              <a:srgbClr val="D97300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>
                <a:defRPr/>
              </a:pP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每次討論過後，都以鼓勵作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結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2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41440" cy="1192237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假訊息查證參考資訊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2959" y="1310901"/>
            <a:ext cx="7467600" cy="395133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TFC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台灣事實查核中心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官方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網站：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 tooltip="(另開新視窗)"/>
              </a:rPr>
              <a:t>https://www.facebook.com/taiwantfc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 tooltip="(另開新視窗)"/>
              </a:rPr>
              <a:t>http://line.me/ti/p/%40rqd9861a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Line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訊息查證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官方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網站：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 tooltip="(另開新視窗)"/>
              </a:rPr>
              <a:t>https://fact-checker.line.me/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5" tooltip="(另開新視窗)"/>
              </a:rPr>
              <a:t>http://line.me/ti/p/@linefactchecker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蘭姆酒吐司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官方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網站：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6" tooltip="(另開新視窗)"/>
              </a:rPr>
              <a:t>https://www.rumtoast.com/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7" tooltip="(另開新視窗)"/>
              </a:rPr>
              <a:t>https://line.me/R/ti/p/1q14ZZ8yjb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MyGoPen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官方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網站：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8" tooltip="(另開新視窗)"/>
              </a:rPr>
              <a:t>https://www.mygopen.com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635" y="5084538"/>
            <a:ext cx="1510125" cy="1510125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2627784" y="5362554"/>
            <a:ext cx="5328111" cy="954091"/>
          </a:xfrm>
          <a:prstGeom prst="rect">
            <a:avLst/>
          </a:prstGeom>
          <a:noFill/>
        </p:spPr>
        <p:txBody>
          <a:bodyPr wrap="square" lIns="91423" tIns="45712" rIns="91423" bIns="45712" rtlCol="0" anchor="ctr">
            <a:spAutoFit/>
          </a:bodyPr>
          <a:lstStyle/>
          <a:p>
            <a:pPr algn="ctr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廉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政專線：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037-356639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苗栗縣政府政風處  關心您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~</a:t>
            </a:r>
            <a:endParaRPr lang="en-US" altLang="ko-KR" sz="28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6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41440" cy="1442674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何謂假訊息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6192" y="1916832"/>
            <a:ext cx="5534000" cy="3951337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或他人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揑造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扭曲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纂改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虛構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全部或部分 可證明為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的訊息（包括資訊、消息、資料、數據、廣 告、報導、民調、事件等各種媒介形式或內容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故意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甚至是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惡意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地藉由媒體、網路或以其他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使公眾得知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之方法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，以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口語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文字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影音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的形式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傳播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散布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於眾，引人 陷入錯誤，甚至因而造成公眾或損害個人，即具有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法律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的必要性。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17032"/>
            <a:ext cx="2365896" cy="23658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746814">
            <a:off x="4747133" y="201146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Fake</a:t>
            </a:r>
            <a:r>
              <a:rPr lang="zh-TW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zh-TW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20743391">
            <a:off x="5133618" y="695837"/>
            <a:ext cx="36450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Information</a:t>
            </a:r>
            <a:r>
              <a:rPr lang="zh-TW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zh-TW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87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1286" y="260648"/>
            <a:ext cx="8041440" cy="932918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假訊息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的來源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1858962" y="1262266"/>
            <a:ext cx="5413377" cy="4727577"/>
            <a:chOff x="1103" y="845"/>
            <a:chExt cx="3410" cy="2978"/>
          </a:xfrm>
        </p:grpSpPr>
        <p:sp>
          <p:nvSpPr>
            <p:cNvPr id="20" name="_s1029"/>
            <p:cNvSpPr>
              <a:spLocks noChangeArrowheads="1"/>
            </p:cNvSpPr>
            <p:nvPr/>
          </p:nvSpPr>
          <p:spPr bwMode="gray">
            <a:xfrm>
              <a:off x="1103" y="1413"/>
              <a:ext cx="945" cy="745"/>
            </a:xfrm>
            <a:prstGeom prst="ellipse">
              <a:avLst/>
            </a:prstGeom>
            <a:solidFill>
              <a:srgbClr val="E0AD1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en-US" altLang="zh-TW" b="1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kumimoji="0" lang="zh-TW" altLang="en-US" b="1" dirty="0">
                  <a:solidFill>
                    <a:srgbClr val="FFFFFF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itchFamily="18" charset="0"/>
                </a:rPr>
                <a:t>電視</a:t>
              </a:r>
              <a:endParaRPr kumimoji="0" lang="en-US" altLang="zh-TW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1" name="_s1031"/>
            <p:cNvSpPr>
              <a:spLocks noChangeArrowheads="1"/>
            </p:cNvSpPr>
            <p:nvPr/>
          </p:nvSpPr>
          <p:spPr bwMode="gray">
            <a:xfrm>
              <a:off x="1123" y="2524"/>
              <a:ext cx="945" cy="745"/>
            </a:xfrm>
            <a:prstGeom prst="ellipse">
              <a:avLst/>
            </a:prstGeom>
            <a:solidFill>
              <a:srgbClr val="5274A6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1600" b="1" dirty="0">
                  <a:solidFill>
                    <a:srgbClr val="FFFFFF"/>
                  </a:solidFill>
                  <a:cs typeface="Times New Roman" pitchFamily="18" charset="0"/>
                </a:rPr>
                <a:t>  </a:t>
              </a:r>
              <a:r>
                <a:rPr kumimoji="0" lang="zh-TW" altLang="en-US" b="1" dirty="0" smtClean="0">
                  <a:solidFill>
                    <a:srgbClr val="FFFFFF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itchFamily="18" charset="0"/>
                </a:rPr>
                <a:t>通訊</a:t>
              </a:r>
              <a:endParaRPr kumimoji="0" lang="en-US" altLang="zh-TW" b="1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zh-TW" altLang="en-US" b="1" dirty="0">
                  <a:solidFill>
                    <a:srgbClr val="FFFFFF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zh-TW" altLang="en-US" b="1" dirty="0" smtClean="0">
                  <a:solidFill>
                    <a:srgbClr val="FFFFFF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itchFamily="18" charset="0"/>
                </a:rPr>
                <a:t>軟體</a:t>
              </a:r>
              <a:endParaRPr kumimoji="0" lang="en-US" altLang="zh-TW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2" name="_s1033"/>
            <p:cNvSpPr>
              <a:spLocks noChangeArrowheads="1"/>
            </p:cNvSpPr>
            <p:nvPr/>
          </p:nvSpPr>
          <p:spPr bwMode="gray">
            <a:xfrm>
              <a:off x="2339" y="3078"/>
              <a:ext cx="946" cy="745"/>
            </a:xfrm>
            <a:prstGeom prst="ellipse">
              <a:avLst/>
            </a:prstGeom>
            <a:solidFill>
              <a:srgbClr val="A1A646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en-US" altLang="zh-TW" sz="1600" b="1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kumimoji="0" lang="zh-TW" altLang="en-US" b="1" dirty="0">
                  <a:solidFill>
                    <a:srgbClr val="FFFFFF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itchFamily="18" charset="0"/>
                </a:rPr>
                <a:t>其他</a:t>
              </a:r>
              <a:endParaRPr kumimoji="0" lang="en-US" altLang="zh-TW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3" name="_s1035"/>
            <p:cNvSpPr>
              <a:spLocks noChangeArrowheads="1"/>
            </p:cNvSpPr>
            <p:nvPr/>
          </p:nvSpPr>
          <p:spPr bwMode="gray">
            <a:xfrm>
              <a:off x="3568" y="2519"/>
              <a:ext cx="945" cy="745"/>
            </a:xfrm>
            <a:prstGeom prst="ellipse">
              <a:avLst/>
            </a:prstGeom>
            <a:solidFill>
              <a:srgbClr val="E0AD1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en-US" altLang="zh-TW" b="1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kumimoji="0" lang="zh-TW" altLang="en-US" b="1" dirty="0">
                  <a:solidFill>
                    <a:srgbClr val="FFFFFF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itchFamily="18" charset="0"/>
                </a:rPr>
                <a:t>親友</a:t>
              </a:r>
              <a:endParaRPr kumimoji="0" lang="en-US" altLang="zh-TW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b="1" dirty="0">
                  <a:solidFill>
                    <a:srgbClr val="FFFFFF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zh-TW" altLang="en-US" b="1" dirty="0">
                  <a:solidFill>
                    <a:srgbClr val="FFFFFF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itchFamily="18" charset="0"/>
                </a:rPr>
                <a:t>謠傳</a:t>
              </a:r>
              <a:endParaRPr kumimoji="0" lang="en-US" altLang="zh-TW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4" name="_s1037"/>
            <p:cNvSpPr>
              <a:spLocks noChangeArrowheads="1"/>
            </p:cNvSpPr>
            <p:nvPr/>
          </p:nvSpPr>
          <p:spPr bwMode="gray">
            <a:xfrm>
              <a:off x="3568" y="1404"/>
              <a:ext cx="945" cy="745"/>
            </a:xfrm>
            <a:prstGeom prst="ellipse">
              <a:avLst/>
            </a:prstGeom>
            <a:solidFill>
              <a:srgbClr val="D97300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en-US" altLang="zh-TW" sz="1600" b="1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kumimoji="0" lang="zh-TW" altLang="en-US" b="1" dirty="0" smtClean="0">
                  <a:solidFill>
                    <a:srgbClr val="FFFFFF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itchFamily="18" charset="0"/>
                </a:rPr>
                <a:t>報章</a:t>
              </a:r>
              <a:endParaRPr kumimoji="0" lang="en-US" altLang="zh-TW" b="1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b="1" dirty="0">
                  <a:solidFill>
                    <a:srgbClr val="FFFFFF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kumimoji="0" lang="zh-TW" altLang="en-US" b="1" dirty="0" smtClean="0">
                  <a:solidFill>
                    <a:srgbClr val="FFFFFF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itchFamily="18" charset="0"/>
                </a:rPr>
                <a:t>雜誌</a:t>
              </a:r>
              <a:endParaRPr kumimoji="0" lang="en-US" altLang="zh-TW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5" name="_s1039"/>
            <p:cNvSpPr>
              <a:spLocks noChangeArrowheads="1"/>
            </p:cNvSpPr>
            <p:nvPr/>
          </p:nvSpPr>
          <p:spPr bwMode="gray">
            <a:xfrm>
              <a:off x="2339" y="845"/>
              <a:ext cx="946" cy="745"/>
            </a:xfrm>
            <a:prstGeom prst="ellipse">
              <a:avLst/>
            </a:prstGeom>
            <a:solidFill>
              <a:srgbClr val="B1A35D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en-US" altLang="zh-TW" sz="1600" b="1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kumimoji="0" lang="zh-TW" altLang="en-US" b="1" dirty="0" smtClean="0">
                  <a:solidFill>
                    <a:srgbClr val="FFFFFF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itchFamily="18" charset="0"/>
                </a:rPr>
                <a:t>網路</a:t>
              </a:r>
              <a:endParaRPr kumimoji="0" lang="en-US" altLang="zh-TW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6" name="_s1040"/>
            <p:cNvSpPr>
              <a:spLocks noChangeArrowheads="1"/>
            </p:cNvSpPr>
            <p:nvPr/>
          </p:nvSpPr>
          <p:spPr bwMode="gray">
            <a:xfrm>
              <a:off x="2339" y="1963"/>
              <a:ext cx="946" cy="744"/>
            </a:xfrm>
            <a:prstGeom prst="ellipse">
              <a:avLst/>
            </a:prstGeom>
            <a:solidFill>
              <a:srgbClr val="6399AB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en-US" altLang="zh-TW" sz="1600" b="1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flipV="1">
              <a:off x="1985" y="2477"/>
              <a:ext cx="354" cy="158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2068" y="1900"/>
              <a:ext cx="364" cy="177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 flipH="1" flipV="1">
              <a:off x="1882" y="2095"/>
              <a:ext cx="419" cy="205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>
              <a:off x="2953" y="1593"/>
              <a:ext cx="10" cy="363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 flipV="1">
              <a:off x="3223" y="1900"/>
              <a:ext cx="345" cy="149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3298" y="2114"/>
              <a:ext cx="400" cy="186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3289" y="2458"/>
              <a:ext cx="363" cy="177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 flipH="1" flipV="1">
              <a:off x="3149" y="2645"/>
              <a:ext cx="382" cy="204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3009" y="2728"/>
              <a:ext cx="0" cy="326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 flipV="1">
              <a:off x="2711" y="2719"/>
              <a:ext cx="0" cy="307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 flipH="1">
              <a:off x="2068" y="2663"/>
              <a:ext cx="401" cy="186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 flipV="1">
              <a:off x="2720" y="1611"/>
              <a:ext cx="0" cy="307"/>
            </a:xfrm>
            <a:prstGeom prst="line">
              <a:avLst/>
            </a:prstGeom>
            <a:noFill/>
            <a:ln w="222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新細明體" pitchFamily="18" charset="-120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cxnSp>
        <p:nvCxnSpPr>
          <p:cNvPr id="40" name="直線單箭頭接點 39"/>
          <p:cNvCxnSpPr/>
          <p:nvPr/>
        </p:nvCxnSpPr>
        <p:spPr>
          <a:xfrm flipH="1">
            <a:off x="4572001" y="2551316"/>
            <a:ext cx="2" cy="385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 flipH="1">
            <a:off x="5321122" y="3019630"/>
            <a:ext cx="446088" cy="261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H="1" flipV="1">
            <a:off x="5312027" y="3879488"/>
            <a:ext cx="442913" cy="239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4572001" y="4415178"/>
            <a:ext cx="0" cy="3538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V="1">
            <a:off x="3325813" y="4032454"/>
            <a:ext cx="495300" cy="1871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3390903" y="2963588"/>
            <a:ext cx="430210" cy="3370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9" name="圖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08" y="2963588"/>
            <a:ext cx="1490914" cy="150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2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58134"/>
            <a:ext cx="8041440" cy="115464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現況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6921" y="6140529"/>
            <a:ext cx="537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國發會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 tooltip="[另開新視窗]107 年個人家戶數位機會調查報告"/>
              </a:rPr>
              <a:t>107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 tooltip="[另開新視窗]107 年個人家戶數位機會調查報告"/>
              </a:rPr>
              <a:t>年個人家戶數位機會調查報告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36296" y="1404229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4987"/>
              </p:ext>
            </p:extLst>
          </p:nvPr>
        </p:nvGraphicFramePr>
        <p:xfrm>
          <a:off x="993834" y="1844824"/>
          <a:ext cx="720080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7"/>
                <a:gridCol w="928680"/>
                <a:gridCol w="965056"/>
                <a:gridCol w="1039291"/>
                <a:gridCol w="965056"/>
                <a:gridCol w="890820"/>
                <a:gridCol w="1187761"/>
              </a:tblGrid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透過網</a:t>
                      </a:r>
                      <a:endParaRPr lang="zh-TW" altLang="en-US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路查證</a:t>
                      </a:r>
                      <a:endParaRPr lang="zh-TW" altLang="en-US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查閱</a:t>
                      </a:r>
                      <a:endParaRPr lang="en-US" altLang="zh-TW" sz="18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書籍</a:t>
                      </a:r>
                      <a:endParaRPr lang="zh-TW" altLang="en-US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跟周圍</a:t>
                      </a:r>
                      <a:endParaRPr lang="zh-TW" altLang="en-US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請益</a:t>
                      </a:r>
                      <a:endParaRPr lang="zh-TW" altLang="en-US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一般不</a:t>
                      </a:r>
                      <a:endParaRPr lang="zh-TW" altLang="en-US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會查證</a:t>
                      </a:r>
                      <a:endParaRPr lang="zh-TW" altLang="en-US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endParaRPr lang="zh-TW" altLang="en-US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不知道</a:t>
                      </a:r>
                      <a:r>
                        <a:rPr lang="en-US" altLang="zh-TW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endParaRPr lang="zh-TW" altLang="en-US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拒答</a:t>
                      </a:r>
                      <a:endParaRPr lang="zh-TW" altLang="en-US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12-14 </a:t>
                      </a:r>
                      <a:r>
                        <a:rPr lang="zh-TW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45.8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14.7 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42.0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40.9 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0.2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15-19 </a:t>
                      </a:r>
                      <a:r>
                        <a:rPr lang="zh-TW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57.3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11.1 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40.1 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31.6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0.1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20-29 </a:t>
                      </a:r>
                      <a:r>
                        <a:rPr lang="zh-TW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69.7 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12.3 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38.1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25.2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0.4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0.4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30-39 </a:t>
                      </a:r>
                      <a:r>
                        <a:rPr lang="zh-TW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66.7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8.8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36.9 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27.8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0.5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0.1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40-49 </a:t>
                      </a:r>
                      <a:r>
                        <a:rPr lang="zh-TW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57.4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8.2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30.0 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32.7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0.9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0.2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50-59 </a:t>
                      </a:r>
                      <a:r>
                        <a:rPr lang="zh-TW" alt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39.6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8.8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34.0 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41.7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0.6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0.8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60-64 </a:t>
                      </a:r>
                      <a:r>
                        <a:rPr lang="zh-TW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30.8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8.6</a:t>
                      </a:r>
                      <a:endParaRPr lang="en-US" altLang="zh-TW" sz="18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38.4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42.4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1.2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1.5</a:t>
                      </a:r>
                      <a:endParaRPr lang="en-US" altLang="zh-TW" sz="1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 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歲以上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20.1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4.7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26.0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56.2 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1.6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3.1</a:t>
                      </a:r>
                      <a:endParaRPr lang="zh-TW" altLang="en-US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699852" y="1350368"/>
            <a:ext cx="627607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臺灣</a:t>
            </a:r>
            <a:r>
              <a:rPr lang="zh-TW" altLang="en-US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各世代網路族網路訊息真實性查證</a:t>
            </a:r>
            <a:r>
              <a:rPr lang="zh-TW" altLang="en-U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情形</a:t>
            </a:r>
            <a:endParaRPr lang="zh-TW" altLang="en-US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8246" y="5446972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老人與小孩是相較不會查證網路訊息的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族群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74" y="4927611"/>
            <a:ext cx="1657664" cy="17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41440" cy="1008112"/>
          </a:xfrm>
        </p:spPr>
        <p:txBody>
          <a:bodyPr/>
          <a:lstStyle/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抑制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之現行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法制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440627"/>
              </p:ext>
            </p:extLst>
          </p:nvPr>
        </p:nvGraphicFramePr>
        <p:xfrm>
          <a:off x="683568" y="1196752"/>
          <a:ext cx="7920880" cy="48782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68552"/>
                <a:gridCol w="1944216"/>
                <a:gridCol w="100811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這些曾經被罰過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罰則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判罰率</a:t>
                      </a:r>
                      <a:endParaRPr lang="zh-TW" altLang="en-US" dirty="0"/>
                    </a:p>
                  </a:txBody>
                  <a:tcPr/>
                </a:tc>
              </a:tr>
              <a:tr h="1650464">
                <a:tc>
                  <a:txBody>
                    <a:bodyPr/>
                    <a:lstStyle/>
                    <a:p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《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社會秩序維護法</a:t>
                      </a:r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》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/>
                      </a:r>
                      <a:b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1123 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即將軍事演習，軍人統統別想投票了，國民黨全臺估計少數十萬票」</a:t>
                      </a:r>
                      <a:b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「放假放到下個月 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 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號」</a:t>
                      </a:r>
                      <a:b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「真的太恐怖了！計程車司機說今天早上在公園一個小孩被偷偷抱走」</a:t>
                      </a:r>
                      <a:b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「三民區、左營區發生歹徒隨機抓小孩案件⋯⋯」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拘留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萬元以下罰鍰</a:t>
                      </a:r>
                    </a:p>
                    <a:p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38%</a:t>
                      </a:r>
                    </a:p>
                    <a:p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《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公職人員選舉罷免法</a:t>
                      </a:r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》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/>
                      </a:r>
                      <a:b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「許淑華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...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與其父許天送一樣嗜賭」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年以下有期徒刑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​​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55%</a:t>
                      </a:r>
                    </a:p>
                    <a:p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《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動物傳染病防治條例</a:t>
                      </a:r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》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/>
                      </a:r>
                      <a:b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「臺南市某某養鴨場感染禽流感，全場撲殺就地掩埋」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罰鍰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萬至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100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萬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100%</a:t>
                      </a:r>
                    </a:p>
                    <a:p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《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民用航空法</a:t>
                      </a:r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》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/>
                      </a:r>
                      <a:br>
                        <a:rPr lang="zh-TW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「高雄小港國際機場的人注意，今天下午 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 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點，我應該會帶炸彈進去把整個機場炸掉，機場附近的居民也應該會橫屍遍野（我是國小 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 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年級學生）」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最高無期徒刑或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 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年以上有期徒刑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75%</a:t>
                      </a:r>
                    </a:p>
                    <a:p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《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刑法</a:t>
                      </a:r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》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/>
                      </a:r>
                      <a:br>
                        <a:rPr lang="zh-TW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「現在的年輕人只到職三周，結果三周任職期間鬼怪招式盡出」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最高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年以下有期徒刑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拘役或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1000 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元以下罰金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52%</a:t>
                      </a:r>
                    </a:p>
                    <a:p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5292080" y="6096986"/>
            <a:ext cx="3139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表格來源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網站</a:t>
            </a:r>
            <a:r>
              <a:rPr lang="en-US" altLang="zh-TW" dirty="0" smtClean="0"/>
              <a:t>www.readr.tw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493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041440" cy="1120229"/>
          </a:xfrm>
        </p:spPr>
        <p:txBody>
          <a:bodyPr/>
          <a:lstStyle/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各國因應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息機制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556792"/>
            <a:ext cx="7467600" cy="4896544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烏克蘭：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Stop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Fake”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網站由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KMA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數位傳播學程畢業生發起，邀請教授與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產業專家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進行假訊息辨識，並且每週錄製揭露假訊息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節目。另政府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支持的 “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iArmy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”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計劃，也號召記者、網紅、民眾一起發文揭露假訊息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r>
              <a:rPr lang="zh-TW" altLang="en-US" sz="2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派駐警員至村落宣傳的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總統歐巴馬卸任前簽署「反外國宣傳與造謠法案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德國</a:t>
            </a:r>
            <a:r>
              <a:rPr lang="zh-TW" altLang="en-US" sz="2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底通過「社交網路強制法（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Network Enforcement Law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）」，法案規定，擁有超過二百萬德國人註冊的大型社群網站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，必須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在接受到使用者通報後廿四小時內，撤除明顯違反德國刑法的仇恨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言論。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en-US" sz="3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頒布的「網路服務提供者責任限制法」，則以規範媒體自律為主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r>
              <a:rPr lang="zh-TW" altLang="en-US" sz="3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推「打擊網路假訊息法案」，主要針對選前三個月，政黨或候選人可向司法機關舉報「虛假或不實的網路資訊」，且法官應在四十八小時內決定是否下令要求社群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平台業者配合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、封鎖內容。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0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7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面對假訊息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辨認攻擊手段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204864"/>
            <a:ext cx="7467600" cy="32628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確認連結是否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偽造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來源是否為你熟悉的組織或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注意文章格式是否不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尋常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圖片有沒有可能是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文章日期是否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作者背景是否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不明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查看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有沒有其他相似的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77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面對假訊息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檢舉不實資訊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038389"/>
            <a:ext cx="7467600" cy="239872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NCC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檢舉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信箱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直接向該媒體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投訴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iWIN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申訴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平台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限對兒少產生危害的網路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Facebook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檢舉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「台灣事實查核中心」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申訴。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01008"/>
            <a:ext cx="2987046" cy="29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8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面對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假訊息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多元化資訊管道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467600" cy="3190812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追蹤專門闢謠的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Facebook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粉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 </a:t>
            </a:r>
            <a:r>
              <a:rPr lang="en-US" altLang="zh-TW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Mygopen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假新聞清潔劑</a:t>
            </a:r>
            <a:r>
              <a:rPr lang="en-US" altLang="zh-TW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Fakenews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TFC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台灣事實查核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中心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RSS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Flipboard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訂閱，增加多元閱聽管道，綜合各社群風向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同溫層外的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自己的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Facebook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，刪除內容農場粉絲頁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可信賴的媒體，培養媒體素養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7582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TM01790492[[fn=寫生畫板]]</Template>
  <TotalTime>286</TotalTime>
  <Words>891</Words>
  <Application>Microsoft Office PowerPoint</Application>
  <PresentationFormat>如螢幕大小 (4:3)</PresentationFormat>
  <Paragraphs>157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Sketchbook</vt:lpstr>
      <vt:lpstr>防制假訊息 大家一起來</vt:lpstr>
      <vt:lpstr>何謂假訊息</vt:lpstr>
      <vt:lpstr>假訊息的來源</vt:lpstr>
      <vt:lpstr>假訊息查證現況</vt:lpstr>
      <vt:lpstr>抑制假訊息之現行法制</vt:lpstr>
      <vt:lpstr>各國因應假訊息機制</vt:lpstr>
      <vt:lpstr>如何面對假訊息(一): 辨認攻擊手段</vt:lpstr>
      <vt:lpstr>如何面對假訊息(二): 檢舉不實資訊</vt:lpstr>
      <vt:lpstr>面對假訊息(三): 多元化資訊管道</vt:lpstr>
      <vt:lpstr>如何面對假訊息(四): 提醒親友並與其溝通</vt:lpstr>
      <vt:lpstr>假訊息查證參考資訊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防制假訊息 大家一起來</dc:title>
  <dc:creator>廖真緻</dc:creator>
  <cp:lastModifiedBy>廖真緻</cp:lastModifiedBy>
  <cp:revision>23</cp:revision>
  <dcterms:created xsi:type="dcterms:W3CDTF">2019-11-29T02:24:44Z</dcterms:created>
  <dcterms:modified xsi:type="dcterms:W3CDTF">2019-11-29T07:11:09Z</dcterms:modified>
</cp:coreProperties>
</file>