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4" r:id="rId8"/>
    <p:sldId id="265" r:id="rId9"/>
    <p:sldId id="266" r:id="rId10"/>
    <p:sldId id="267" r:id="rId11"/>
    <p:sldId id="268" r:id="rId12"/>
    <p:sldId id="260" r:id="rId13"/>
    <p:sldId id="269"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29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5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CA78C9-0D62-4FC5-B932-36D746471403}"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F30BDE9-0B75-47DF-9FAE-9E22C81F6BF0}" type="datetimeFigureOut">
              <a:rPr lang="zh-TW" altLang="en-US" smtClean="0"/>
              <a:t>2016/5/17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D1CA78C9-0D62-4FC5-B932-36D746471403}" type="slidenum">
              <a:rPr lang="zh-TW" altLang="en-US" smtClean="0"/>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30BDE9-0B75-47DF-9FAE-9E22C81F6BF0}" type="datetimeFigureOut">
              <a:rPr lang="zh-TW" altLang="en-US" smtClean="0"/>
              <a:t>2016/5/17</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1CA78C9-0D62-4FC5-B932-36D746471403}" type="slidenum">
              <a:rPr lang="zh-TW" altLang="en-US" smtClean="0"/>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news.ltn.com.tw/photo/life/paper/67798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42910" y="857232"/>
            <a:ext cx="7851648" cy="2271714"/>
          </a:xfrm>
        </p:spPr>
        <p:txBody>
          <a:bodyPr>
            <a:normAutofit fontScale="90000"/>
          </a:bodyPr>
          <a:lstStyle/>
          <a:p>
            <a:pPr algn="ctr">
              <a:lnSpc>
                <a:spcPct val="150000"/>
              </a:lnSpc>
            </a:pPr>
            <a:r>
              <a:rPr lang="zh-TW" altLang="en-US" dirty="0" smtClean="0">
                <a:solidFill>
                  <a:srgbClr val="FFC000"/>
                </a:solidFill>
              </a:rPr>
              <a:t>勒索軟體橫行！</a:t>
            </a:r>
            <a:r>
              <a:rPr lang="en-US" altLang="zh-TW" dirty="0" smtClean="0">
                <a:solidFill>
                  <a:srgbClr val="FFC000"/>
                </a:solidFill>
              </a:rPr>
              <a:t/>
            </a:r>
            <a:br>
              <a:rPr lang="en-US" altLang="zh-TW" dirty="0" smtClean="0">
                <a:solidFill>
                  <a:srgbClr val="FFC000"/>
                </a:solidFill>
              </a:rPr>
            </a:br>
            <a:r>
              <a:rPr lang="zh-TW" altLang="en-US" dirty="0" smtClean="0">
                <a:solidFill>
                  <a:srgbClr val="FFC000"/>
                </a:solidFill>
              </a:rPr>
              <a:t>如何保全電腦資料？</a:t>
            </a:r>
            <a:endParaRPr lang="zh-TW" altLang="en-US" dirty="0">
              <a:solidFill>
                <a:srgbClr val="FFC000"/>
              </a:solidFill>
            </a:endParaRPr>
          </a:p>
        </p:txBody>
      </p:sp>
      <p:sp>
        <p:nvSpPr>
          <p:cNvPr id="3" name="副標題 2"/>
          <p:cNvSpPr>
            <a:spLocks noGrp="1"/>
          </p:cNvSpPr>
          <p:nvPr>
            <p:ph type="subTitle" idx="1"/>
          </p:nvPr>
        </p:nvSpPr>
        <p:spPr>
          <a:xfrm>
            <a:off x="571472" y="6000768"/>
            <a:ext cx="7854696" cy="714380"/>
          </a:xfrm>
        </p:spPr>
        <p:txBody>
          <a:bodyPr/>
          <a:lstStyle/>
          <a:p>
            <a:pPr algn="ctr"/>
            <a:r>
              <a:rPr lang="zh-TW" altLang="en-US" b="1" dirty="0" smtClean="0">
                <a:latin typeface="+mj-ea"/>
                <a:ea typeface="+mj-ea"/>
              </a:rPr>
              <a:t>苗栗縣政府政風處  編製</a:t>
            </a:r>
            <a:endParaRPr lang="zh-TW" altLang="en-US" b="1" dirty="0">
              <a:latin typeface="+mj-ea"/>
              <a:ea typeface="+mj-ea"/>
            </a:endParaRPr>
          </a:p>
        </p:txBody>
      </p:sp>
      <p:pic>
        <p:nvPicPr>
          <p:cNvPr id="4" name="Picture 2"/>
          <p:cNvPicPr>
            <a:picLocks noChangeAspect="1" noChangeArrowheads="1"/>
          </p:cNvPicPr>
          <p:nvPr/>
        </p:nvPicPr>
        <p:blipFill>
          <a:blip r:embed="rId2"/>
          <a:srcRect l="7812" t="48437" r="63667" b="11458"/>
          <a:stretch>
            <a:fillRect/>
          </a:stretch>
        </p:blipFill>
        <p:spPr bwMode="auto">
          <a:xfrm rot="20604702">
            <a:off x="3501915" y="3287972"/>
            <a:ext cx="1846901" cy="22814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8229" t="29514" r="16667" b="21007"/>
          <a:stretch>
            <a:fillRect/>
          </a:stretch>
        </p:blipFill>
        <p:spPr bwMode="auto">
          <a:xfrm>
            <a:off x="785786" y="785794"/>
            <a:ext cx="7483947" cy="52864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8229" t="21701" r="16667" b="23611"/>
          <a:stretch>
            <a:fillRect/>
          </a:stretch>
        </p:blipFill>
        <p:spPr bwMode="auto">
          <a:xfrm>
            <a:off x="832311" y="785794"/>
            <a:ext cx="7597341" cy="5072098"/>
          </a:xfrm>
          <a:prstGeom prst="rect">
            <a:avLst/>
          </a:prstGeom>
          <a:ln>
            <a:noFill/>
          </a:ln>
          <a:effectLst>
            <a:outerShdw blurRad="292100" dist="139700" dir="2700000" algn="tl" rotWithShape="0">
              <a:srgbClr val="333333">
                <a:alpha val="65000"/>
              </a:srgbClr>
            </a:outerShdw>
          </a:effectLst>
        </p:spPr>
      </p:pic>
      <p:sp>
        <p:nvSpPr>
          <p:cNvPr id="5" name="文字方塊 4"/>
          <p:cNvSpPr txBox="1"/>
          <p:nvPr/>
        </p:nvSpPr>
        <p:spPr>
          <a:xfrm>
            <a:off x="5357818" y="6357958"/>
            <a:ext cx="3786182" cy="307777"/>
          </a:xfrm>
          <a:prstGeom prst="rect">
            <a:avLst/>
          </a:prstGeom>
          <a:noFill/>
        </p:spPr>
        <p:txBody>
          <a:bodyPr wrap="square" rtlCol="0">
            <a:spAutoFit/>
          </a:bodyPr>
          <a:lstStyle/>
          <a:p>
            <a:r>
              <a:rPr lang="zh-TW" altLang="en-US" sz="1400" b="1" dirty="0" smtClean="0">
                <a:latin typeface="+mj-ea"/>
                <a:ea typeface="+mj-ea"/>
              </a:rPr>
              <a:t>資料來源：趨勢科技全球技術支援與研發中心</a:t>
            </a:r>
            <a:endParaRPr lang="zh-TW" altLang="en-US" sz="1400" b="1" dirty="0">
              <a:latin typeface="+mj-ea"/>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724648"/>
          </a:xfrm>
        </p:spPr>
        <p:txBody>
          <a:bodyPr>
            <a:normAutofit fontScale="90000"/>
          </a:bodyPr>
          <a:lstStyle/>
          <a:p>
            <a:r>
              <a:rPr lang="zh-TW" altLang="en-US" b="1" dirty="0" smtClean="0">
                <a:effectLst>
                  <a:outerShdw blurRad="38100" dist="38100" dir="2700000" algn="tl">
                    <a:srgbClr val="000000">
                      <a:alpha val="43137"/>
                    </a:srgbClr>
                  </a:outerShdw>
                </a:effectLst>
              </a:rPr>
              <a:t>總結</a:t>
            </a:r>
            <a:endParaRPr lang="zh-TW"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28596" y="1428736"/>
            <a:ext cx="8229600" cy="4752988"/>
          </a:xfrm>
        </p:spPr>
        <p:txBody>
          <a:bodyPr/>
          <a:lstStyle/>
          <a:p>
            <a:r>
              <a:rPr lang="zh-TW" altLang="en-US" dirty="0" smtClean="0">
                <a:latin typeface="+mj-ea"/>
                <a:ea typeface="+mj-ea"/>
              </a:rPr>
              <a:t>一</a:t>
            </a:r>
            <a:r>
              <a:rPr lang="zh-TW" altLang="en-US" dirty="0" smtClean="0">
                <a:latin typeface="+mj-ea"/>
                <a:ea typeface="+mj-ea"/>
              </a:rPr>
              <a:t>、切</a:t>
            </a:r>
            <a:r>
              <a:rPr lang="zh-TW" altLang="en-US" dirty="0" smtClean="0">
                <a:latin typeface="+mj-ea"/>
                <a:ea typeface="+mj-ea"/>
              </a:rPr>
              <a:t>勿輕易執行來源不明的檔案 </a:t>
            </a:r>
          </a:p>
          <a:p>
            <a:r>
              <a:rPr lang="zh-TW" altLang="en-US" dirty="0" smtClean="0">
                <a:latin typeface="+mj-ea"/>
                <a:ea typeface="+mj-ea"/>
              </a:rPr>
              <a:t>二</a:t>
            </a:r>
            <a:r>
              <a:rPr lang="zh-TW" altLang="en-US" dirty="0" smtClean="0">
                <a:latin typeface="+mj-ea"/>
                <a:ea typeface="+mj-ea"/>
              </a:rPr>
              <a:t>、標題</a:t>
            </a:r>
            <a:r>
              <a:rPr lang="zh-TW" altLang="en-US" dirty="0" smtClean="0">
                <a:latin typeface="+mj-ea"/>
                <a:ea typeface="+mj-ea"/>
              </a:rPr>
              <a:t>特別吸引人的郵件切勿開啟 </a:t>
            </a:r>
          </a:p>
          <a:p>
            <a:r>
              <a:rPr lang="zh-TW" altLang="en-US" dirty="0" smtClean="0">
                <a:latin typeface="+mj-ea"/>
                <a:ea typeface="+mj-ea"/>
              </a:rPr>
              <a:t>三</a:t>
            </a:r>
            <a:r>
              <a:rPr lang="zh-TW" altLang="en-US" dirty="0" smtClean="0">
                <a:latin typeface="+mj-ea"/>
                <a:ea typeface="+mj-ea"/>
              </a:rPr>
              <a:t>、勿</a:t>
            </a:r>
            <a:r>
              <a:rPr lang="zh-TW" altLang="en-US" dirty="0" smtClean="0">
                <a:latin typeface="+mj-ea"/>
                <a:ea typeface="+mj-ea"/>
              </a:rPr>
              <a:t>輕易點選電子郵件中的網址連結 </a:t>
            </a:r>
          </a:p>
          <a:p>
            <a:r>
              <a:rPr lang="zh-TW" altLang="en-US" dirty="0" smtClean="0">
                <a:latin typeface="+mj-ea"/>
                <a:ea typeface="+mj-ea"/>
              </a:rPr>
              <a:t>四</a:t>
            </a:r>
            <a:r>
              <a:rPr lang="zh-TW" altLang="en-US" dirty="0" smtClean="0">
                <a:latin typeface="+mj-ea"/>
                <a:ea typeface="+mj-ea"/>
              </a:rPr>
              <a:t>、隨時</a:t>
            </a:r>
            <a:r>
              <a:rPr lang="zh-TW" altLang="en-US" dirty="0" smtClean="0">
                <a:latin typeface="+mj-ea"/>
                <a:ea typeface="+mj-ea"/>
              </a:rPr>
              <a:t>妥善備份重要資料 </a:t>
            </a:r>
          </a:p>
          <a:p>
            <a:r>
              <a:rPr lang="zh-TW" altLang="en-US" dirty="0" smtClean="0">
                <a:latin typeface="+mj-ea"/>
                <a:ea typeface="+mj-ea"/>
              </a:rPr>
              <a:t>五</a:t>
            </a:r>
            <a:r>
              <a:rPr lang="zh-TW" altLang="en-US" dirty="0" smtClean="0">
                <a:latin typeface="+mj-ea"/>
                <a:ea typeface="+mj-ea"/>
              </a:rPr>
              <a:t>、切</a:t>
            </a:r>
            <a:r>
              <a:rPr lang="zh-TW" altLang="en-US" dirty="0" smtClean="0">
                <a:latin typeface="+mj-ea"/>
                <a:ea typeface="+mj-ea"/>
              </a:rPr>
              <a:t>勿私接外部網路上網 </a:t>
            </a:r>
          </a:p>
          <a:p>
            <a:r>
              <a:rPr lang="zh-TW" altLang="en-US" dirty="0" smtClean="0">
                <a:latin typeface="+mj-ea"/>
                <a:ea typeface="+mj-ea"/>
              </a:rPr>
              <a:t>六</a:t>
            </a:r>
            <a:r>
              <a:rPr lang="zh-TW" altLang="en-US" dirty="0" smtClean="0">
                <a:latin typeface="+mj-ea"/>
                <a:ea typeface="+mj-ea"/>
              </a:rPr>
              <a:t>、保持</a:t>
            </a:r>
            <a:r>
              <a:rPr lang="zh-TW" altLang="en-US" dirty="0" smtClean="0">
                <a:latin typeface="+mj-ea"/>
                <a:ea typeface="+mj-ea"/>
              </a:rPr>
              <a:t>警覺、提防社交工程郵件攻擊 </a:t>
            </a:r>
          </a:p>
          <a:p>
            <a:r>
              <a:rPr lang="zh-TW" altLang="en-US" dirty="0" smtClean="0">
                <a:latin typeface="+mj-ea"/>
                <a:ea typeface="+mj-ea"/>
              </a:rPr>
              <a:t>七</a:t>
            </a:r>
            <a:r>
              <a:rPr lang="zh-TW" altLang="en-US" dirty="0" smtClean="0">
                <a:latin typeface="+mj-ea"/>
                <a:ea typeface="+mj-ea"/>
              </a:rPr>
              <a:t>、確認</a:t>
            </a:r>
            <a:r>
              <a:rPr lang="zh-TW" altLang="en-US" dirty="0" smtClean="0">
                <a:latin typeface="+mj-ea"/>
                <a:ea typeface="+mj-ea"/>
              </a:rPr>
              <a:t>電腦的使用者權限 </a:t>
            </a:r>
            <a:endParaRPr lang="en-US" altLang="zh-TW" dirty="0" smtClean="0">
              <a:latin typeface="+mj-ea"/>
              <a:ea typeface="+mj-ea"/>
            </a:endParaRPr>
          </a:p>
          <a:p>
            <a:r>
              <a:rPr lang="zh-TW" altLang="en-US" dirty="0" smtClean="0">
                <a:latin typeface="+mj-ea"/>
                <a:ea typeface="+mj-ea"/>
              </a:rPr>
              <a:t>八</a:t>
            </a:r>
            <a:r>
              <a:rPr lang="zh-TW" altLang="en-US" dirty="0" smtClean="0">
                <a:latin typeface="+mj-ea"/>
                <a:ea typeface="+mj-ea"/>
              </a:rPr>
              <a:t>、</a:t>
            </a:r>
            <a:r>
              <a:rPr lang="zh-TW" altLang="en-US" dirty="0" smtClean="0">
                <a:latin typeface="+mj-ea"/>
                <a:ea typeface="+mj-ea"/>
              </a:rPr>
              <a:t>定期備份重要檔案（資料），以防重要公務</a:t>
            </a:r>
            <a:r>
              <a:rPr lang="zh-TW" altLang="en-US" dirty="0" smtClean="0">
                <a:latin typeface="+mj-ea"/>
                <a:ea typeface="+mj-ea"/>
              </a:rPr>
              <a:t>資料</a:t>
            </a:r>
            <a:endParaRPr lang="en-US" altLang="zh-TW" dirty="0" smtClean="0">
              <a:latin typeface="+mj-ea"/>
              <a:ea typeface="+mj-ea"/>
            </a:endParaRPr>
          </a:p>
          <a:p>
            <a:pPr>
              <a:buNone/>
            </a:pPr>
            <a:r>
              <a:rPr lang="zh-TW" altLang="en-US" dirty="0" smtClean="0">
                <a:latin typeface="+mj-ea"/>
                <a:ea typeface="+mj-ea"/>
              </a:rPr>
              <a:t> </a:t>
            </a:r>
            <a:r>
              <a:rPr lang="zh-TW" altLang="en-US" dirty="0" smtClean="0">
                <a:latin typeface="+mj-ea"/>
                <a:ea typeface="+mj-ea"/>
              </a:rPr>
              <a:t>          被</a:t>
            </a:r>
            <a:r>
              <a:rPr lang="zh-TW" altLang="en-US" dirty="0" smtClean="0">
                <a:latin typeface="+mj-ea"/>
                <a:ea typeface="+mj-ea"/>
              </a:rPr>
              <a:t>勒索軟體加密後無法開啟使用。 </a:t>
            </a:r>
          </a:p>
          <a:p>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071546"/>
            <a:ext cx="8229600" cy="775542"/>
          </a:xfrm>
        </p:spPr>
        <p:txBody>
          <a:bodyPr>
            <a:normAutofit/>
          </a:bodyPr>
          <a:lstStyle/>
          <a:p>
            <a:r>
              <a:rPr lang="zh-TW" altLang="en-US" sz="4000" b="1" dirty="0" smtClean="0">
                <a:effectLst>
                  <a:outerShdw blurRad="38100" dist="38100" dir="2700000" algn="tl">
                    <a:srgbClr val="000000">
                      <a:alpha val="43137"/>
                    </a:srgbClr>
                  </a:outerShdw>
                </a:effectLst>
              </a:rPr>
              <a:t>若疑似遭受感染時，請進行下列事項</a:t>
            </a:r>
            <a:endParaRPr lang="zh-TW" altLang="en-US" sz="40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57200" y="1935480"/>
            <a:ext cx="8229600" cy="3422346"/>
          </a:xfrm>
          <a:noFill/>
        </p:spPr>
        <p:txBody>
          <a:bodyPr>
            <a:normAutofit/>
          </a:bodyPr>
          <a:lstStyle/>
          <a:p>
            <a:pPr>
              <a:lnSpc>
                <a:spcPct val="150000"/>
              </a:lnSpc>
            </a:pPr>
            <a:r>
              <a:rPr lang="zh-TW" altLang="en-US" sz="2400" dirty="0" smtClean="0">
                <a:latin typeface="+mj-ea"/>
                <a:ea typeface="+mj-ea"/>
              </a:rPr>
              <a:t>立即</a:t>
            </a:r>
            <a:r>
              <a:rPr lang="zh-TW" altLang="en-US" sz="2400" dirty="0" smtClean="0">
                <a:latin typeface="+mj-ea"/>
                <a:ea typeface="+mj-ea"/>
              </a:rPr>
              <a:t>關閉電腦拔除網路線，避免災情擴大。 </a:t>
            </a:r>
          </a:p>
          <a:p>
            <a:pPr>
              <a:lnSpc>
                <a:spcPct val="150000"/>
              </a:lnSpc>
            </a:pPr>
            <a:r>
              <a:rPr lang="zh-TW" altLang="en-US" sz="2400" dirty="0" smtClean="0">
                <a:latin typeface="+mj-ea"/>
                <a:ea typeface="+mj-ea"/>
              </a:rPr>
              <a:t>通知</a:t>
            </a:r>
            <a:r>
              <a:rPr lang="zh-TW" altLang="en-US" sz="2400" dirty="0" smtClean="0">
                <a:latin typeface="+mj-ea"/>
                <a:ea typeface="+mj-ea"/>
              </a:rPr>
              <a:t>本府機房人員</a:t>
            </a:r>
            <a:r>
              <a:rPr lang="en-US" altLang="zh-TW" sz="2400" dirty="0" smtClean="0">
                <a:latin typeface="+mj-ea"/>
                <a:ea typeface="+mj-ea"/>
              </a:rPr>
              <a:t>(</a:t>
            </a:r>
            <a:r>
              <a:rPr lang="zh-TW" altLang="en-US" sz="2400" dirty="0" smtClean="0">
                <a:latin typeface="+mj-ea"/>
                <a:ea typeface="+mj-ea"/>
              </a:rPr>
              <a:t>電話：</a:t>
            </a:r>
            <a:r>
              <a:rPr lang="en-US" altLang="zh-TW" sz="2400" dirty="0" smtClean="0">
                <a:latin typeface="+mj-ea"/>
                <a:ea typeface="+mj-ea"/>
              </a:rPr>
              <a:t>332880</a:t>
            </a:r>
            <a:r>
              <a:rPr lang="zh-TW" altLang="en-US" sz="2400" dirty="0" smtClean="0">
                <a:latin typeface="+mj-ea"/>
                <a:ea typeface="+mj-ea"/>
              </a:rPr>
              <a:t>、</a:t>
            </a:r>
            <a:r>
              <a:rPr lang="en-US" altLang="zh-TW" sz="2400" dirty="0" smtClean="0">
                <a:latin typeface="+mj-ea"/>
                <a:ea typeface="+mj-ea"/>
              </a:rPr>
              <a:t>362283)</a:t>
            </a:r>
            <a:r>
              <a:rPr lang="zh-TW" altLang="en-US" sz="2400" dirty="0" smtClean="0">
                <a:latin typeface="+mj-ea"/>
                <a:ea typeface="+mj-ea"/>
              </a:rPr>
              <a:t>協助搶救還未被加密的檔案，並由機房人員協助進行後續處理（包含：重新安裝作業系統與應用程式、還原備份的資料等）。 </a:t>
            </a:r>
          </a:p>
          <a:p>
            <a:endParaRPr lang="zh-TW" altLang="en-US" dirty="0"/>
          </a:p>
        </p:txBody>
      </p:sp>
      <p:sp>
        <p:nvSpPr>
          <p:cNvPr id="4" name="文字方塊 3"/>
          <p:cNvSpPr txBox="1"/>
          <p:nvPr/>
        </p:nvSpPr>
        <p:spPr>
          <a:xfrm>
            <a:off x="2357422" y="6072206"/>
            <a:ext cx="4643470" cy="461665"/>
          </a:xfrm>
          <a:prstGeom prst="rect">
            <a:avLst/>
          </a:prstGeom>
          <a:noFill/>
        </p:spPr>
        <p:txBody>
          <a:bodyPr wrap="square" rtlCol="0">
            <a:spAutoFit/>
          </a:bodyPr>
          <a:lstStyle/>
          <a:p>
            <a:r>
              <a:rPr lang="zh-TW" altLang="en-US" sz="2400" dirty="0">
                <a:latin typeface="+mj-ea"/>
                <a:ea typeface="+mj-ea"/>
              </a:rPr>
              <a:t>苗栗縣政府政風處    提醒您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401080" cy="724648"/>
          </a:xfrm>
        </p:spPr>
        <p:txBody>
          <a:bodyPr>
            <a:normAutofit fontScale="90000"/>
          </a:bodyPr>
          <a:lstStyle/>
          <a:p>
            <a:r>
              <a:rPr lang="zh-TW" altLang="en-US" sz="2800" b="1" dirty="0" smtClean="0">
                <a:effectLst>
                  <a:outerShdw blurRad="38100" dist="38100" dir="2700000" algn="tl">
                    <a:srgbClr val="000000">
                      <a:alpha val="43137"/>
                    </a:srgbClr>
                  </a:outerShdw>
                </a:effectLst>
                <a:latin typeface="+mj-ea"/>
              </a:rPr>
              <a:t>新聞事件─</a:t>
            </a:r>
            <a:r>
              <a:rPr lang="zh-TW" altLang="en-US" sz="2800" b="1" dirty="0" smtClean="0">
                <a:solidFill>
                  <a:schemeClr val="tx1"/>
                </a:solidFill>
                <a:effectLst>
                  <a:outerShdw blurRad="38100" dist="38100" dir="2700000" algn="tl">
                    <a:srgbClr val="000000">
                      <a:alpha val="43137"/>
                    </a:srgbClr>
                  </a:outerShdw>
                </a:effectLst>
                <a:latin typeface="+mj-ea"/>
              </a:rPr>
              <a:t>報稅小心！趨勢：勒索軟體綁架報稅</a:t>
            </a:r>
            <a:r>
              <a:rPr lang="zh-TW" altLang="en-US" sz="2800" b="1" dirty="0" smtClean="0">
                <a:solidFill>
                  <a:schemeClr val="tx1"/>
                </a:solidFill>
                <a:effectLst>
                  <a:outerShdw blurRad="38100" dist="38100" dir="2700000" algn="tl">
                    <a:srgbClr val="000000">
                      <a:alpha val="43137"/>
                    </a:srgbClr>
                  </a:outerShdw>
                </a:effectLst>
                <a:latin typeface="+mj-ea"/>
              </a:rPr>
              <a:t>文件</a:t>
            </a:r>
            <a:r>
              <a:rPr lang="en-US" altLang="zh-TW" sz="2800" dirty="0" smtClean="0">
                <a:solidFill>
                  <a:schemeClr val="tx1"/>
                </a:solidFill>
                <a:latin typeface="+mj-ea"/>
              </a:rPr>
              <a:t/>
            </a:r>
            <a:br>
              <a:rPr lang="en-US" altLang="zh-TW" sz="2800" dirty="0" smtClean="0">
                <a:solidFill>
                  <a:schemeClr val="tx1"/>
                </a:solidFill>
                <a:latin typeface="+mj-ea"/>
              </a:rPr>
            </a:br>
            <a:r>
              <a:rPr lang="en-US" sz="1800" dirty="0" smtClean="0">
                <a:solidFill>
                  <a:srgbClr val="0070C0"/>
                </a:solidFill>
              </a:rPr>
              <a:t>2016-05-03 12:19 </a:t>
            </a:r>
            <a:r>
              <a:rPr lang="zh-TW" altLang="en-US" sz="1800" dirty="0" smtClean="0">
                <a:solidFill>
                  <a:srgbClr val="0070C0"/>
                </a:solidFill>
              </a:rPr>
              <a:t>經濟日報 記者鍾張涵╱即時</a:t>
            </a:r>
            <a:r>
              <a:rPr lang="zh-TW" altLang="en-US" sz="1800" dirty="0" smtClean="0">
                <a:solidFill>
                  <a:srgbClr val="0070C0"/>
                </a:solidFill>
              </a:rPr>
              <a:t>報導</a:t>
            </a:r>
            <a:endParaRPr lang="zh-TW" altLang="en-US" sz="2800" dirty="0">
              <a:solidFill>
                <a:srgbClr val="0070C0"/>
              </a:solidFill>
              <a:latin typeface="+mj-ea"/>
            </a:endParaRPr>
          </a:p>
        </p:txBody>
      </p:sp>
      <p:sp>
        <p:nvSpPr>
          <p:cNvPr id="3" name="內容版面配置區 2"/>
          <p:cNvSpPr>
            <a:spLocks noGrp="1"/>
          </p:cNvSpPr>
          <p:nvPr>
            <p:ph idx="1"/>
          </p:nvPr>
        </p:nvSpPr>
        <p:spPr>
          <a:xfrm>
            <a:off x="457200" y="1571612"/>
            <a:ext cx="8229600" cy="5143536"/>
          </a:xfrm>
        </p:spPr>
        <p:txBody>
          <a:bodyPr>
            <a:normAutofit fontScale="55000" lnSpcReduction="20000"/>
          </a:bodyPr>
          <a:lstStyle/>
          <a:p>
            <a:pPr>
              <a:lnSpc>
                <a:spcPct val="170000"/>
              </a:lnSpc>
              <a:buNone/>
            </a:pPr>
            <a:r>
              <a:rPr lang="zh-TW" altLang="en-US" sz="2700" dirty="0" smtClean="0">
                <a:latin typeface="+mj-ea"/>
                <a:ea typeface="+mj-ea"/>
              </a:rPr>
              <a:t>     報稅</a:t>
            </a:r>
            <a:r>
              <a:rPr lang="zh-TW" altLang="en-US" sz="2700" dirty="0" smtClean="0">
                <a:latin typeface="+mj-ea"/>
                <a:ea typeface="+mj-ea"/>
              </a:rPr>
              <a:t>季到來！趨勢科技今提醒，報稅文件已開始成為勒索軟體的攻擊目標</a:t>
            </a:r>
            <a:r>
              <a:rPr lang="zh-TW" altLang="en-US" sz="2700" dirty="0" smtClean="0">
                <a:latin typeface="+mj-ea"/>
                <a:ea typeface="+mj-ea"/>
              </a:rPr>
              <a:t>。</a:t>
            </a:r>
            <a:r>
              <a:rPr lang="zh-TW" altLang="en-US" sz="2700" dirty="0" smtClean="0">
                <a:latin typeface="+mj-ea"/>
                <a:ea typeface="+mj-ea"/>
              </a:rPr>
              <a:t>近期勒索軟體攻擊猖獗，出現全新加密勒索軟體</a:t>
            </a:r>
            <a:r>
              <a:rPr lang="en-US" sz="2700" dirty="0" err="1" smtClean="0">
                <a:latin typeface="+mj-ea"/>
                <a:ea typeface="+mj-ea"/>
              </a:rPr>
              <a:t>PowerWare</a:t>
            </a:r>
            <a:r>
              <a:rPr lang="zh-TW" altLang="en-US" sz="2700" dirty="0" smtClean="0">
                <a:latin typeface="+mj-ea"/>
                <a:ea typeface="+mj-ea"/>
              </a:rPr>
              <a:t>，專門鎖定報稅軟體所產生的報稅文件，對於需要保留報稅紀錄以通過退稅審核的個人和企業而言，將是一大威脅</a:t>
            </a:r>
            <a:r>
              <a:rPr lang="zh-TW" altLang="en-US" sz="2700" dirty="0" smtClean="0">
                <a:latin typeface="+mj-ea"/>
                <a:ea typeface="+mj-ea"/>
              </a:rPr>
              <a:t>。</a:t>
            </a:r>
            <a:endParaRPr lang="en-US" altLang="zh-TW" sz="2700" dirty="0" smtClean="0">
              <a:latin typeface="+mj-ea"/>
              <a:ea typeface="+mj-ea"/>
            </a:endParaRPr>
          </a:p>
          <a:p>
            <a:pPr>
              <a:lnSpc>
                <a:spcPct val="170000"/>
              </a:lnSpc>
              <a:buNone/>
            </a:pPr>
            <a:r>
              <a:rPr lang="zh-TW" altLang="en-US" sz="2700" b="1" dirty="0" smtClean="0">
                <a:latin typeface="+mj-ea"/>
                <a:ea typeface="+mj-ea"/>
              </a:rPr>
              <a:t>     民眾</a:t>
            </a:r>
            <a:r>
              <a:rPr lang="zh-TW" altLang="en-US" sz="2700" b="1" dirty="0" smtClean="0">
                <a:latin typeface="+mj-ea"/>
                <a:ea typeface="+mj-ea"/>
              </a:rPr>
              <a:t>使用網路報稅時，謹記三不原則，包括不關閉資安防護軟體、不使用公共電腦報稅、不點擊來路不明的</a:t>
            </a:r>
            <a:r>
              <a:rPr lang="en-US" altLang="zh-TW" sz="2700" b="1" dirty="0" smtClean="0">
                <a:latin typeface="+mj-ea"/>
                <a:ea typeface="+mj-ea"/>
              </a:rPr>
              <a:t>『</a:t>
            </a:r>
            <a:r>
              <a:rPr lang="zh-TW" altLang="en-US" sz="2700" b="1" dirty="0" smtClean="0">
                <a:latin typeface="+mj-ea"/>
                <a:ea typeface="+mj-ea"/>
              </a:rPr>
              <a:t>退稅通知</a:t>
            </a:r>
            <a:r>
              <a:rPr lang="en-US" altLang="zh-TW" sz="2700" b="1" dirty="0" smtClean="0">
                <a:latin typeface="+mj-ea"/>
                <a:ea typeface="+mj-ea"/>
              </a:rPr>
              <a:t>』</a:t>
            </a:r>
            <a:r>
              <a:rPr lang="zh-TW" altLang="en-US" sz="2700" b="1" dirty="0" smtClean="0">
                <a:latin typeface="+mj-ea"/>
                <a:ea typeface="+mj-ea"/>
              </a:rPr>
              <a:t>電子郵件</a:t>
            </a:r>
            <a:r>
              <a:rPr lang="zh-TW" altLang="en-US" sz="2700" dirty="0" smtClean="0">
                <a:latin typeface="+mj-ea"/>
                <a:ea typeface="+mj-ea"/>
              </a:rPr>
              <a:t>，讓個資能獲得完善保護！ </a:t>
            </a:r>
          </a:p>
          <a:p>
            <a:pPr>
              <a:lnSpc>
                <a:spcPct val="170000"/>
              </a:lnSpc>
              <a:buNone/>
            </a:pPr>
            <a:r>
              <a:rPr lang="en-US" altLang="zh-TW" sz="2700" dirty="0" smtClean="0">
                <a:latin typeface="+mj-ea"/>
                <a:ea typeface="+mj-ea"/>
              </a:rPr>
              <a:t>1</a:t>
            </a:r>
            <a:r>
              <a:rPr lang="zh-TW" altLang="en-US" sz="2700" dirty="0" smtClean="0">
                <a:latin typeface="+mj-ea"/>
                <a:ea typeface="+mj-ea"/>
              </a:rPr>
              <a:t>、報稅</a:t>
            </a:r>
            <a:r>
              <a:rPr lang="zh-TW" altLang="en-US" sz="2700" dirty="0" smtClean="0">
                <a:latin typeface="+mj-ea"/>
                <a:ea typeface="+mj-ea"/>
              </a:rPr>
              <a:t>前：不關閉資安防護軟體，先掃描後報稅。 </a:t>
            </a:r>
            <a:r>
              <a:rPr lang="zh-TW" altLang="en-US" sz="2700" dirty="0" smtClean="0">
                <a:latin typeface="+mj-ea"/>
                <a:ea typeface="+mj-ea"/>
              </a:rPr>
              <a:t>建議</a:t>
            </a:r>
            <a:r>
              <a:rPr lang="zh-TW" altLang="en-US" sz="2700" dirty="0" smtClean="0">
                <a:latin typeface="+mj-ea"/>
                <a:ea typeface="+mj-ea"/>
              </a:rPr>
              <a:t>使用防毒軟體將</a:t>
            </a:r>
            <a:r>
              <a:rPr lang="zh-TW" altLang="en-US" sz="2700" dirty="0" smtClean="0">
                <a:latin typeface="+mj-ea"/>
                <a:ea typeface="+mj-ea"/>
              </a:rPr>
              <a:t>電腦 全 面</a:t>
            </a:r>
            <a:r>
              <a:rPr lang="zh-TW" altLang="en-US" sz="2700" dirty="0" smtClean="0">
                <a:latin typeface="+mj-ea"/>
                <a:ea typeface="+mj-ea"/>
              </a:rPr>
              <a:t>掃描，透過安裝具跨平台防護功能的資安防護軟體，提供最完整的資安防護，以免報稅資料被駭客植入的惡意程式竊取。 </a:t>
            </a:r>
          </a:p>
          <a:p>
            <a:pPr>
              <a:lnSpc>
                <a:spcPct val="170000"/>
              </a:lnSpc>
              <a:buNone/>
            </a:pPr>
            <a:r>
              <a:rPr lang="en-US" altLang="zh-TW" sz="2700" dirty="0" smtClean="0">
                <a:latin typeface="+mj-ea"/>
                <a:ea typeface="+mj-ea"/>
              </a:rPr>
              <a:t>2</a:t>
            </a:r>
            <a:r>
              <a:rPr lang="zh-TW" altLang="en-US" sz="2700" dirty="0" smtClean="0">
                <a:latin typeface="+mj-ea"/>
                <a:ea typeface="+mj-ea"/>
              </a:rPr>
              <a:t>、報稅中：不</a:t>
            </a:r>
            <a:r>
              <a:rPr lang="zh-TW" altLang="en-US" sz="2700" dirty="0" smtClean="0">
                <a:latin typeface="+mj-ea"/>
                <a:ea typeface="+mj-ea"/>
              </a:rPr>
              <a:t>使用公共電腦與公共網路進行報稅。 </a:t>
            </a:r>
            <a:r>
              <a:rPr lang="zh-TW" altLang="en-US" sz="2700" dirty="0" smtClean="0">
                <a:latin typeface="+mj-ea"/>
                <a:ea typeface="+mj-ea"/>
              </a:rPr>
              <a:t>因</a:t>
            </a:r>
            <a:r>
              <a:rPr lang="zh-TW" altLang="en-US" sz="2700" dirty="0" smtClean="0">
                <a:latin typeface="+mj-ea"/>
                <a:ea typeface="+mj-ea"/>
              </a:rPr>
              <a:t>無法確認公共場所電腦是否有其它民眾不小心點選到惡意程式，及是否已安裝專業的防毒軟體等，因此建議民眾應避免使用公共場所電腦進行網路報稅</a:t>
            </a:r>
            <a:r>
              <a:rPr lang="zh-TW" altLang="en-US" sz="2700" dirty="0" smtClean="0">
                <a:latin typeface="+mj-ea"/>
                <a:ea typeface="+mj-ea"/>
              </a:rPr>
              <a:t>。</a:t>
            </a:r>
            <a:endParaRPr lang="zh-TW" altLang="en-US" sz="2700" dirty="0" smtClean="0">
              <a:latin typeface="+mj-ea"/>
              <a:ea typeface="+mj-ea"/>
            </a:endParaRPr>
          </a:p>
          <a:p>
            <a:pPr>
              <a:lnSpc>
                <a:spcPct val="170000"/>
              </a:lnSpc>
              <a:buNone/>
            </a:pPr>
            <a:r>
              <a:rPr lang="en-US" altLang="zh-TW" sz="2700" dirty="0" smtClean="0">
                <a:latin typeface="+mj-ea"/>
                <a:ea typeface="+mj-ea"/>
              </a:rPr>
              <a:t>3</a:t>
            </a:r>
            <a:r>
              <a:rPr lang="zh-TW" altLang="en-US" sz="2700" dirty="0" smtClean="0">
                <a:latin typeface="+mj-ea"/>
                <a:ea typeface="+mj-ea"/>
              </a:rPr>
              <a:t>、報稅後：不要</a:t>
            </a:r>
            <a:r>
              <a:rPr lang="zh-TW" altLang="en-US" sz="2700" dirty="0" smtClean="0">
                <a:latin typeface="+mj-ea"/>
                <a:ea typeface="+mj-ea"/>
              </a:rPr>
              <a:t>點擊來路不明的退稅文件。 </a:t>
            </a:r>
            <a:r>
              <a:rPr lang="zh-TW" altLang="en-US" sz="2700" dirty="0" smtClean="0">
                <a:solidFill>
                  <a:srgbClr val="FF0000"/>
                </a:solidFill>
                <a:latin typeface="+mj-ea"/>
                <a:ea typeface="+mj-ea"/>
              </a:rPr>
              <a:t>切</a:t>
            </a:r>
            <a:r>
              <a:rPr lang="zh-TW" altLang="en-US" sz="2700" dirty="0" smtClean="0">
                <a:solidFill>
                  <a:srgbClr val="FF0000"/>
                </a:solidFill>
                <a:latin typeface="+mj-ea"/>
                <a:ea typeface="+mj-ea"/>
              </a:rPr>
              <a:t>勿輕易相信號稱「來自國稅局退稅通知」的電子郵件</a:t>
            </a:r>
            <a:r>
              <a:rPr lang="zh-TW" altLang="en-US" sz="2700" dirty="0" smtClean="0">
                <a:latin typeface="+mj-ea"/>
                <a:ea typeface="+mj-ea"/>
              </a:rPr>
              <a:t>，許多是釣魚網站的</a:t>
            </a:r>
            <a:r>
              <a:rPr lang="zh-TW" altLang="en-US" sz="2700" dirty="0" smtClean="0">
                <a:latin typeface="+mj-ea"/>
                <a:ea typeface="+mj-ea"/>
              </a:rPr>
              <a:t>陷阱，號稱</a:t>
            </a:r>
            <a:r>
              <a:rPr lang="zh-TW" altLang="en-US" sz="2700" dirty="0" smtClean="0">
                <a:latin typeface="+mj-ea"/>
                <a:ea typeface="+mj-ea"/>
              </a:rPr>
              <a:t>「節稅信件」內含的連結，更可能是駭客網路釣魚手法。</a:t>
            </a:r>
          </a:p>
          <a:p>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00174"/>
            <a:ext cx="8229600" cy="4929222"/>
          </a:xfrm>
        </p:spPr>
        <p:txBody>
          <a:bodyPr>
            <a:normAutofit/>
          </a:bodyPr>
          <a:lstStyle/>
          <a:p>
            <a:pPr>
              <a:lnSpc>
                <a:spcPct val="150000"/>
              </a:lnSpc>
            </a:pPr>
            <a:r>
              <a:rPr lang="zh-TW" altLang="en-US" sz="1500" dirty="0" smtClean="0">
                <a:latin typeface="+mj-ea"/>
                <a:ea typeface="+mj-ea"/>
              </a:rPr>
              <a:t>今年起新增可使用健保卡網路申報綜合所得稅，卻傳出網路勒索案件。有使用者接收到疑似健保署寄發的郵件，下載附加檔案後，電腦內檔案竟被鎖住，被要求需支付六萬元才能解鎖</a:t>
            </a:r>
            <a:r>
              <a:rPr lang="zh-TW" altLang="en-US" sz="1500" dirty="0" smtClean="0">
                <a:latin typeface="+mj-ea"/>
                <a:ea typeface="+mj-ea"/>
              </a:rPr>
              <a:t>。</a:t>
            </a:r>
            <a:endParaRPr lang="en-US" sz="1500" dirty="0" smtClean="0">
              <a:latin typeface="+mj-ea"/>
              <a:ea typeface="+mj-ea"/>
            </a:endParaRPr>
          </a:p>
          <a:p>
            <a:pPr>
              <a:lnSpc>
                <a:spcPct val="150000"/>
              </a:lnSpc>
            </a:pPr>
            <a:r>
              <a:rPr lang="zh-TW" altLang="en-US" sz="1500" dirty="0" smtClean="0">
                <a:latin typeface="+mj-ea"/>
                <a:ea typeface="+mj-ea"/>
              </a:rPr>
              <a:t>健保</a:t>
            </a:r>
            <a:r>
              <a:rPr lang="zh-TW" altLang="en-US" sz="1500" dirty="0" smtClean="0">
                <a:latin typeface="+mj-ea"/>
                <a:ea typeface="+mj-ea"/>
              </a:rPr>
              <a:t>署專委陳美杏說，經調查，是有心人士透過電子郵件，署名「</a:t>
            </a:r>
            <a:r>
              <a:rPr lang="zh-TW" altLang="en-US" sz="1500" b="1" dirty="0" smtClean="0">
                <a:latin typeface="+mj-ea"/>
                <a:ea typeface="+mj-ea"/>
              </a:rPr>
              <a:t>衛生福利部中央健康保險署承保組承保資料科</a:t>
            </a:r>
            <a:r>
              <a:rPr lang="zh-TW" altLang="en-US" sz="1500" dirty="0" smtClean="0">
                <a:latin typeface="+mj-ea"/>
                <a:ea typeface="+mj-ea"/>
              </a:rPr>
              <a:t>」，發送主旨是「</a:t>
            </a:r>
            <a:r>
              <a:rPr lang="zh-TW" altLang="en-US" sz="1500" b="1" dirty="0" smtClean="0">
                <a:solidFill>
                  <a:srgbClr val="FF0000"/>
                </a:solidFill>
                <a:latin typeface="+mj-ea"/>
                <a:ea typeface="+mj-ea"/>
              </a:rPr>
              <a:t>網路報稅</a:t>
            </a:r>
            <a:r>
              <a:rPr lang="en-US" altLang="zh-TW" sz="1500" b="1" dirty="0" smtClean="0">
                <a:solidFill>
                  <a:srgbClr val="FF0000"/>
                </a:solidFill>
                <a:latin typeface="+mj-ea"/>
                <a:ea typeface="+mj-ea"/>
              </a:rPr>
              <a:t>『</a:t>
            </a:r>
            <a:r>
              <a:rPr lang="zh-TW" altLang="en-US" sz="1500" b="1" dirty="0" smtClean="0">
                <a:solidFill>
                  <a:srgbClr val="FF0000"/>
                </a:solidFill>
                <a:latin typeface="+mj-ea"/>
                <a:ea typeface="+mj-ea"/>
              </a:rPr>
              <a:t>健保卡＋註冊密碼</a:t>
            </a:r>
            <a:r>
              <a:rPr lang="en-US" altLang="zh-TW" sz="1500" b="1" dirty="0" smtClean="0">
                <a:solidFill>
                  <a:srgbClr val="FF0000"/>
                </a:solidFill>
                <a:latin typeface="+mj-ea"/>
                <a:ea typeface="+mj-ea"/>
              </a:rPr>
              <a:t>』</a:t>
            </a:r>
            <a:r>
              <a:rPr lang="zh-TW" altLang="en-US" sz="1500" b="1" dirty="0" smtClean="0">
                <a:solidFill>
                  <a:srgbClr val="FF0000"/>
                </a:solidFill>
                <a:latin typeface="+mj-ea"/>
                <a:ea typeface="+mj-ea"/>
              </a:rPr>
              <a:t>輕鬆搞定</a:t>
            </a:r>
            <a:r>
              <a:rPr lang="zh-TW" altLang="en-US" sz="1500" dirty="0" smtClean="0">
                <a:latin typeface="+mj-ea"/>
                <a:ea typeface="+mj-ea"/>
              </a:rPr>
              <a:t>」及「</a:t>
            </a:r>
            <a:r>
              <a:rPr lang="zh-TW" altLang="en-US" sz="1500" b="1" dirty="0" smtClean="0">
                <a:solidFill>
                  <a:srgbClr val="FF0000"/>
                </a:solidFill>
                <a:latin typeface="+mj-ea"/>
                <a:ea typeface="+mj-ea"/>
              </a:rPr>
              <a:t>報稅囉～～健保卡報稅，輕鬆兩步驟</a:t>
            </a:r>
            <a:r>
              <a:rPr lang="zh-TW" altLang="en-US" sz="1500" dirty="0" smtClean="0">
                <a:latin typeface="+mj-ea"/>
                <a:ea typeface="+mj-ea"/>
              </a:rPr>
              <a:t>」電子郵件，還</a:t>
            </a:r>
            <a:r>
              <a:rPr lang="zh-TW" altLang="en-US" sz="1500" b="1" u="sng" dirty="0" smtClean="0">
                <a:latin typeface="+mj-ea"/>
                <a:ea typeface="+mj-ea"/>
              </a:rPr>
              <a:t>夾帶兩個檔案，就是病毒</a:t>
            </a:r>
            <a:r>
              <a:rPr lang="zh-TW" altLang="en-US" sz="1500" dirty="0" smtClean="0">
                <a:latin typeface="+mj-ea"/>
                <a:ea typeface="+mj-ea"/>
              </a:rPr>
              <a:t>。</a:t>
            </a:r>
          </a:p>
          <a:p>
            <a:pPr>
              <a:lnSpc>
                <a:spcPct val="150000"/>
              </a:lnSpc>
            </a:pPr>
            <a:r>
              <a:rPr lang="zh-TW" altLang="en-US" sz="1500" dirty="0" smtClean="0">
                <a:latin typeface="+mj-ea"/>
                <a:ea typeface="+mj-ea"/>
              </a:rPr>
              <a:t>健保署表示，在</a:t>
            </a:r>
            <a:r>
              <a:rPr lang="zh-TW" altLang="en-US" sz="1500" dirty="0" smtClean="0">
                <a:latin typeface="+mj-ea"/>
                <a:ea typeface="+mj-ea"/>
              </a:rPr>
              <a:t>三月和四月都各有寄發宣導資料，當時就有包含這兩個主題檔案，但疑似被盜用</a:t>
            </a:r>
            <a:r>
              <a:rPr lang="zh-TW" altLang="en-US" sz="1500" dirty="0" smtClean="0">
                <a:latin typeface="+mj-ea"/>
                <a:ea typeface="+mj-ea"/>
              </a:rPr>
              <a:t>；健保署</a:t>
            </a:r>
            <a:r>
              <a:rPr lang="zh-TW" altLang="en-US" sz="1500" dirty="0" smtClean="0">
                <a:latin typeface="+mj-ea"/>
                <a:ea typeface="+mj-ea"/>
              </a:rPr>
              <a:t>強調</a:t>
            </a:r>
            <a:r>
              <a:rPr lang="zh-TW" altLang="en-US" sz="1500" dirty="0" smtClean="0">
                <a:latin typeface="+mj-ea"/>
                <a:ea typeface="+mj-ea"/>
              </a:rPr>
              <a:t>寄</a:t>
            </a:r>
            <a:r>
              <a:rPr lang="zh-TW" altLang="en-US" sz="1500" dirty="0" smtClean="0">
                <a:latin typeface="+mj-ea"/>
                <a:ea typeface="+mj-ea"/>
              </a:rPr>
              <a:t>送的所有健保卡報稅資料，通通不會附加任何檔案，若使用者收到附加檔案的郵件，最好立刻刪除。</a:t>
            </a:r>
          </a:p>
          <a:p>
            <a:pPr>
              <a:lnSpc>
                <a:spcPct val="150000"/>
              </a:lnSpc>
            </a:pPr>
            <a:r>
              <a:rPr lang="zh-TW" altLang="en-US" sz="1500" dirty="0" smtClean="0">
                <a:latin typeface="+mj-ea"/>
                <a:ea typeface="+mj-ea"/>
              </a:rPr>
              <a:t>趨勢</a:t>
            </a:r>
            <a:r>
              <a:rPr lang="zh-TW" altLang="en-US" sz="1500" dirty="0" smtClean="0">
                <a:latin typeface="+mj-ea"/>
                <a:ea typeface="+mj-ea"/>
              </a:rPr>
              <a:t>科技資深技術顧問簡勝財指出，這是很典型的軟體勒索</a:t>
            </a:r>
            <a:r>
              <a:rPr lang="zh-TW" altLang="en-US" sz="1500" dirty="0" smtClean="0">
                <a:latin typeface="+mj-ea"/>
                <a:ea typeface="+mj-ea"/>
              </a:rPr>
              <a:t>案件，</a:t>
            </a:r>
            <a:r>
              <a:rPr lang="zh-TW" altLang="en-US" sz="1500" dirty="0" smtClean="0">
                <a:latin typeface="+mj-ea"/>
                <a:ea typeface="+mj-ea"/>
              </a:rPr>
              <a:t>勒索者透過偽造官方或企業的郵件位址和內容後，再大量寄送郵件，民眾點開附加的檔案時，病毒就開始作用，導致檔案被鎖，藉此勒索錢財。</a:t>
            </a:r>
          </a:p>
          <a:p>
            <a:pPr>
              <a:lnSpc>
                <a:spcPct val="150000"/>
              </a:lnSpc>
            </a:pPr>
            <a:r>
              <a:rPr lang="zh-TW" altLang="en-US" sz="1500" dirty="0" smtClean="0">
                <a:latin typeface="+mj-ea"/>
                <a:ea typeface="+mj-ea"/>
              </a:rPr>
              <a:t>簡勝財說，遭鎖住的檔案只能靠勒索者的密碼金鑰才能打開，他建議受害者不要就範、趕快報案比較重要</a:t>
            </a:r>
            <a:r>
              <a:rPr lang="zh-TW" altLang="en-US" sz="1500" dirty="0" smtClean="0">
                <a:latin typeface="+mj-ea"/>
                <a:ea typeface="+mj-ea"/>
              </a:rPr>
              <a:t>。</a:t>
            </a:r>
            <a:endParaRPr lang="zh-TW" altLang="en-US" sz="1500" dirty="0" smtClean="0">
              <a:latin typeface="+mj-ea"/>
              <a:ea typeface="+mj-ea"/>
            </a:endParaRPr>
          </a:p>
        </p:txBody>
      </p:sp>
      <p:pic>
        <p:nvPicPr>
          <p:cNvPr id="6" name="圖片 5" descr="今年起新增可使用健保卡網路申報綜合所得稅，卻傳出網路勒索案件。有使用者接收到疑似健保署寄發的郵件，下載附加檔案後，電腦內檔案竟被鎖住，被要求需支付六萬元才能解鎖。（記者吳亮儀攝）">
            <a:hlinkClick r:id="rId2"/>
          </p:cNvPr>
          <p:cNvPicPr/>
          <p:nvPr/>
        </p:nvPicPr>
        <p:blipFill>
          <a:blip r:embed="rId3">
            <a:clrChange>
              <a:clrFrom>
                <a:srgbClr val="CECEE8"/>
              </a:clrFrom>
              <a:clrTo>
                <a:srgbClr val="CECEE8">
                  <a:alpha val="0"/>
                </a:srgbClr>
              </a:clrTo>
            </a:clrChange>
            <a:lum bright="30000" contrast="-20000"/>
          </a:blip>
          <a:srcRect/>
          <a:stretch>
            <a:fillRect/>
          </a:stretch>
        </p:blipFill>
        <p:spPr bwMode="auto">
          <a:xfrm>
            <a:off x="6500858" y="71414"/>
            <a:ext cx="2071670" cy="1428736"/>
          </a:xfrm>
          <a:prstGeom prst="rect">
            <a:avLst/>
          </a:prstGeom>
          <a:ln>
            <a:noFill/>
          </a:ln>
          <a:effectLst>
            <a:outerShdw blurRad="76200" dir="13500000" sy="23000" kx="1200000" algn="br" rotWithShape="0">
              <a:prstClr val="black">
                <a:alpha val="20000"/>
              </a:prstClr>
            </a:outerShdw>
            <a:softEdge rad="112500"/>
          </a:effectLst>
        </p:spPr>
      </p:pic>
      <p:sp>
        <p:nvSpPr>
          <p:cNvPr id="5" name="標題 1"/>
          <p:cNvSpPr txBox="1">
            <a:spLocks/>
          </p:cNvSpPr>
          <p:nvPr/>
        </p:nvSpPr>
        <p:spPr>
          <a:xfrm>
            <a:off x="457200" y="704088"/>
            <a:ext cx="8401080" cy="724648"/>
          </a:xfrm>
          <a:prstGeom prst="rect">
            <a:avLst/>
          </a:prstGeom>
        </p:spPr>
        <p:txBody>
          <a:bodyPr vert="horz" lIns="0" rIns="0" bIns="0" anchor="b">
            <a:normAutofit fontScale="97500"/>
          </a:bodyPr>
          <a:lstStyle/>
          <a:p>
            <a:pPr lvl="0">
              <a:spcBef>
                <a:spcPct val="0"/>
              </a:spcBef>
            </a:pPr>
            <a:r>
              <a:rPr kumimoji="0" lang="zh-TW" altLang="en-US"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ea"/>
                <a:ea typeface="+mj-ea"/>
                <a:cs typeface="+mj-cs"/>
              </a:rPr>
              <a:t>新聞事件─</a:t>
            </a:r>
            <a:r>
              <a:rPr lang="zh-TW" altLang="en-US" sz="2800" b="1" dirty="0">
                <a:effectLst>
                  <a:outerShdw blurRad="38100" dist="38100" dir="2700000" algn="tl">
                    <a:srgbClr val="000000">
                      <a:alpha val="43137"/>
                    </a:srgbClr>
                  </a:outerShdw>
                </a:effectLst>
                <a:latin typeface="+mj-ea"/>
                <a:ea typeface="+mj-ea"/>
              </a:rPr>
              <a:t>健保卡報稅遇駭 遭網路勒索</a:t>
            </a:r>
            <a:r>
              <a:rPr kumimoji="0" lang="en-US" altLang="zh-TW"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ea"/>
                <a:ea typeface="+mj-ea"/>
                <a:cs typeface="+mj-cs"/>
              </a:rPr>
              <a:t/>
            </a:r>
            <a:br>
              <a:rPr kumimoji="0" lang="en-US" altLang="zh-TW"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ea"/>
                <a:ea typeface="+mj-ea"/>
                <a:cs typeface="+mj-cs"/>
              </a:rPr>
            </a:br>
            <a:r>
              <a:rPr lang="en-US" sz="1600" dirty="0" smtClean="0">
                <a:solidFill>
                  <a:srgbClr val="0070C0"/>
                </a:solidFill>
                <a:latin typeface="+mj-lt"/>
                <a:ea typeface="+mj-ea"/>
              </a:rPr>
              <a:t>2016-05-11</a:t>
            </a:r>
            <a:r>
              <a:rPr lang="zh-TW" altLang="en-US" sz="1600" dirty="0" smtClean="0">
                <a:solidFill>
                  <a:srgbClr val="0070C0"/>
                </a:solidFill>
                <a:latin typeface="+mj-lt"/>
                <a:ea typeface="+mj-ea"/>
              </a:rPr>
              <a:t> 自由時報報導</a:t>
            </a:r>
            <a:endParaRPr kumimoji="0" lang="zh-TW" altLang="en-US" sz="1600" b="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28736"/>
            <a:ext cx="8229600" cy="4895864"/>
          </a:xfrm>
        </p:spPr>
        <p:txBody>
          <a:bodyPr>
            <a:normAutofit/>
          </a:bodyPr>
          <a:lstStyle/>
          <a:p>
            <a:pPr>
              <a:lnSpc>
                <a:spcPct val="150000"/>
              </a:lnSpc>
            </a:pPr>
            <a:r>
              <a:rPr lang="zh-TW" altLang="en-US" sz="1500" dirty="0" smtClean="0">
                <a:latin typeface="+mj-ea"/>
                <a:ea typeface="+mj-ea"/>
              </a:rPr>
              <a:t>儘管目前全台社會新聞的焦點，全都集中在詐騙集團，但目前新興的「</a:t>
            </a:r>
            <a:r>
              <a:rPr lang="zh-TW" altLang="en-US" sz="1500" b="1" dirty="0" smtClean="0">
                <a:effectLst>
                  <a:outerShdw blurRad="38100" dist="38100" dir="2700000" algn="tl">
                    <a:srgbClr val="000000">
                      <a:alpha val="43137"/>
                    </a:srgbClr>
                  </a:outerShdw>
                </a:effectLst>
                <a:latin typeface="+mj-ea"/>
                <a:ea typeface="+mj-ea"/>
              </a:rPr>
              <a:t>勒索軟體</a:t>
            </a:r>
            <a:r>
              <a:rPr lang="zh-TW" altLang="en-US" sz="1500" dirty="0" smtClean="0">
                <a:latin typeface="+mj-ea"/>
                <a:ea typeface="+mj-ea"/>
              </a:rPr>
              <a:t>」，卻肆無忌憚的以文件或圖檔加密，向電腦使用者或是手機使用者勒索。其中被害人當中，不乏是商業或公司的文件。 </a:t>
            </a:r>
          </a:p>
          <a:p>
            <a:pPr>
              <a:lnSpc>
                <a:spcPct val="150000"/>
              </a:lnSpc>
            </a:pPr>
            <a:r>
              <a:rPr lang="zh-TW" altLang="en-US" sz="1500" dirty="0" smtClean="0">
                <a:latin typeface="+mj-ea"/>
                <a:ea typeface="+mj-ea"/>
              </a:rPr>
              <a:t>防毒科技公司指出，最近接獲多起客戶和公司負責人要求協助，因為遭到惡意軟體「勒索軟體」恐嚇，重要客戶文件被駭客「加密」打不開，對工作已造成嚴重影響。勒索軟體原本盛行在歐美國家，這兩年開始在亞洲地區。部分被害公司支付駭客要求的數千元美金，並換成網路貨幣「比特幣」支付贖款，但被加密的文件和圖檔還是打不開，甚至有被害人接連付款，被加密文件還是打不開。 </a:t>
            </a:r>
          </a:p>
          <a:p>
            <a:pPr>
              <a:lnSpc>
                <a:spcPct val="150000"/>
              </a:lnSpc>
            </a:pPr>
            <a:r>
              <a:rPr lang="zh-TW" altLang="en-US" sz="1500" dirty="0" smtClean="0">
                <a:latin typeface="+mj-ea"/>
                <a:ea typeface="+mj-ea"/>
              </a:rPr>
              <a:t>防毒</a:t>
            </a:r>
            <a:r>
              <a:rPr lang="zh-TW" altLang="en-US" sz="1500" dirty="0" smtClean="0">
                <a:latin typeface="+mj-ea"/>
                <a:ea typeface="+mj-ea"/>
              </a:rPr>
              <a:t>業者分析，過去十年來，勒索軟體的攻擊手法不斷翻新和變種，目前推估至少有上千種的惡意軟體！可怕的是駭客的獲利屢創新高，卻無法可管。新竹一家公司鄭姓負責人被駭客勒索，重要文件救不回，也急的跳腳，並認為詐騙集團雖然可惡，但駭客更可惡，因為不付錢所有文件都被鎖住，造成的損失更為嚴重。</a:t>
            </a:r>
            <a:endParaRPr lang="zh-TW" altLang="en-US" sz="1500" dirty="0">
              <a:latin typeface="+mj-ea"/>
              <a:ea typeface="+mj-ea"/>
            </a:endParaRPr>
          </a:p>
        </p:txBody>
      </p:sp>
      <p:sp>
        <p:nvSpPr>
          <p:cNvPr id="4" name="標題 1"/>
          <p:cNvSpPr txBox="1">
            <a:spLocks/>
          </p:cNvSpPr>
          <p:nvPr/>
        </p:nvSpPr>
        <p:spPr>
          <a:xfrm>
            <a:off x="457200" y="704088"/>
            <a:ext cx="8401080" cy="724648"/>
          </a:xfrm>
          <a:prstGeom prst="rect">
            <a:avLst/>
          </a:prstGeom>
        </p:spPr>
        <p:txBody>
          <a:bodyPr vert="horz" lIns="0" rIns="0" bIns="0" anchor="b">
            <a:normAutofit fontScale="97500"/>
          </a:bodyPr>
          <a:lstStyle/>
          <a:p>
            <a:pPr>
              <a:spcBef>
                <a:spcPct val="0"/>
              </a:spcBef>
            </a:pPr>
            <a:r>
              <a:rPr kumimoji="0" lang="zh-TW" altLang="en-US"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ea"/>
                <a:ea typeface="+mj-ea"/>
                <a:cs typeface="+mj-cs"/>
              </a:rPr>
              <a:t>新聞事件─</a:t>
            </a:r>
            <a:r>
              <a:rPr lang="zh-TW" altLang="en-US" sz="2800" b="1" dirty="0">
                <a:effectLst>
                  <a:outerShdw blurRad="38100" dist="38100" dir="2700000" algn="tl">
                    <a:srgbClr val="000000">
                      <a:alpha val="43137"/>
                    </a:srgbClr>
                  </a:outerShdw>
                </a:effectLst>
                <a:latin typeface="+mj-ea"/>
                <a:ea typeface="+mj-ea"/>
              </a:rPr>
              <a:t>勒索軟體比詐騙集團更</a:t>
            </a:r>
            <a:r>
              <a:rPr lang="zh-TW" altLang="en-US" sz="2800" b="1" dirty="0" smtClean="0">
                <a:effectLst>
                  <a:outerShdw blurRad="38100" dist="38100" dir="2700000" algn="tl">
                    <a:srgbClr val="000000">
                      <a:alpha val="43137"/>
                    </a:srgbClr>
                  </a:outerShdw>
                </a:effectLst>
                <a:latin typeface="+mj-ea"/>
                <a:ea typeface="+mj-ea"/>
              </a:rPr>
              <a:t>可惡</a:t>
            </a:r>
            <a:r>
              <a:rPr kumimoji="0" lang="en-US" altLang="zh-TW"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ea"/>
                <a:ea typeface="+mj-ea"/>
                <a:cs typeface="+mj-cs"/>
              </a:rPr>
              <a:t/>
            </a:r>
            <a:br>
              <a:rPr kumimoji="0" lang="en-US" altLang="zh-TW"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ea"/>
                <a:ea typeface="+mj-ea"/>
                <a:cs typeface="+mj-cs"/>
              </a:rPr>
            </a:br>
            <a:r>
              <a:rPr lang="en-US" sz="1600" dirty="0" smtClean="0">
                <a:solidFill>
                  <a:srgbClr val="0070C0"/>
                </a:solidFill>
                <a:latin typeface="+mj-lt"/>
                <a:ea typeface="+mj-ea"/>
              </a:rPr>
              <a:t>2016-05-11</a:t>
            </a:r>
            <a:r>
              <a:rPr lang="zh-TW" altLang="en-US" sz="1600" dirty="0" smtClean="0">
                <a:solidFill>
                  <a:srgbClr val="0070C0"/>
                </a:solidFill>
                <a:latin typeface="+mj-lt"/>
                <a:ea typeface="+mj-ea"/>
              </a:rPr>
              <a:t> 中時電子報</a:t>
            </a:r>
            <a:endParaRPr kumimoji="0" lang="zh-TW" altLang="en-US" sz="1600" b="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rPr>
              <a:t>勒索軟體是什麼？</a:t>
            </a:r>
            <a:endParaRPr lang="zh-TW"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fontScale="92500"/>
          </a:bodyPr>
          <a:lstStyle/>
          <a:p>
            <a:pPr>
              <a:lnSpc>
                <a:spcPct val="150000"/>
              </a:lnSpc>
            </a:pPr>
            <a:r>
              <a:rPr lang="zh-TW" altLang="en-US" sz="2400" b="1" dirty="0" smtClean="0">
                <a:solidFill>
                  <a:srgbClr val="FF0000"/>
                </a:solidFill>
                <a:latin typeface="+mj-ea"/>
                <a:ea typeface="+mj-ea"/>
              </a:rPr>
              <a:t>勒索軟體 </a:t>
            </a:r>
            <a:r>
              <a:rPr lang="en-US" altLang="zh-TW" sz="2400" b="1" dirty="0" err="1" smtClean="0">
                <a:solidFill>
                  <a:srgbClr val="FF0000"/>
                </a:solidFill>
                <a:latin typeface="+mj-ea"/>
                <a:ea typeface="+mj-ea"/>
              </a:rPr>
              <a:t>Ransomware</a:t>
            </a:r>
            <a:r>
              <a:rPr lang="zh-TW" altLang="en-US" sz="2400" dirty="0" smtClean="0">
                <a:latin typeface="+mj-ea"/>
                <a:ea typeface="+mj-ea"/>
              </a:rPr>
              <a:t>是一種特殊的惡意軟體，讓你失去對自己系統或資料的控制，而且如果不付錢給這攻擊的背後黑手也就無法拿回來。基本上，你的系統或資料成為了人質，讓你被迫去支付贖金。這也就是它被稱為「勒索軟體」的原因。加密勒索軟體散播到新</a:t>
            </a:r>
            <a:r>
              <a:rPr lang="zh-TW" altLang="en-US" sz="2400" dirty="0" smtClean="0">
                <a:latin typeface="+mj-ea"/>
                <a:ea typeface="+mj-ea"/>
              </a:rPr>
              <a:t>地區，台灣</a:t>
            </a:r>
            <a:r>
              <a:rPr lang="zh-TW" altLang="en-US" sz="2400" dirty="0" smtClean="0">
                <a:latin typeface="+mj-ea"/>
                <a:ea typeface="+mj-ea"/>
              </a:rPr>
              <a:t>列入歐美以外最受影響的國家。</a:t>
            </a:r>
          </a:p>
          <a:p>
            <a:pPr>
              <a:lnSpc>
                <a:spcPct val="150000"/>
              </a:lnSpc>
            </a:pPr>
            <a:r>
              <a:rPr lang="zh-TW" altLang="en-US" sz="2400" dirty="0" smtClean="0">
                <a:latin typeface="+mj-ea"/>
                <a:ea typeface="+mj-ea"/>
              </a:rPr>
              <a:t>勒索軟體散播超過</a:t>
            </a:r>
            <a:r>
              <a:rPr lang="zh-TW" altLang="en-US" sz="2400" dirty="0" smtClean="0">
                <a:latin typeface="+mj-ea"/>
                <a:ea typeface="+mj-ea"/>
              </a:rPr>
              <a:t>十年，第</a:t>
            </a:r>
            <a:r>
              <a:rPr lang="zh-TW" altLang="en-US" sz="2400" dirty="0" smtClean="0">
                <a:latin typeface="+mj-ea"/>
                <a:ea typeface="+mj-ea"/>
              </a:rPr>
              <a:t>一個版本早在</a:t>
            </a:r>
            <a:r>
              <a:rPr lang="en-US" altLang="zh-TW" sz="2400" dirty="0" smtClean="0">
                <a:latin typeface="+mj-ea"/>
                <a:ea typeface="+mj-ea"/>
              </a:rPr>
              <a:t>2005</a:t>
            </a:r>
            <a:r>
              <a:rPr lang="zh-TW" altLang="en-US" sz="2400" dirty="0" smtClean="0">
                <a:latin typeface="+mj-ea"/>
                <a:ea typeface="+mj-ea"/>
              </a:rPr>
              <a:t>年在俄羅斯</a:t>
            </a:r>
            <a:r>
              <a:rPr lang="zh-TW" altLang="en-US" sz="2400" dirty="0" smtClean="0">
                <a:latin typeface="+mj-ea"/>
                <a:ea typeface="+mj-ea"/>
              </a:rPr>
              <a:t>現身，從</a:t>
            </a:r>
            <a:r>
              <a:rPr lang="zh-TW" altLang="en-US" sz="2400" dirty="0" smtClean="0">
                <a:latin typeface="+mj-ea"/>
                <a:ea typeface="+mj-ea"/>
              </a:rPr>
              <a:t>那時候起，勒索軟體傳遍了全球，發展出許多不同的版本。</a:t>
            </a:r>
          </a:p>
          <a:p>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dirty="0" smtClean="0"/>
              <a:t>加密勒索軟體最大宗的攻擊方式是透過網路釣魚</a:t>
            </a:r>
            <a:r>
              <a:rPr lang="zh-TW" altLang="en-US" sz="4000" b="1" dirty="0" smtClean="0"/>
              <a:t>信件</a:t>
            </a:r>
            <a:endParaRPr lang="zh-TW" altLang="en-US" sz="4000" dirty="0"/>
          </a:p>
        </p:txBody>
      </p:sp>
      <p:sp>
        <p:nvSpPr>
          <p:cNvPr id="3" name="內容版面配置區 2"/>
          <p:cNvSpPr>
            <a:spLocks noGrp="1"/>
          </p:cNvSpPr>
          <p:nvPr>
            <p:ph idx="1"/>
          </p:nvPr>
        </p:nvSpPr>
        <p:spPr/>
        <p:txBody>
          <a:bodyPr/>
          <a:lstStyle/>
          <a:p>
            <a:pPr>
              <a:lnSpc>
                <a:spcPct val="150000"/>
              </a:lnSpc>
            </a:pPr>
            <a:r>
              <a:rPr lang="zh-TW" altLang="en-US" sz="2200" dirty="0" smtClean="0">
                <a:latin typeface="+mj-ea"/>
                <a:ea typeface="+mj-ea"/>
              </a:rPr>
              <a:t>一位公司員工在辦公室查看一下自己的信箱，看到一封看似重要訊息的</a:t>
            </a:r>
            <a:r>
              <a:rPr lang="zh-TW" altLang="en-US" sz="2200" dirty="0" smtClean="0">
                <a:latin typeface="+mj-ea"/>
                <a:ea typeface="+mj-ea"/>
              </a:rPr>
              <a:t>郵件，比如：偽裝</a:t>
            </a:r>
            <a:r>
              <a:rPr lang="zh-TW" altLang="en-US" sz="2200" dirty="0" smtClean="0">
                <a:latin typeface="+mj-ea"/>
                <a:ea typeface="+mj-ea"/>
              </a:rPr>
              <a:t>履歷表的 </a:t>
            </a:r>
            <a:r>
              <a:rPr lang="en-US" altLang="zh-TW" sz="2200" dirty="0" err="1" smtClean="0">
                <a:latin typeface="+mj-ea"/>
                <a:ea typeface="+mj-ea"/>
              </a:rPr>
              <a:t>CryptoWall</a:t>
            </a:r>
            <a:r>
              <a:rPr lang="en-US" altLang="zh-TW" sz="2200" dirty="0" smtClean="0">
                <a:latin typeface="+mj-ea"/>
                <a:ea typeface="+mj-ea"/>
              </a:rPr>
              <a:t> </a:t>
            </a:r>
            <a:r>
              <a:rPr lang="zh-TW" altLang="en-US" sz="2200" dirty="0" smtClean="0">
                <a:latin typeface="+mj-ea"/>
                <a:ea typeface="+mj-ea"/>
              </a:rPr>
              <a:t>加密勒索病毒，因此就點了裡面的連結</a:t>
            </a:r>
            <a:r>
              <a:rPr lang="zh-TW" altLang="en-US" sz="2200" dirty="0" smtClean="0">
                <a:latin typeface="+mj-ea"/>
                <a:ea typeface="+mj-ea"/>
              </a:rPr>
              <a:t>。</a:t>
            </a:r>
            <a:endParaRPr lang="en-US" altLang="zh-TW" sz="2200" dirty="0" smtClean="0">
              <a:latin typeface="+mj-ea"/>
              <a:ea typeface="+mj-ea"/>
            </a:endParaRPr>
          </a:p>
          <a:p>
            <a:pPr>
              <a:lnSpc>
                <a:spcPct val="150000"/>
              </a:lnSpc>
            </a:pPr>
            <a:r>
              <a:rPr lang="zh-TW" altLang="en-US" sz="2200" dirty="0" smtClean="0">
                <a:latin typeface="+mj-ea"/>
                <a:ea typeface="+mj-ea"/>
              </a:rPr>
              <a:t>隨即</a:t>
            </a:r>
            <a:r>
              <a:rPr lang="zh-TW" altLang="en-US" sz="2200" dirty="0" smtClean="0">
                <a:latin typeface="+mj-ea"/>
                <a:ea typeface="+mj-ea"/>
              </a:rPr>
              <a:t>，畫面上閃爍著一段勒索訊息表示系統及系統上的所有檔案都已被鎖住。該員工必須在 </a:t>
            </a:r>
            <a:r>
              <a:rPr lang="en-US" altLang="zh-TW" sz="2200" dirty="0" smtClean="0">
                <a:latin typeface="+mj-ea"/>
                <a:ea typeface="+mj-ea"/>
              </a:rPr>
              <a:t>72 </a:t>
            </a:r>
            <a:r>
              <a:rPr lang="zh-TW" altLang="en-US" sz="2200" dirty="0" smtClean="0">
                <a:latin typeface="+mj-ea"/>
                <a:ea typeface="+mj-ea"/>
              </a:rPr>
              <a:t>小時之內支付贖金來解開這部電腦，不然檔案將永遠無法挽回。</a:t>
            </a:r>
          </a:p>
          <a:p>
            <a:endParaRPr lang="zh-TW" altLang="en-US" dirty="0"/>
          </a:p>
        </p:txBody>
      </p:sp>
      <p:sp>
        <p:nvSpPr>
          <p:cNvPr id="4" name="向右箭號 3"/>
          <p:cNvSpPr/>
          <p:nvPr/>
        </p:nvSpPr>
        <p:spPr>
          <a:xfrm>
            <a:off x="1071538" y="5429264"/>
            <a:ext cx="1000132" cy="4286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7" name="矩形 6"/>
          <p:cNvSpPr/>
          <p:nvPr/>
        </p:nvSpPr>
        <p:spPr>
          <a:xfrm>
            <a:off x="2143108" y="5357826"/>
            <a:ext cx="6200955" cy="523220"/>
          </a:xfrm>
          <a:prstGeom prst="rect">
            <a:avLst/>
          </a:prstGeom>
          <a:noFill/>
        </p:spPr>
        <p:txBody>
          <a:bodyPr wrap="square" lIns="91440" tIns="45720" rIns="91440" bIns="45720">
            <a:spAutoFit/>
          </a:bodyPr>
          <a:lstStyle/>
          <a:p>
            <a:r>
              <a:rPr lang="zh-TW" altLang="en-US" sz="28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mj-ea"/>
                <a:ea typeface="+mj-ea"/>
              </a:rPr>
              <a:t>有辦法可解決嗎？目前無解！</a:t>
            </a:r>
            <a:endParaRPr lang="zh-TW" altLang="en-US" sz="28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7812" t="48437" r="63667" b="11458"/>
          <a:stretch>
            <a:fillRect/>
          </a:stretch>
        </p:blipFill>
        <p:spPr bwMode="auto">
          <a:xfrm rot="20604702">
            <a:off x="2235107" y="3284651"/>
            <a:ext cx="2428892" cy="30003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矩形 6"/>
          <p:cNvSpPr/>
          <p:nvPr/>
        </p:nvSpPr>
        <p:spPr>
          <a:xfrm>
            <a:off x="357158" y="1571612"/>
            <a:ext cx="849463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TW"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文鼎粗黑" pitchFamily="49" charset="-120"/>
                <a:ea typeface="文鼎粗黑" pitchFamily="49" charset="-120"/>
                <a:cs typeface="文鼎粗黑" pitchFamily="49" charset="-120"/>
              </a:rPr>
              <a:t>勒索軟體如何入侵您的電腦</a:t>
            </a:r>
            <a:endParaRPr lang="zh-TW"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文鼎粗黑" pitchFamily="49" charset="-120"/>
              <a:ea typeface="文鼎粗黑" pitchFamily="49" charset="-120"/>
              <a:cs typeface="文鼎粗黑" pitchFamily="49" charset="-120"/>
            </a:endParaRPr>
          </a:p>
        </p:txBody>
      </p:sp>
      <p:sp>
        <p:nvSpPr>
          <p:cNvPr id="8" name="橢圓形圖說文字 7"/>
          <p:cNvSpPr/>
          <p:nvPr/>
        </p:nvSpPr>
        <p:spPr>
          <a:xfrm>
            <a:off x="4643438" y="2857496"/>
            <a:ext cx="2500330" cy="1285884"/>
          </a:xfrm>
          <a:prstGeom prst="wedgeEllipseCallout">
            <a:avLst>
              <a:gd name="adj1" fmla="val -44901"/>
              <a:gd name="adj2" fmla="val 47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solidFill>
                  <a:schemeClr val="tx1"/>
                </a:solidFill>
                <a:latin typeface="+mj-lt"/>
              </a:rPr>
              <a:t>Give</a:t>
            </a:r>
            <a:r>
              <a:rPr lang="zh-TW" altLang="en-US" sz="2400" dirty="0" smtClean="0">
                <a:solidFill>
                  <a:schemeClr val="tx1"/>
                </a:solidFill>
                <a:latin typeface="+mj-lt"/>
              </a:rPr>
              <a:t> </a:t>
            </a:r>
            <a:r>
              <a:rPr lang="en-US" altLang="zh-TW" sz="2400" dirty="0" smtClean="0">
                <a:solidFill>
                  <a:schemeClr val="tx1"/>
                </a:solidFill>
                <a:latin typeface="+mj-lt"/>
              </a:rPr>
              <a:t>Me The Money!!!</a:t>
            </a:r>
            <a:endParaRPr lang="zh-TW" altLang="en-US" sz="2400" dirty="0">
              <a:solidFill>
                <a:schemeClr val="tx1"/>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8229" t="24305" r="16667" b="10590"/>
          <a:stretch>
            <a:fillRect/>
          </a:stretch>
        </p:blipFill>
        <p:spPr bwMode="auto">
          <a:xfrm>
            <a:off x="928662" y="785794"/>
            <a:ext cx="7358114" cy="55721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l="11719" t="20833" r="10156" b="6250"/>
          <a:stretch>
            <a:fillRect/>
          </a:stretch>
        </p:blipFill>
        <p:spPr bwMode="auto">
          <a:xfrm>
            <a:off x="785786" y="785794"/>
            <a:ext cx="7654071" cy="5357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TotalTime>
  <Words>1278</Words>
  <Application>Microsoft Office PowerPoint</Application>
  <PresentationFormat>如螢幕大小 (4:3)</PresentationFormat>
  <Paragraphs>42</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流線</vt:lpstr>
      <vt:lpstr>勒索軟體橫行！ 如何保全電腦資料？</vt:lpstr>
      <vt:lpstr>新聞事件─報稅小心！趨勢：勒索軟體綁架報稅文件 2016-05-03 12:19 經濟日報 記者鍾張涵╱即時報導</vt:lpstr>
      <vt:lpstr>投影片 3</vt:lpstr>
      <vt:lpstr>投影片 4</vt:lpstr>
      <vt:lpstr>勒索軟體是什麼？</vt:lpstr>
      <vt:lpstr>加密勒索軟體最大宗的攻擊方式是透過網路釣魚信件</vt:lpstr>
      <vt:lpstr>投影片 7</vt:lpstr>
      <vt:lpstr>投影片 8</vt:lpstr>
      <vt:lpstr>投影片 9</vt:lpstr>
      <vt:lpstr>投影片 10</vt:lpstr>
      <vt:lpstr>投影片 11</vt:lpstr>
      <vt:lpstr>總結</vt:lpstr>
      <vt:lpstr>若疑似遭受感染時，請進行下列事項</vt:lpstr>
    </vt:vector>
  </TitlesOfParts>
  <Company>SYNNEX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勒索軟體橫行！ 如何保全電腦資料？</dc:title>
  <dc:creator>245910</dc:creator>
  <cp:lastModifiedBy>245910</cp:lastModifiedBy>
  <cp:revision>8</cp:revision>
  <dcterms:created xsi:type="dcterms:W3CDTF">2016-05-17T00:59:49Z</dcterms:created>
  <dcterms:modified xsi:type="dcterms:W3CDTF">2016-05-17T02:11:23Z</dcterms:modified>
</cp:coreProperties>
</file>