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5" r:id="rId8"/>
    <p:sldId id="267" r:id="rId9"/>
    <p:sldId id="268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962966" y="2355726"/>
            <a:ext cx="5218068" cy="2488342"/>
          </a:xfrm>
          <a:prstGeom prst="ellipse">
            <a:avLst/>
          </a:prstGeom>
          <a:solidFill>
            <a:schemeClr val="accent6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62966" y="4169284"/>
            <a:ext cx="52180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中華民國</a:t>
            </a:r>
            <a:r>
              <a:rPr lang="en-US" altLang="zh-TW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112</a:t>
            </a:r>
            <a:r>
              <a:rPr lang="zh-TW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年</a:t>
            </a:r>
            <a:r>
              <a:rPr lang="en-US" altLang="zh-TW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zh-TW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月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962966" y="2744151"/>
            <a:ext cx="52180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苗栗縣政府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政風處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廉政宣導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宣導內容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3059832" y="1131590"/>
            <a:ext cx="3384376" cy="38953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buSzPct val="100000"/>
              <a:buFont typeface="Arial" panose="020B0604020202020204" pitchFamily="34" charset="0"/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壹、貪瀆不法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500"/>
              </a:lnSpc>
              <a:buSzPct val="100000"/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貳、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廉政倫理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規範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500"/>
              </a:lnSpc>
              <a:buSzPct val="100000"/>
              <a:buFont typeface="Arial" panose="020B0604020202020204" pitchFamily="34" charset="0"/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參、利益衝突迴避法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500"/>
              </a:lnSpc>
              <a:buSzPct val="100000"/>
              <a:buFont typeface="Arial" panose="020B0604020202020204" pitchFamily="34" charset="0"/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肆、消費者保護宣導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500"/>
              </a:lnSpc>
              <a:buSzPct val="100000"/>
              <a:buFont typeface="Arial" panose="020B0604020202020204" pitchFamily="34" charset="0"/>
              <a:buNone/>
            </a:pP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00"/>
              </a:lnSpc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壹、貪瀆不法案例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弊端類型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申請核發路證索賄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835696" y="909246"/>
            <a:ext cx="6768752" cy="3180903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50000"/>
              </a:lnSpc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甲先後擔任公所秘書及鄉民代表會主席，得知轄內有開發商施作綠能建設，需向公所申請道路挖掘許可，藉機指示地方人士乙，假藉協助處理民眾抗爭、核發道路挖掘許可證等事由，向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光電公司負責人丙及協助其處理地方事務者丁勒索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450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萬元（實際勒索得款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350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萬元）及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</a:p>
          <a:p>
            <a:pPr hangingPunct="0">
              <a:lnSpc>
                <a:spcPct val="150000"/>
              </a:lnSpc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丙因先前申請核發路證遭拒，為順利取得路證，與丁共同透過調解委員會主席戊，向鄉長己就其核發路證之職務行為交付賄賂，戊己亦予收受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283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萬元之賄款，己則依約同意核發路證。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10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壹、貪瀆不法案例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弊端類型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申請核發路證索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賄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637184" y="771550"/>
            <a:ext cx="7344816" cy="5047406"/>
          </a:xfrm>
        </p:spPr>
        <p:txBody>
          <a:bodyPr>
            <a:noAutofit/>
          </a:bodyPr>
          <a:lstStyle/>
          <a:p>
            <a:pPr hangingPunct="0">
              <a:lnSpc>
                <a:spcPts val="2400"/>
              </a:lnSpc>
              <a:spcBef>
                <a:spcPts val="0"/>
              </a:spcBef>
            </a:pPr>
            <a:r>
              <a:rPr lang="zh-TW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違反法令規範</a:t>
            </a:r>
          </a:p>
          <a:p>
            <a:pPr marL="534988" indent="-174625" hangingPunc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貪污治罪條例第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款（藉勢藉端勒索財物罪）。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4988" indent="-174625" hangingPunc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貪污治罪條例第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款（不違背職務受賄罪）。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4988" indent="-174625" hangingPunc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貪污治罪條例第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項（不違背職務行賄罪）。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4988" indent="-174625" hangingPunc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刑法第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346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項（恐嚇取財罪）。</a:t>
            </a:r>
          </a:p>
          <a:p>
            <a:pPr hangingPunct="0">
              <a:lnSpc>
                <a:spcPts val="2400"/>
              </a:lnSpc>
              <a:spcBef>
                <a:spcPts val="0"/>
              </a:spcBef>
            </a:pPr>
            <a:r>
              <a:rPr lang="zh-TW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防貪預警作為</a:t>
            </a:r>
          </a:p>
          <a:p>
            <a:pPr marL="442913" indent="-174625" hangingPunc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辦理企業誠信宣導：機關除應平時對同仁進行廉政法令宣導，並應辦理企業之誠信經營座談會，讓企業知悉誠信永續經營重要性，透過與業者面對面溝通，協助企業建構誠信倫理及廉能價值，善盡企業社會責任。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2913" indent="-174625" hangingPunc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揭弊及引入司法監督：綠能案件所涉金額與產值甚鉅，極易引起各方覬覦及競相搶奪，扼殺優良廠商參與意願。因此，不論是機關人員、廠商或民眾，如發現有違法情事，皆應勇於揭弊，檢察機關將落實檢舉人身分保密，嚴查速辦。</a:t>
            </a:r>
          </a:p>
          <a:p>
            <a:pPr hangingPunct="0">
              <a:lnSpc>
                <a:spcPts val="2400"/>
              </a:lnSpc>
              <a:spcBef>
                <a:spcPts val="0"/>
              </a:spcBef>
              <a:buNone/>
            </a:pP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85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橢圓 28"/>
          <p:cNvSpPr/>
          <p:nvPr/>
        </p:nvSpPr>
        <p:spPr>
          <a:xfrm>
            <a:off x="1115616" y="1527634"/>
            <a:ext cx="2952328" cy="288032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94" y="10495"/>
            <a:ext cx="9144000" cy="884466"/>
          </a:xfrm>
        </p:spPr>
        <p:txBody>
          <a:bodyPr/>
          <a:lstStyle/>
          <a:p>
            <a:pPr>
              <a:buSzPct val="100000"/>
            </a:pPr>
            <a:r>
              <a:rPr lang="zh-TW" altLang="en-US" sz="2400" dirty="0">
                <a:solidFill>
                  <a:sysClr val="windowText" lastClr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貳、廉政倫理規範案例</a:t>
            </a:r>
            <a:r>
              <a:rPr lang="en-US" altLang="zh-TW" sz="2400" dirty="0">
                <a:solidFill>
                  <a:sysClr val="windowText" lastClr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solidFill>
                  <a:sysClr val="windowText" lastClr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 smtClean="0">
                <a:solidFill>
                  <a:sysClr val="windowText" lastClr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包商送禮可否收受？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1115616" y="1707654"/>
            <a:ext cx="2736304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包商於年節時，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送禮至採購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可否收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受？</a:t>
            </a:r>
          </a:p>
        </p:txBody>
      </p:sp>
      <p:sp>
        <p:nvSpPr>
          <p:cNvPr id="30" name="圓角矩形 29"/>
          <p:cNvSpPr/>
          <p:nvPr/>
        </p:nvSpPr>
        <p:spPr>
          <a:xfrm>
            <a:off x="4283968" y="1275606"/>
            <a:ext cx="4464496" cy="338437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圓角矩形 30"/>
          <p:cNvSpPr/>
          <p:nvPr/>
        </p:nvSpPr>
        <p:spPr>
          <a:xfrm>
            <a:off x="4427984" y="1419622"/>
            <a:ext cx="4176464" cy="309634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不可以收受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致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贈禮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品市價以不超過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元，或對機關多數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之市價不超過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元，始例外得收受之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包商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與採購主辦單位 有承攬契約之職務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利害關係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，應予拒絕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或退還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xmlns="" val="61279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>
            <a:extLst>
              <a:ext uri="{FF2B5EF4-FFF2-40B4-BE49-F238E27FC236}">
                <a16:creationId xmlns:a16="http://schemas.microsoft.com/office/drawing/2014/main" xmlns="" id="{042C12F7-AE9B-40D2-A6C4-2F1B6BC860EE}"/>
              </a:ext>
            </a:extLst>
          </p:cNvPr>
          <p:cNvSpPr txBox="1"/>
          <p:nvPr/>
        </p:nvSpPr>
        <p:spPr>
          <a:xfrm>
            <a:off x="1547664" y="0"/>
            <a:ext cx="798271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SzPct val="100000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、公職人員利益衝突迴避法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SzPct val="100000"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涉及關係人之考績未予以迴避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907704" y="1131590"/>
            <a:ext cx="6768752" cy="31809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ts val="2500"/>
              </a:lnSpc>
              <a:spcBef>
                <a:spcPts val="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案例事實：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hangingPunct="0">
              <a:lnSpc>
                <a:spcPts val="2500"/>
              </a:lnSpc>
              <a:spcBef>
                <a:spcPts val="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局首長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於核定其子媳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年終考核過程，未予迴避， 違反利衝法第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條及第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項規定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hangingPunct="0">
              <a:lnSpc>
                <a:spcPts val="2500"/>
              </a:lnSpc>
              <a:spcBef>
                <a:spcPts val="0"/>
              </a:spcBef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hangingPunct="0">
              <a:lnSpc>
                <a:spcPts val="2500"/>
              </a:lnSpc>
              <a:spcBef>
                <a:spcPts val="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hangingPunct="0">
              <a:lnSpc>
                <a:spcPts val="2500"/>
              </a:lnSpc>
              <a:spcBef>
                <a:spcPts val="0"/>
              </a:spcBef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本法第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款規定，為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關係人。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本案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於機關內任職，則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於核定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年終考核過程，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即負有迴避義務。因此，本案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未予迴避，並親自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核定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年終考核，使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獲有非財產上利益，違反本法第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條及第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條第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項規定。 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0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94" y="10495"/>
            <a:ext cx="9144000" cy="884466"/>
          </a:xfrm>
        </p:spPr>
        <p:txBody>
          <a:bodyPr/>
          <a:lstStyle/>
          <a:p>
            <a:pPr>
              <a:buSzPct val="100000"/>
            </a:pPr>
            <a:r>
              <a:rPr lang="zh-TW" altLang="en-US" sz="2400" dirty="0" smtClean="0">
                <a:solidFill>
                  <a:sysClr val="windowText" lastClr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肆、消費者保護宣導</a:t>
            </a:r>
            <a:r>
              <a:rPr lang="en-US" altLang="zh-TW" sz="2400" dirty="0">
                <a:solidFill>
                  <a:sysClr val="windowText" lastClr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solidFill>
                  <a:sysClr val="windowText" lastClr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 smtClean="0">
                <a:solidFill>
                  <a:sysClr val="windowText" lastClr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機車租賃新規範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26" name="Picture 2" descr="https://cpc.ey.gov.tw/File/EE344F920BF63BB6?S=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0331"/>
            <a:ext cx="7459149" cy="42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8">
            <a:extLst>
              <a:ext uri="{FF2B5EF4-FFF2-40B4-BE49-F238E27FC236}">
                <a16:creationId xmlns:a16="http://schemas.microsoft.com/office/drawing/2014/main" xmlns="" id="{FB8E7560-287E-41C7-BAE6-83834C9E964B}"/>
              </a:ext>
            </a:extLst>
          </p:cNvPr>
          <p:cNvSpPr>
            <a:spLocks noEditPoints="1"/>
          </p:cNvSpPr>
          <p:nvPr/>
        </p:nvSpPr>
        <p:spPr bwMode="auto">
          <a:xfrm>
            <a:off x="7471337" y="1491630"/>
            <a:ext cx="1639006" cy="3438690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Group 33">
            <a:extLst>
              <a:ext uri="{FF2B5EF4-FFF2-40B4-BE49-F238E27FC236}">
                <a16:creationId xmlns:a16="http://schemas.microsoft.com/office/drawing/2014/main" xmlns="" id="{C0322523-9F47-4264-8A8A-345FE5B95B5B}"/>
              </a:ext>
            </a:extLst>
          </p:cNvPr>
          <p:cNvGrpSpPr/>
          <p:nvPr/>
        </p:nvGrpSpPr>
        <p:grpSpPr>
          <a:xfrm>
            <a:off x="7596336" y="1234171"/>
            <a:ext cx="397601" cy="473707"/>
            <a:chOff x="9538102" y="4935014"/>
            <a:chExt cx="485138" cy="643029"/>
          </a:xfrm>
        </p:grpSpPr>
        <p:sp>
          <p:nvSpPr>
            <p:cNvPr id="13" name="Freeform: Shape 34">
              <a:extLst>
                <a:ext uri="{FF2B5EF4-FFF2-40B4-BE49-F238E27FC236}">
                  <a16:creationId xmlns:a16="http://schemas.microsoft.com/office/drawing/2014/main" xmlns="" id="{B9D275D7-C967-4EEE-AB1B-D304B2678293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5">
              <a:extLst>
                <a:ext uri="{FF2B5EF4-FFF2-40B4-BE49-F238E27FC236}">
                  <a16:creationId xmlns:a16="http://schemas.microsoft.com/office/drawing/2014/main" xmlns="" id="{ADDF18A7-2E0A-4616-86C4-7EA8E371A97B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36">
            <a:extLst>
              <a:ext uri="{FF2B5EF4-FFF2-40B4-BE49-F238E27FC236}">
                <a16:creationId xmlns:a16="http://schemas.microsoft.com/office/drawing/2014/main" xmlns="" id="{EA273C7C-E146-4BA0-BB01-4127A74E3C75}"/>
              </a:ext>
            </a:extLst>
          </p:cNvPr>
          <p:cNvGrpSpPr/>
          <p:nvPr/>
        </p:nvGrpSpPr>
        <p:grpSpPr>
          <a:xfrm>
            <a:off x="8018678" y="4083918"/>
            <a:ext cx="305050" cy="563665"/>
            <a:chOff x="9538102" y="4935014"/>
            <a:chExt cx="485138" cy="643029"/>
          </a:xfrm>
        </p:grpSpPr>
        <p:sp>
          <p:nvSpPr>
            <p:cNvPr id="16" name="Freeform: Shape 37">
              <a:extLst>
                <a:ext uri="{FF2B5EF4-FFF2-40B4-BE49-F238E27FC236}">
                  <a16:creationId xmlns:a16="http://schemas.microsoft.com/office/drawing/2014/main" xmlns="" id="{033BD0B6-DFC6-4C8A-B385-6A24B89E6804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8">
              <a:extLst>
                <a:ext uri="{FF2B5EF4-FFF2-40B4-BE49-F238E27FC236}">
                  <a16:creationId xmlns:a16="http://schemas.microsoft.com/office/drawing/2014/main" xmlns="" id="{A1BA64C7-C6E6-4945-9793-2E089068BE1A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3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xmlns="" id="{8323D8AC-7BD8-4B11-BF41-405990A29BEB}"/>
              </a:ext>
            </a:extLst>
          </p:cNvPr>
          <p:cNvGrpSpPr/>
          <p:nvPr/>
        </p:nvGrpSpPr>
        <p:grpSpPr>
          <a:xfrm>
            <a:off x="8312506" y="2139702"/>
            <a:ext cx="433583" cy="738405"/>
            <a:chOff x="9538102" y="4935014"/>
            <a:chExt cx="485138" cy="643029"/>
          </a:xfrm>
        </p:grpSpPr>
        <p:sp>
          <p:nvSpPr>
            <p:cNvPr id="19" name="Freeform: Shape 40">
              <a:extLst>
                <a:ext uri="{FF2B5EF4-FFF2-40B4-BE49-F238E27FC236}">
                  <a16:creationId xmlns:a16="http://schemas.microsoft.com/office/drawing/2014/main" xmlns="" id="{7EE94F1F-63C9-4EA7-AA84-7B285C582096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41">
              <a:extLst>
                <a:ext uri="{FF2B5EF4-FFF2-40B4-BE49-F238E27FC236}">
                  <a16:creationId xmlns:a16="http://schemas.microsoft.com/office/drawing/2014/main" xmlns="" id="{B2435BA4-2450-438A-BD3D-DD80FF9449E5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4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extBox 9"/>
          <p:cNvSpPr txBox="1"/>
          <p:nvPr/>
        </p:nvSpPr>
        <p:spPr>
          <a:xfrm>
            <a:off x="7124361" y="4889791"/>
            <a:ext cx="2019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資料來源：行政院消費者保護會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99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619672" y="3075806"/>
            <a:ext cx="6307587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zh-TW" sz="2400" b="1" strike="noStrike" spc="-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法務部廉政署檢舉服務專線：</a:t>
            </a:r>
            <a:r>
              <a:rPr lang="en-US" sz="2400" b="1" strike="noStrike" spc="-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0800-286-586</a:t>
            </a:r>
            <a:endParaRPr lang="en-US" sz="2400" b="0" strike="noStrike" spc="-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sz="2400" b="1" strike="noStrike" spc="-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苗栗縣政府政風處廉政專線：</a:t>
            </a:r>
            <a:r>
              <a:rPr lang="en-US" sz="2400" b="1" strike="noStrike" spc="-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037-356639</a:t>
            </a:r>
            <a:endParaRPr lang="en-US" sz="2400" b="0" strike="noStrike" spc="-1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2243138">
              <a:lnSpc>
                <a:spcPct val="100000"/>
              </a:lnSpc>
            </a:pPr>
            <a:r>
              <a:rPr lang="zh-TW" sz="2400" b="1" strike="noStrike" spc="-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苗栗縣政府政風處 關心您</a:t>
            </a:r>
            <a:endParaRPr lang="en-US" sz="2400" b="0" strike="noStrike" spc="-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34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additive="repl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 additive="repl"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 additive="repl"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661</Words>
  <Application>Microsoft Office PowerPoint</Application>
  <PresentationFormat>如螢幕大小 (16:9)</PresentationFormat>
  <Paragraphs>37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投影片 1</vt:lpstr>
      <vt:lpstr>宣導內容</vt:lpstr>
      <vt:lpstr>壹、貪瀆不法案例 --弊端類型：申請核發路證索賄</vt:lpstr>
      <vt:lpstr>壹、貪瀆不法案例 --弊端類型：申請核發路證索賄</vt:lpstr>
      <vt:lpstr>貳、廉政倫理規範案例 --包商送禮可否收受？</vt:lpstr>
      <vt:lpstr>投影片 6</vt:lpstr>
      <vt:lpstr>肆、消費者保護宣導 --機車租賃新規範</vt:lpstr>
      <vt:lpstr>投影片 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政風室125</cp:lastModifiedBy>
  <cp:revision>37</cp:revision>
  <dcterms:created xsi:type="dcterms:W3CDTF">2014-04-01T16:27:38Z</dcterms:created>
  <dcterms:modified xsi:type="dcterms:W3CDTF">2023-03-21T02:16:44Z</dcterms:modified>
</cp:coreProperties>
</file>