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83" r:id="rId4"/>
    <p:sldId id="261" r:id="rId5"/>
    <p:sldId id="263" r:id="rId6"/>
    <p:sldId id="267" r:id="rId7"/>
    <p:sldId id="265" r:id="rId8"/>
    <p:sldId id="269" r:id="rId9"/>
    <p:sldId id="266" r:id="rId10"/>
    <p:sldId id="270" r:id="rId11"/>
    <p:sldId id="271" r:id="rId12"/>
    <p:sldId id="277" r:id="rId13"/>
    <p:sldId id="274" r:id="rId14"/>
    <p:sldId id="275" r:id="rId15"/>
    <p:sldId id="276" r:id="rId16"/>
    <p:sldId id="278" r:id="rId17"/>
    <p:sldId id="279" r:id="rId18"/>
    <p:sldId id="280" r:id="rId19"/>
    <p:sldId id="281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7F7B-9391-438D-859F-3B08ACC57EED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C6F1-F49F-406D-ADA4-07918EA0AA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58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C6E5A-165F-44F3-881A-9FAA9D29D28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84CD4-962A-4FC7-8870-AE2C06C597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159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479E5D-66B7-4533-B4B9-CF77A76A7AA0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560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0A8C-37DC-480D-8BEB-6150EE664769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1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9AE0-788E-4641-B033-151770D7DE41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A870-48B0-4F55-BD3B-E4CBFD1E690D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1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91D227-348E-4676-8FFF-7C96F6FF4732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9310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53BE-9D6C-42CB-A4A4-F37C16A6D783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7046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4B17-9828-4BD1-ACCB-57F888C88CF1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2671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A8E-CAE8-43B1-858C-EBB75B1200F0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FDCC-1711-4418-931F-B4226B424185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BC51AE1-6A9A-4A7A-8969-896571945176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740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5E8C7A9-3416-487C-8DFE-B6A4ACF1A140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76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C5C4B4-6CCE-4152-8D9E-C70A449C21EA}" type="datetime1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AF4EFE-804F-4CD7-B982-22807EEF4C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86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2109" y="471054"/>
            <a:ext cx="10071879" cy="5748513"/>
          </a:xfrm>
        </p:spPr>
        <p:txBody>
          <a:bodyPr>
            <a:normAutofit fontScale="90000"/>
          </a:bodyPr>
          <a:lstStyle/>
          <a:p>
            <a:r>
              <a:rPr lang="zh-TW" alt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苗栗縣政府性別平等</a:t>
            </a:r>
            <a:r>
              <a:rPr lang="en-US" altLang="zh-TW" sz="6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政策宣導</a:t>
            </a:r>
            <a:r>
              <a:rPr lang="zh-TW" alt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消除對婦女一切形式歧視公約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4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b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C</a:t>
            </a:r>
            <a:r>
              <a:rPr lang="en-US" altLang="zh-TW" sz="4000" cap="none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onvention</a:t>
            </a:r>
            <a:r>
              <a:rPr lang="en-US" altLang="zh-TW" sz="4000" cap="non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cap="none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on the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en-US" altLang="zh-TW" sz="4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limination of 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4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ll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F</a:t>
            </a:r>
            <a:r>
              <a:rPr lang="en-US" altLang="zh-TW" sz="4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orms of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en-US" altLang="zh-TW" sz="4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iscrimination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4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gainst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en-US" altLang="zh-TW" sz="4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omen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民政</a:t>
            </a: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9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1061" y="474748"/>
            <a:ext cx="10178322" cy="3561542"/>
          </a:xfrm>
        </p:spPr>
        <p:txBody>
          <a:bodyPr/>
          <a:lstStyle/>
          <a:p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祭孔大典禮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生亦可由女性</a:t>
            </a:r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0" y="1952598"/>
            <a:ext cx="4934465" cy="39901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968" y="1952599"/>
            <a:ext cx="5602140" cy="399010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8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6332" y="502457"/>
            <a:ext cx="10178322" cy="106772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家族宗祠祭祖可由女性擔任主祭官</a:t>
            </a:r>
            <a:r>
              <a:rPr lang="en-US" altLang="zh-TW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圖為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大學蕭昭君副教授擔任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宗祠祭祖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大典之主祭</a:t>
            </a:r>
            <a:r>
              <a:rPr lang="en-US" altLang="zh-TW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47" y="1945595"/>
            <a:ext cx="3575222" cy="30578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15" y="3688220"/>
            <a:ext cx="3608174" cy="286035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8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339096" y="0"/>
            <a:ext cx="4484104" cy="163483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主奠（祭）者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746828" y="1888835"/>
            <a:ext cx="2991427" cy="452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有子有女，不論長幼，由兒子擔任喪主；無子有女者，由侄子擔任喪主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昔</a:t>
            </a:r>
            <a:endParaRPr lang="zh-TW" altLang="en-US" sz="5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705599" y="1953491"/>
            <a:ext cx="3920759" cy="452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子有女，子女協商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不論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性別，由出生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最長者擔任。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子有女者擔任，由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兒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96" y="4388615"/>
            <a:ext cx="4143681" cy="224309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15" y="2829376"/>
            <a:ext cx="904568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2385"/>
            <a:ext cx="10515600" cy="1492132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「點</a:t>
            </a:r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主儀式」的主持人只能是男性？</a:t>
            </a:r>
            <a:b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1678" y="1379105"/>
            <a:ext cx="3884037" cy="5132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「點主儀式」是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子孫為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求吉運，請有官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位的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男性用硃砂筆將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神主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牌位上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的「王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字加上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一點成為「主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，表示亡者的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魂魄已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寄託在神主牌位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有子孫傳承，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不用擔心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自己死後無人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祭祀。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40839" y="1379105"/>
            <a:ext cx="4800600" cy="5132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已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不必限制性別，女性一樣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 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主持點主儀式。客家籍之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主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，傳統係由亡者之手足擔任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姊妹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也是手足，因此也可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主儀式，不應有性別之分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endParaRPr lang="en-US" altLang="zh-TW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94" y="2837946"/>
            <a:ext cx="904568" cy="6194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54" y="4420807"/>
            <a:ext cx="3760325" cy="203189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0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0277" y="336204"/>
            <a:ext cx="3486426" cy="818342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咬</a:t>
            </a:r>
            <a:r>
              <a:rPr lang="zh-TW" altLang="en-US" sz="4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起子孫釘</a:t>
            </a:r>
            <a:br>
              <a:rPr lang="zh-TW" altLang="en-US" sz="4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8881" y="1154546"/>
            <a:ext cx="3921212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子以牙將釘在靈柩上的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子孫釘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拔起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109254" y="984878"/>
            <a:ext cx="4600366" cy="55036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家屬依下列方式擇一辦理：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依出生別，由家中最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長之子女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負責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咬起子孫釘。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依子女協商結果處理。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如要維持祭祀制度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，由未來負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責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祭祀者擔任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endParaRPr lang="en-US" altLang="zh-TW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14" y="2888777"/>
            <a:ext cx="908383" cy="6218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87" y="4402978"/>
            <a:ext cx="3179806" cy="194240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4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2186" y="332509"/>
            <a:ext cx="2991427" cy="831273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r>
              <a:rPr lang="zh-TW" altLang="en-US" sz="4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招魂幡</a:t>
            </a:r>
            <a:br>
              <a:rPr lang="zh-TW" altLang="en-US" sz="4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4863" y="1385457"/>
            <a:ext cx="4317969" cy="5246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一根竹子僅頂端保留濃密葉片，並繫上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條白布帶，上面寫著歿者的生卒時辰及招魂文字，由兒子或男性晚輩右手持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45643" y="1385457"/>
            <a:ext cx="4497860" cy="500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子女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協商或由最親近之晚輩執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7" y="3577588"/>
            <a:ext cx="908383" cy="6218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36" y="4789899"/>
            <a:ext cx="3590855" cy="194479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0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0187" y="489527"/>
            <a:ext cx="1426867" cy="757381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送行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24530" y="1131454"/>
            <a:ext cx="3485724" cy="54497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夫妻互不相送，是避免其中一方過於哀傷，而隨著死去配偶一起埋葬；另有夫歿，妻子送行表示還想再嫁，而不能送行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</a:t>
            </a:r>
            <a:endParaRPr lang="en-US" altLang="zh-TW" sz="4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26920" y="1131454"/>
            <a:ext cx="3408220" cy="5449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配偶一方可依自己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意願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決定是否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送行。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en-US" altLang="zh-TW" sz="3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65" y="4670854"/>
            <a:ext cx="3550509" cy="191032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36" y="2977657"/>
            <a:ext cx="904568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0682" y="428567"/>
            <a:ext cx="2923158" cy="762924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訃聞</a:t>
            </a:r>
            <a:r>
              <a:rPr lang="zh-TW" altLang="en-US" sz="4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順序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92195" y="1161382"/>
            <a:ext cx="3160087" cy="538258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不分長幼，兒子排前，女性再依出生別排序</a:t>
            </a:r>
            <a:r>
              <a:rPr lang="zh-TW" altLang="en-US" sz="2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87514" y="1078255"/>
            <a:ext cx="3613438" cy="5239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子女協商為主。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由最長之性別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開始，男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女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分列。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若最長者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性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孝女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及女婿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排前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孝子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及媳婦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。反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，亦然。</a:t>
            </a:r>
          </a:p>
          <a:p>
            <a:endParaRPr lang="zh-TW" alt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789" y="4410179"/>
            <a:ext cx="3773905" cy="21337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15" y="2829376"/>
            <a:ext cx="904568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4369" y="474749"/>
            <a:ext cx="4899740" cy="79063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配偶歿，訃聞自稱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59044" y="1574800"/>
            <a:ext cx="3286991" cy="49737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妻歿夫稱「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杖期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夫」、「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不杖期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夫歿妻稱「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未亡人」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76183" y="1533237"/>
            <a:ext cx="3750628" cy="50569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妻歿─夫稱「夫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」或「護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喪夫」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夫歿─妻稱「妻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「護喪妻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72" y="4562428"/>
            <a:ext cx="3474705" cy="188258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07" y="2854090"/>
            <a:ext cx="904568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018415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愛、互相關懷與尊重，會讓我們</a:t>
            </a:r>
            <a:r>
              <a:rPr lang="en-US" altLang="zh-TW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的生命更完美！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319849"/>
            <a:ext cx="10283354" cy="243839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5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9816" y="774357"/>
            <a:ext cx="10264346" cy="5691097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1.CEDAW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起源、內容及國內施行情形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傳統宗教或喪禮習俗性別不平等現象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如何實踐性別平等及改變傳統思維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3941" y="199237"/>
            <a:ext cx="9378901" cy="53702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1.1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CEDAW-</a:t>
            </a:r>
            <a:r>
              <a:rPr lang="zh-TW" altLang="en-US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消除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對婦女一切</a:t>
            </a:r>
            <a:r>
              <a:rPr lang="zh-TW" altLang="en-US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形式</a:t>
            </a:r>
            <a:r>
              <a:rPr lang="en-US" altLang="zh-TW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歧視公約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之起源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聯合國大會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1979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日第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34180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號決議，通過並開放給各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國簽字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批准和加入生效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並於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1981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日生效。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47" y="1666305"/>
            <a:ext cx="3113433" cy="207481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4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563" y="174692"/>
            <a:ext cx="9162322" cy="5676671"/>
          </a:xfrm>
        </p:spPr>
        <p:txBody>
          <a:bodyPr>
            <a:no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條文內容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共有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條條文，第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1~16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條是主條文，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17~30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條是締約國之權利和義務。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立法精神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讓女性享有完整人權</a:t>
            </a:r>
            <a:b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界定歧視女性的定義</a:t>
            </a:r>
            <a:b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政府承擔消除歧視的責任</a:t>
            </a:r>
            <a:b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鼓勵民間團體參與監督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8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3424" y="0"/>
            <a:ext cx="10129019" cy="4867564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1.4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國內施行情形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消除對婦女一切形式歧視公約施行法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總統華總一義字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10000117471</a:t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號令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制定公布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全文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條，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日施行。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其第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條條文特別指出，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公約所揭示保障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人權及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促進性別平等之規定，具有國內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之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效力。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23" y="535052"/>
            <a:ext cx="3393540" cy="207593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1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427288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2.1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傳統祭祀性別不平等現象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祭孔大典禮生均由男性擔任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宗祠祭祖儀式女性不得擔任主祭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767914"/>
            <a:ext cx="4547760" cy="36575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2767914"/>
            <a:ext cx="5263980" cy="365263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8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3427" y="156206"/>
            <a:ext cx="10008821" cy="5039361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傳統喪禮性別不平等現象</a:t>
            </a:r>
            <a: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一向以父權為中心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男性為祭祀之主角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捧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斗、持招魂幡、執杖、封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釘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等儀式女性無法參與</a:t>
            </a:r>
            <a: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3558746"/>
            <a:ext cx="7381102" cy="316272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8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0913" y="1204421"/>
            <a:ext cx="10169087" cy="54549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3.1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實踐性別平等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消除</a:t>
            </a: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對婦女一切形式歧視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公約第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條：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「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男女的社會和文化行為模式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以</a:t>
            </a: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消除基於性別而分尊卑觀念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或基於男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女任務</a:t>
            </a: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定型所產生的偏見、習俗和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其他做法</a:t>
            </a:r>
            <a:r>
              <a:rPr lang="en-US" altLang="zh-TW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zh-TW" altLang="en-US" sz="4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6476" y="668713"/>
            <a:ext cx="10178322" cy="500241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有關傳統習俗的調整與改變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20" y="1497086"/>
            <a:ext cx="6900849" cy="48785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4EFE-804F-4CD7-B982-22807EEF4CD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3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761</TotalTime>
  <Words>1082</Words>
  <Application>Microsoft Office PowerPoint</Application>
  <PresentationFormat>寬螢幕</PresentationFormat>
  <Paragraphs>118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Gill Sans MT</vt:lpstr>
      <vt:lpstr>Impact</vt:lpstr>
      <vt:lpstr>Badge</vt:lpstr>
      <vt:lpstr>    苗栗縣政府性別平等          政策宣導    消除對婦女一切形式歧視公約(cedaw)                  Convention on the       Elimination of All Forms of        Discrimination          Against        Women                                                 民政處</vt:lpstr>
      <vt:lpstr>1.CEDAW起源、內容及國內施行情形   2.傳統宗教或喪禮習俗性別不平等現象   3.如何實踐性別平等及改變傳統思維 </vt:lpstr>
      <vt:lpstr>1.1 CEDAW-消除對婦女一切形式     歧視公約之起源     ●聯合國大會 1979年12月18日第   34180號決議，通過並開放給各    國簽字、批准和加入生效。並於   1981年9月3日生效。   </vt:lpstr>
      <vt:lpstr>1.2 條文內容  ●共有30條條文，第1~16條是主條文，   第17~30條是締約國之權利和義務。  1.3 立法精神  ●讓女性享有完整人權 ●界定歧視女性的定義 ●政府承擔消除歧視的責任 ●鼓勵民間團體參與監督</vt:lpstr>
      <vt:lpstr>  1.4 國內施行情形   ●消除對婦女一切形式歧視公約施行法    100年6月8日總統華總一義字第10000117471   號令制定公布全文9條，101年1月1日施行。   其第2條條文特別指出，公約所揭示保障性別   人權及促進性別平等之規定，具有國內法律   之效力。 </vt:lpstr>
      <vt:lpstr>2.1 傳統祭祀性別不平等現象  ●祭孔大典禮生均由男性擔任 ●宗祠祭祖儀式女性不得擔任主祭</vt:lpstr>
      <vt:lpstr>2.2 傳統喪禮性別不平等現象  ●一向以父權為中心 ●男性為祭祀之主角 ●捧斗、持招魂幡、執杖、封釘   等儀式女性無法參與      </vt:lpstr>
      <vt:lpstr>3.1 實踐性別平等    消除對婦女一切形式歧視公約第5條：  「……改變男女的社會和文化行為模式，   以消除基於性別而分尊卑觀念或基於男   女任務定型所產生的偏見、習俗和一切   其他做法……。」</vt:lpstr>
      <vt:lpstr>   3.2 有關傳統習俗的調整與改變  </vt:lpstr>
      <vt:lpstr>祭孔大典禮生亦可由女性擔任</vt:lpstr>
      <vt:lpstr>家族宗祠祭祖可由女性擔任主祭官(圖為東華大學蕭昭君副教授擔任宗祠祭祖大典之主祭)</vt:lpstr>
      <vt:lpstr> 主奠（祭）者 </vt:lpstr>
      <vt:lpstr>「點主儀式」的主持人只能是男性？ </vt:lpstr>
      <vt:lpstr> 咬起子孫釘 </vt:lpstr>
      <vt:lpstr>持招魂幡 </vt:lpstr>
      <vt:lpstr>送行 </vt:lpstr>
      <vt:lpstr>訃聞順序 </vt:lpstr>
      <vt:lpstr>配偶歿，訃聞自稱</vt:lpstr>
      <vt:lpstr>愛、互相關懷與尊重，會讓我們  的生命更完美！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苗栗縣政府民政處 性別平等政策宣導</dc:title>
  <dc:creator>蔡承澤</dc:creator>
  <cp:lastModifiedBy>蔡承澤</cp:lastModifiedBy>
  <cp:revision>87</cp:revision>
  <cp:lastPrinted>2021-10-08T05:41:05Z</cp:lastPrinted>
  <dcterms:created xsi:type="dcterms:W3CDTF">2021-10-05T07:54:31Z</dcterms:created>
  <dcterms:modified xsi:type="dcterms:W3CDTF">2021-10-13T03:12:40Z</dcterms:modified>
</cp:coreProperties>
</file>