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 id="262" r:id="rId5"/>
    <p:sldId id="268" r:id="rId6"/>
    <p:sldId id="269" r:id="rId7"/>
    <p:sldId id="270" r:id="rId8"/>
    <p:sldId id="267"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60"/>
  </p:normalViewPr>
  <p:slideViewPr>
    <p:cSldViewPr>
      <p:cViewPr varScale="1">
        <p:scale>
          <a:sx n="67" d="100"/>
          <a:sy n="67" d="100"/>
        </p:scale>
        <p:origin x="4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451103-E9C1-4F9A-8FE7-078BC2251DE4}" type="doc">
      <dgm:prSet loTypeId="urn:microsoft.com/office/officeart/2005/8/layout/radial3" loCatId="cycle" qsTypeId="urn:microsoft.com/office/officeart/2005/8/quickstyle/simple1" qsCatId="simple" csTypeId="urn:microsoft.com/office/officeart/2005/8/colors/accent1_4" csCatId="accent1" phldr="1"/>
      <dgm:spPr/>
      <dgm:t>
        <a:bodyPr/>
        <a:lstStyle/>
        <a:p>
          <a:endParaRPr lang="zh-TW" altLang="en-US"/>
        </a:p>
      </dgm:t>
    </dgm:pt>
    <dgm:pt modelId="{2DD63794-0BFC-44C2-8917-705B91F1AF7F}">
      <dgm:prSet phldrT="[文字]"/>
      <dgm:spPr/>
      <dgm:t>
        <a:bodyPr/>
        <a:lstStyle/>
        <a:p>
          <a:r>
            <a:rPr lang="zh-TW" altLang="en-US" dirty="0" smtClean="0"/>
            <a:t>申報人</a:t>
          </a:r>
          <a:endParaRPr lang="zh-TW" altLang="en-US" dirty="0"/>
        </a:p>
      </dgm:t>
    </dgm:pt>
    <dgm:pt modelId="{6F77A587-846A-4BFF-8927-A8D1DB416842}" type="parTrans" cxnId="{B9B1C2A0-225F-42EC-8524-691217726830}">
      <dgm:prSet/>
      <dgm:spPr/>
      <dgm:t>
        <a:bodyPr/>
        <a:lstStyle/>
        <a:p>
          <a:endParaRPr lang="zh-TW" altLang="en-US"/>
        </a:p>
      </dgm:t>
    </dgm:pt>
    <dgm:pt modelId="{4AF48588-A8F8-4DDC-ABFC-56C23060C002}" type="sibTrans" cxnId="{B9B1C2A0-225F-42EC-8524-691217726830}">
      <dgm:prSet/>
      <dgm:spPr/>
      <dgm:t>
        <a:bodyPr/>
        <a:lstStyle/>
        <a:p>
          <a:endParaRPr lang="zh-TW" altLang="en-US"/>
        </a:p>
      </dgm:t>
    </dgm:pt>
    <dgm:pt modelId="{B8CF9C87-A49D-4BB3-B054-8ED87E90CEF6}">
      <dgm:prSet phldrT="[文字]"/>
      <dgm:spPr/>
      <dgm:t>
        <a:bodyPr/>
        <a:lstStyle/>
        <a:p>
          <a:r>
            <a:rPr lang="zh-TW" altLang="en-US" dirty="0" smtClean="0"/>
            <a:t>未成年子女</a:t>
          </a:r>
          <a:endParaRPr lang="zh-TW" altLang="en-US" dirty="0"/>
        </a:p>
      </dgm:t>
    </dgm:pt>
    <dgm:pt modelId="{851BADBB-A6EB-4440-9E72-064C9F9F935A}" type="parTrans" cxnId="{998A4F53-8E8A-4276-825B-AF7ED0A5F95D}">
      <dgm:prSet/>
      <dgm:spPr/>
      <dgm:t>
        <a:bodyPr/>
        <a:lstStyle/>
        <a:p>
          <a:endParaRPr lang="zh-TW" altLang="en-US"/>
        </a:p>
      </dgm:t>
    </dgm:pt>
    <dgm:pt modelId="{5CA934E3-03EF-478F-8DFD-02D3832E0445}" type="sibTrans" cxnId="{998A4F53-8E8A-4276-825B-AF7ED0A5F95D}">
      <dgm:prSet/>
      <dgm:spPr/>
      <dgm:t>
        <a:bodyPr/>
        <a:lstStyle/>
        <a:p>
          <a:endParaRPr lang="zh-TW" altLang="en-US"/>
        </a:p>
      </dgm:t>
    </dgm:pt>
    <dgm:pt modelId="{39AD9D68-2D50-4F0E-A816-439143BE8B7E}">
      <dgm:prSet phldrT="[文字]"/>
      <dgm:spPr/>
      <dgm:t>
        <a:bodyPr/>
        <a:lstStyle/>
        <a:p>
          <a:r>
            <a:rPr lang="zh-TW" altLang="en-US" dirty="0" smtClean="0"/>
            <a:t>配偶</a:t>
          </a:r>
          <a:endParaRPr lang="zh-TW" altLang="en-US" dirty="0"/>
        </a:p>
      </dgm:t>
    </dgm:pt>
    <dgm:pt modelId="{BA28870D-5761-4243-86C4-703893315044}" type="parTrans" cxnId="{DD52054F-04E0-4B36-B044-74F2BF19865C}">
      <dgm:prSet/>
      <dgm:spPr/>
      <dgm:t>
        <a:bodyPr/>
        <a:lstStyle/>
        <a:p>
          <a:endParaRPr lang="zh-TW" altLang="en-US"/>
        </a:p>
      </dgm:t>
    </dgm:pt>
    <dgm:pt modelId="{B52DF3AD-8B16-4729-A18B-DABE35D2BC04}" type="sibTrans" cxnId="{DD52054F-04E0-4B36-B044-74F2BF19865C}">
      <dgm:prSet/>
      <dgm:spPr/>
      <dgm:t>
        <a:bodyPr/>
        <a:lstStyle/>
        <a:p>
          <a:endParaRPr lang="zh-TW" altLang="en-US"/>
        </a:p>
      </dgm:t>
    </dgm:pt>
    <dgm:pt modelId="{FE0E6D34-F482-4FDD-974A-7558F88DDA0E}" type="pres">
      <dgm:prSet presAssocID="{D8451103-E9C1-4F9A-8FE7-078BC2251DE4}" presName="composite" presStyleCnt="0">
        <dgm:presLayoutVars>
          <dgm:chMax val="1"/>
          <dgm:dir/>
          <dgm:resizeHandles val="exact"/>
        </dgm:presLayoutVars>
      </dgm:prSet>
      <dgm:spPr/>
      <dgm:t>
        <a:bodyPr/>
        <a:lstStyle/>
        <a:p>
          <a:endParaRPr lang="zh-TW" altLang="en-US"/>
        </a:p>
      </dgm:t>
    </dgm:pt>
    <dgm:pt modelId="{E5C6AB2E-BF05-472E-8598-48ACA892D9E2}" type="pres">
      <dgm:prSet presAssocID="{D8451103-E9C1-4F9A-8FE7-078BC2251DE4}" presName="radial" presStyleCnt="0">
        <dgm:presLayoutVars>
          <dgm:animLvl val="ctr"/>
        </dgm:presLayoutVars>
      </dgm:prSet>
      <dgm:spPr/>
      <dgm:t>
        <a:bodyPr/>
        <a:lstStyle/>
        <a:p>
          <a:endParaRPr lang="zh-TW" altLang="en-US"/>
        </a:p>
      </dgm:t>
    </dgm:pt>
    <dgm:pt modelId="{98893B50-447F-4C6A-AD7E-6133DC95B829}" type="pres">
      <dgm:prSet presAssocID="{2DD63794-0BFC-44C2-8917-705B91F1AF7F}" presName="centerShape" presStyleLbl="vennNode1" presStyleIdx="0" presStyleCnt="3" custScaleX="166538" custScaleY="148406" custLinFactNeighborX="16252" custLinFactNeighborY="22278"/>
      <dgm:spPr/>
      <dgm:t>
        <a:bodyPr/>
        <a:lstStyle/>
        <a:p>
          <a:endParaRPr lang="zh-TW" altLang="en-US"/>
        </a:p>
      </dgm:t>
    </dgm:pt>
    <dgm:pt modelId="{983DBC0B-5D8F-408E-B3B7-F62E9AAD8849}" type="pres">
      <dgm:prSet presAssocID="{B8CF9C87-A49D-4BB3-B054-8ED87E90CEF6}" presName="node" presStyleLbl="vennNode1" presStyleIdx="1" presStyleCnt="3" custRadScaleRad="69036" custRadScaleInc="-5861">
        <dgm:presLayoutVars>
          <dgm:bulletEnabled val="1"/>
        </dgm:presLayoutVars>
      </dgm:prSet>
      <dgm:spPr/>
      <dgm:t>
        <a:bodyPr/>
        <a:lstStyle/>
        <a:p>
          <a:endParaRPr lang="zh-TW" altLang="en-US"/>
        </a:p>
      </dgm:t>
    </dgm:pt>
    <dgm:pt modelId="{85126D8C-2313-4B7E-A1CA-03B9638F06CA}" type="pres">
      <dgm:prSet presAssocID="{39AD9D68-2D50-4F0E-A816-439143BE8B7E}" presName="node" presStyleLbl="vennNode1" presStyleIdx="2" presStyleCnt="3" custScaleX="238301" custScaleY="209677" custRadScaleRad="41438" custRadScaleInc="52164">
        <dgm:presLayoutVars>
          <dgm:bulletEnabled val="1"/>
        </dgm:presLayoutVars>
      </dgm:prSet>
      <dgm:spPr/>
      <dgm:t>
        <a:bodyPr/>
        <a:lstStyle/>
        <a:p>
          <a:endParaRPr lang="zh-TW" altLang="en-US"/>
        </a:p>
      </dgm:t>
    </dgm:pt>
  </dgm:ptLst>
  <dgm:cxnLst>
    <dgm:cxn modelId="{DD52054F-04E0-4B36-B044-74F2BF19865C}" srcId="{2DD63794-0BFC-44C2-8917-705B91F1AF7F}" destId="{39AD9D68-2D50-4F0E-A816-439143BE8B7E}" srcOrd="1" destOrd="0" parTransId="{BA28870D-5761-4243-86C4-703893315044}" sibTransId="{B52DF3AD-8B16-4729-A18B-DABE35D2BC04}"/>
    <dgm:cxn modelId="{57E065AF-D0B0-4097-8223-472276D36AD2}" type="presOf" srcId="{39AD9D68-2D50-4F0E-A816-439143BE8B7E}" destId="{85126D8C-2313-4B7E-A1CA-03B9638F06CA}" srcOrd="0" destOrd="0" presId="urn:microsoft.com/office/officeart/2005/8/layout/radial3"/>
    <dgm:cxn modelId="{998A4F53-8E8A-4276-825B-AF7ED0A5F95D}" srcId="{2DD63794-0BFC-44C2-8917-705B91F1AF7F}" destId="{B8CF9C87-A49D-4BB3-B054-8ED87E90CEF6}" srcOrd="0" destOrd="0" parTransId="{851BADBB-A6EB-4440-9E72-064C9F9F935A}" sibTransId="{5CA934E3-03EF-478F-8DFD-02D3832E0445}"/>
    <dgm:cxn modelId="{A7B39C79-795F-47A7-99A6-8D87204D0AB8}" type="presOf" srcId="{2DD63794-0BFC-44C2-8917-705B91F1AF7F}" destId="{98893B50-447F-4C6A-AD7E-6133DC95B829}" srcOrd="0" destOrd="0" presId="urn:microsoft.com/office/officeart/2005/8/layout/radial3"/>
    <dgm:cxn modelId="{9FD51CE7-019F-45F9-AB3A-D376C3018742}" type="presOf" srcId="{B8CF9C87-A49D-4BB3-B054-8ED87E90CEF6}" destId="{983DBC0B-5D8F-408E-B3B7-F62E9AAD8849}" srcOrd="0" destOrd="0" presId="urn:microsoft.com/office/officeart/2005/8/layout/radial3"/>
    <dgm:cxn modelId="{B9B1C2A0-225F-42EC-8524-691217726830}" srcId="{D8451103-E9C1-4F9A-8FE7-078BC2251DE4}" destId="{2DD63794-0BFC-44C2-8917-705B91F1AF7F}" srcOrd="0" destOrd="0" parTransId="{6F77A587-846A-4BFF-8927-A8D1DB416842}" sibTransId="{4AF48588-A8F8-4DDC-ABFC-56C23060C002}"/>
    <dgm:cxn modelId="{2CE26D58-591F-4E3A-8C70-3BDE582134AB}" type="presOf" srcId="{D8451103-E9C1-4F9A-8FE7-078BC2251DE4}" destId="{FE0E6D34-F482-4FDD-974A-7558F88DDA0E}" srcOrd="0" destOrd="0" presId="urn:microsoft.com/office/officeart/2005/8/layout/radial3"/>
    <dgm:cxn modelId="{F37E8373-B835-40E8-AD90-6324C051C3CA}" type="presParOf" srcId="{FE0E6D34-F482-4FDD-974A-7558F88DDA0E}" destId="{E5C6AB2E-BF05-472E-8598-48ACA892D9E2}" srcOrd="0" destOrd="0" presId="urn:microsoft.com/office/officeart/2005/8/layout/radial3"/>
    <dgm:cxn modelId="{116E4CA6-70BC-4401-806C-A33DE15C9DB3}" type="presParOf" srcId="{E5C6AB2E-BF05-472E-8598-48ACA892D9E2}" destId="{98893B50-447F-4C6A-AD7E-6133DC95B829}" srcOrd="0" destOrd="0" presId="urn:microsoft.com/office/officeart/2005/8/layout/radial3"/>
    <dgm:cxn modelId="{AE924745-E73E-4210-B28B-EFFBED2E4552}" type="presParOf" srcId="{E5C6AB2E-BF05-472E-8598-48ACA892D9E2}" destId="{983DBC0B-5D8F-408E-B3B7-F62E9AAD8849}" srcOrd="1" destOrd="0" presId="urn:microsoft.com/office/officeart/2005/8/layout/radial3"/>
    <dgm:cxn modelId="{6F3EE24A-0FC9-4AD2-8031-E584FC80F528}" type="presParOf" srcId="{E5C6AB2E-BF05-472E-8598-48ACA892D9E2}" destId="{85126D8C-2313-4B7E-A1CA-03B9638F06CA}" srcOrd="2"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93B50-447F-4C6A-AD7E-6133DC95B829}">
      <dsp:nvSpPr>
        <dsp:cNvPr id="0" name=""/>
        <dsp:cNvSpPr/>
      </dsp:nvSpPr>
      <dsp:spPr>
        <a:xfrm>
          <a:off x="1944216" y="1014400"/>
          <a:ext cx="5406925" cy="4818241"/>
        </a:xfrm>
        <a:prstGeom prst="ellipse">
          <a:avLst/>
        </a:prstGeom>
        <a:solidFill>
          <a:schemeClr val="accent1">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zh-TW" altLang="en-US" sz="6500" kern="1200" dirty="0" smtClean="0"/>
            <a:t>申報人</a:t>
          </a:r>
          <a:endParaRPr lang="zh-TW" altLang="en-US" sz="6500" kern="1200" dirty="0"/>
        </a:p>
      </dsp:txBody>
      <dsp:txXfrm>
        <a:off x="2736042" y="1720015"/>
        <a:ext cx="3823273" cy="3407011"/>
      </dsp:txXfrm>
    </dsp:sp>
    <dsp:sp modelId="{983DBC0B-5D8F-408E-B3B7-F62E9AAD8849}">
      <dsp:nvSpPr>
        <dsp:cNvPr id="0" name=""/>
        <dsp:cNvSpPr/>
      </dsp:nvSpPr>
      <dsp:spPr>
        <a:xfrm>
          <a:off x="2881528" y="234827"/>
          <a:ext cx="1623330" cy="1623330"/>
        </a:xfrm>
        <a:prstGeom prst="ellipse">
          <a:avLst/>
        </a:prstGeom>
        <a:solidFill>
          <a:schemeClr val="accent1">
            <a:shade val="80000"/>
            <a:alpha val="50000"/>
            <a:hueOff val="-365809"/>
            <a:satOff val="13290"/>
            <a:lumOff val="217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TW" altLang="en-US" sz="2800" kern="1200" dirty="0" smtClean="0"/>
            <a:t>未成年子女</a:t>
          </a:r>
          <a:endParaRPr lang="zh-TW" altLang="en-US" sz="2800" kern="1200" dirty="0"/>
        </a:p>
      </dsp:txBody>
      <dsp:txXfrm>
        <a:off x="3119259" y="472558"/>
        <a:ext cx="1147868" cy="1147868"/>
      </dsp:txXfrm>
    </dsp:sp>
    <dsp:sp modelId="{85126D8C-2313-4B7E-A1CA-03B9638F06CA}">
      <dsp:nvSpPr>
        <dsp:cNvPr id="0" name=""/>
        <dsp:cNvSpPr/>
      </dsp:nvSpPr>
      <dsp:spPr>
        <a:xfrm>
          <a:off x="1152123" y="720070"/>
          <a:ext cx="3868413" cy="3403751"/>
        </a:xfrm>
        <a:prstGeom prst="ellipse">
          <a:avLst/>
        </a:prstGeom>
        <a:solidFill>
          <a:schemeClr val="accent1">
            <a:shade val="80000"/>
            <a:alpha val="50000"/>
            <a:hueOff val="-365809"/>
            <a:satOff val="13290"/>
            <a:lumOff val="217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TW" altLang="en-US" sz="2800" kern="1200" dirty="0" smtClean="0"/>
            <a:t>配偶</a:t>
          </a:r>
          <a:endParaRPr lang="zh-TW" altLang="en-US" sz="2800" kern="1200" dirty="0"/>
        </a:p>
      </dsp:txBody>
      <dsp:txXfrm>
        <a:off x="1718639" y="1218538"/>
        <a:ext cx="2735381" cy="2406815"/>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5BBEAD13-0566-4C6C-97E7-55F17F24B09F}" type="datetimeFigureOut">
              <a:rPr lang="zh-TW" altLang="en-US" smtClean="0"/>
              <a:pPr/>
              <a:t>2018/4/19</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73DA0BB7-265A-403C-9275-D587AB510ED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2018/4/19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2018/4/19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5BBEAD13-0566-4C6C-97E7-55F17F24B09F}" type="datetimeFigureOut">
              <a:rPr lang="zh-TW" altLang="en-US" smtClean="0"/>
              <a:pPr/>
              <a:t>2018/4/19</a:t>
            </a:fld>
            <a:endParaRPr lang="zh-TW" altLang="en-US"/>
          </a:p>
        </p:txBody>
      </p:sp>
      <p:sp>
        <p:nvSpPr>
          <p:cNvPr id="9" name="投影片編號版面配置區 8"/>
          <p:cNvSpPr>
            <a:spLocks noGrp="1"/>
          </p:cNvSpPr>
          <p:nvPr>
            <p:ph type="sldNum" sz="quarter" idx="15"/>
          </p:nvPr>
        </p:nvSpPr>
        <p:spPr/>
        <p:txBody>
          <a:bodyPr rtlCol="0"/>
          <a:lstStyle/>
          <a:p>
            <a:fld id="{73DA0BB7-265A-403C-9275-D587AB510EDC}" type="slidenum">
              <a:rPr lang="zh-TW" altLang="en-US" smtClean="0"/>
              <a:pPr/>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5BBEAD13-0566-4C6C-97E7-55F17F24B09F}" type="datetimeFigureOut">
              <a:rPr lang="zh-TW" altLang="en-US" smtClean="0"/>
              <a:pPr/>
              <a:t>2018/4/19</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73DA0BB7-265A-403C-9275-D587AB510EDC}"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2018/4/19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2018/4/19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5BBEAD13-0566-4C6C-97E7-55F17F24B09F}" type="datetimeFigureOut">
              <a:rPr lang="zh-TW" altLang="en-US" smtClean="0"/>
              <a:pPr/>
              <a:t>2018/4/19</a:t>
            </a:fld>
            <a:endParaRPr lang="zh-TW" altLang="en-US"/>
          </a:p>
        </p:txBody>
      </p:sp>
      <p:sp>
        <p:nvSpPr>
          <p:cNvPr id="7" name="投影片編號版面配置區 6"/>
          <p:cNvSpPr>
            <a:spLocks noGrp="1"/>
          </p:cNvSpPr>
          <p:nvPr>
            <p:ph type="sldNum" sz="quarter" idx="11"/>
          </p:nvPr>
        </p:nvSpPr>
        <p:spPr/>
        <p:txBody>
          <a:bodyPr rtlCol="0"/>
          <a:lstStyle/>
          <a:p>
            <a:fld id="{73DA0BB7-265A-403C-9275-D587AB510EDC}"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2018/4/19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5BBEAD13-0566-4C6C-97E7-55F17F24B09F}" type="datetimeFigureOut">
              <a:rPr lang="zh-TW" altLang="en-US" smtClean="0"/>
              <a:pPr/>
              <a:t>2018/4/19</a:t>
            </a:fld>
            <a:endParaRPr lang="zh-TW" altLang="en-US"/>
          </a:p>
        </p:txBody>
      </p:sp>
      <p:sp>
        <p:nvSpPr>
          <p:cNvPr id="22" name="投影片編號版面配置區 21"/>
          <p:cNvSpPr>
            <a:spLocks noGrp="1"/>
          </p:cNvSpPr>
          <p:nvPr>
            <p:ph type="sldNum" sz="quarter" idx="15"/>
          </p:nvPr>
        </p:nvSpPr>
        <p:spPr/>
        <p:txBody>
          <a:bodyPr rtlCol="0"/>
          <a:lstStyle/>
          <a:p>
            <a:fld id="{73DA0BB7-265A-403C-9275-D587AB510EDC}"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5BBEAD13-0566-4C6C-97E7-55F17F24B09F}" type="datetimeFigureOut">
              <a:rPr lang="zh-TW" altLang="en-US" smtClean="0"/>
              <a:pPr/>
              <a:t>2018/4/19</a:t>
            </a:fld>
            <a:endParaRPr lang="zh-TW" altLang="en-US"/>
          </a:p>
        </p:txBody>
      </p:sp>
      <p:sp>
        <p:nvSpPr>
          <p:cNvPr id="18" name="投影片編號版面配置區 17"/>
          <p:cNvSpPr>
            <a:spLocks noGrp="1"/>
          </p:cNvSpPr>
          <p:nvPr>
            <p:ph type="sldNum" sz="quarter" idx="11"/>
          </p:nvPr>
        </p:nvSpPr>
        <p:spPr/>
        <p:txBody>
          <a:bodyPr rtlCol="0"/>
          <a:lstStyle/>
          <a:p>
            <a:fld id="{73DA0BB7-265A-403C-9275-D587AB510EDC}"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BEAD13-0566-4C6C-97E7-55F17F24B09F}" type="datetimeFigureOut">
              <a:rPr lang="zh-TW" altLang="en-US" smtClean="0"/>
              <a:pPr/>
              <a:t>2018/4/19</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387630" y="908720"/>
            <a:ext cx="8458200" cy="1402318"/>
          </a:xfrm>
        </p:spPr>
        <p:txBody>
          <a:bodyPr>
            <a:normAutofit fontScale="92500" lnSpcReduction="10000"/>
          </a:bodyPr>
          <a:lstStyle/>
          <a:p>
            <a:pPr algn="ctr"/>
            <a:r>
              <a:rPr lang="zh-TW" altLang="en-US" sz="4800" dirty="0" smtClean="0">
                <a:solidFill>
                  <a:srgbClr val="7030A0"/>
                </a:solidFill>
              </a:rPr>
              <a:t>    </a:t>
            </a:r>
            <a:r>
              <a:rPr lang="zh-TW" altLang="en-US" sz="4800" dirty="0" smtClean="0">
                <a:solidFill>
                  <a:srgbClr val="7030A0"/>
                </a:solidFill>
                <a:latin typeface="標楷體" panose="03000509000000000000" pitchFamily="65" charset="-120"/>
                <a:ea typeface="標楷體" panose="03000509000000000000" pitchFamily="65" charset="-120"/>
              </a:rPr>
              <a:t>公職</a:t>
            </a:r>
            <a:r>
              <a:rPr lang="zh-TW" altLang="en-US" sz="4800" dirty="0">
                <a:solidFill>
                  <a:srgbClr val="7030A0"/>
                </a:solidFill>
                <a:latin typeface="標楷體" panose="03000509000000000000" pitchFamily="65" charset="-120"/>
                <a:ea typeface="標楷體" panose="03000509000000000000" pitchFamily="65" charset="-120"/>
              </a:rPr>
              <a:t>人員財產</a:t>
            </a:r>
            <a:r>
              <a:rPr lang="zh-TW" altLang="en-US" sz="4800" dirty="0" smtClean="0">
                <a:solidFill>
                  <a:srgbClr val="7030A0"/>
                </a:solidFill>
                <a:latin typeface="標楷體" panose="03000509000000000000" pitchFamily="65" charset="-120"/>
                <a:ea typeface="標楷體" panose="03000509000000000000" pitchFamily="65" charset="-120"/>
              </a:rPr>
              <a:t>申報法</a:t>
            </a:r>
            <a:r>
              <a:rPr lang="en-US" altLang="zh-TW" sz="4800" dirty="0" smtClean="0">
                <a:solidFill>
                  <a:srgbClr val="7030A0"/>
                </a:solidFill>
                <a:latin typeface="標楷體" panose="03000509000000000000" pitchFamily="65" charset="-120"/>
                <a:ea typeface="標楷體" panose="03000509000000000000" pitchFamily="65" charset="-120"/>
              </a:rPr>
              <a:t/>
            </a:r>
            <a:br>
              <a:rPr lang="en-US" altLang="zh-TW" sz="4800" dirty="0" smtClean="0">
                <a:solidFill>
                  <a:srgbClr val="7030A0"/>
                </a:solidFill>
                <a:latin typeface="標楷體" panose="03000509000000000000" pitchFamily="65" charset="-120"/>
                <a:ea typeface="標楷體" panose="03000509000000000000" pitchFamily="65" charset="-120"/>
              </a:rPr>
            </a:br>
            <a:r>
              <a:rPr lang="en-US" altLang="zh-TW" sz="4800" dirty="0" smtClean="0">
                <a:solidFill>
                  <a:srgbClr val="7030A0"/>
                </a:solidFill>
                <a:latin typeface="標楷體" panose="03000509000000000000" pitchFamily="65" charset="-120"/>
                <a:ea typeface="標楷體" panose="03000509000000000000" pitchFamily="65" charset="-120"/>
              </a:rPr>
              <a:t>4</a:t>
            </a:r>
            <a:r>
              <a:rPr lang="zh-TW" altLang="en-US" sz="4800" dirty="0" smtClean="0">
                <a:solidFill>
                  <a:srgbClr val="7030A0"/>
                </a:solidFill>
                <a:latin typeface="標楷體" panose="03000509000000000000" pitchFamily="65" charset="-120"/>
                <a:ea typeface="標楷體" panose="03000509000000000000" pitchFamily="65" charset="-120"/>
              </a:rPr>
              <a:t>月份宣導</a:t>
            </a:r>
            <a:endParaRPr lang="zh-TW" altLang="en-US" sz="4800" dirty="0">
              <a:solidFill>
                <a:srgbClr val="7030A0"/>
              </a:solidFill>
              <a:latin typeface="標楷體" panose="03000509000000000000" pitchFamily="65" charset="-120"/>
              <a:ea typeface="標楷體" panose="03000509000000000000" pitchFamily="65" charset="-120"/>
            </a:endParaRPr>
          </a:p>
        </p:txBody>
      </p:sp>
      <p:grpSp>
        <p:nvGrpSpPr>
          <p:cNvPr id="4" name="Group 16"/>
          <p:cNvGrpSpPr>
            <a:grpSpLocks/>
          </p:cNvGrpSpPr>
          <p:nvPr/>
        </p:nvGrpSpPr>
        <p:grpSpPr bwMode="auto">
          <a:xfrm>
            <a:off x="2915816" y="2780928"/>
            <a:ext cx="4169373" cy="3517274"/>
            <a:chOff x="1296" y="1152"/>
            <a:chExt cx="3319" cy="2832"/>
          </a:xfrm>
        </p:grpSpPr>
        <p:sp>
          <p:nvSpPr>
            <p:cNvPr id="5" name="AutoShape 17"/>
            <p:cNvSpPr>
              <a:spLocks noChangeArrowheads="1"/>
            </p:cNvSpPr>
            <p:nvPr/>
          </p:nvSpPr>
          <p:spPr bwMode="auto">
            <a:xfrm rot="57175214">
              <a:off x="1362" y="1086"/>
              <a:ext cx="2817" cy="2949"/>
            </a:xfrm>
            <a:custGeom>
              <a:avLst/>
              <a:gdLst>
                <a:gd name="G0" fmla="+- -5581288 0 0"/>
                <a:gd name="G1" fmla="+- -11115361 0 0"/>
                <a:gd name="G2" fmla="+- -5581288 0 -11115361"/>
                <a:gd name="G3" fmla="+- 10800 0 0"/>
                <a:gd name="G4" fmla="+- 0 0 -5581288"/>
                <a:gd name="T0" fmla="*/ 360 256 1"/>
                <a:gd name="T1" fmla="*/ 0 256 1"/>
                <a:gd name="G5" fmla="+- G2 T0 T1"/>
                <a:gd name="G6" fmla="?: G2 G2 G5"/>
                <a:gd name="G7" fmla="+- 0 0 G6"/>
                <a:gd name="G8" fmla="+- 6286 0 0"/>
                <a:gd name="G9" fmla="+- 0 0 -11115361"/>
                <a:gd name="G10" fmla="+- 6286 0 2700"/>
                <a:gd name="G11" fmla="cos G10 -5581288"/>
                <a:gd name="G12" fmla="sin G10 -5581288"/>
                <a:gd name="G13" fmla="cos 13500 -5581288"/>
                <a:gd name="G14" fmla="sin 13500 -5581288"/>
                <a:gd name="G15" fmla="+- G11 10800 0"/>
                <a:gd name="G16" fmla="+- G12 10800 0"/>
                <a:gd name="G17" fmla="+- G13 10800 0"/>
                <a:gd name="G18" fmla="+- G14 10800 0"/>
                <a:gd name="G19" fmla="*/ 6286 1 2"/>
                <a:gd name="G20" fmla="+- G19 5400 0"/>
                <a:gd name="G21" fmla="cos G20 -5581288"/>
                <a:gd name="G22" fmla="sin G20 -5581288"/>
                <a:gd name="G23" fmla="+- G21 10800 0"/>
                <a:gd name="G24" fmla="+- G12 G23 G22"/>
                <a:gd name="G25" fmla="+- G22 G23 G11"/>
                <a:gd name="G26" fmla="cos 10800 -5581288"/>
                <a:gd name="G27" fmla="sin 10800 -5581288"/>
                <a:gd name="G28" fmla="cos 6286 -5581288"/>
                <a:gd name="G29" fmla="sin 6286 -5581288"/>
                <a:gd name="G30" fmla="+- G26 10800 0"/>
                <a:gd name="G31" fmla="+- G27 10800 0"/>
                <a:gd name="G32" fmla="+- G28 10800 0"/>
                <a:gd name="G33" fmla="+- G29 10800 0"/>
                <a:gd name="G34" fmla="+- G19 5400 0"/>
                <a:gd name="G35" fmla="cos G34 -11115361"/>
                <a:gd name="G36" fmla="sin G34 -11115361"/>
                <a:gd name="G37" fmla="+/ -11115361 -5581288 2"/>
                <a:gd name="T2" fmla="*/ 180 256 1"/>
                <a:gd name="T3" fmla="*/ 0 256 1"/>
                <a:gd name="G38" fmla="+- G37 T2 T3"/>
                <a:gd name="G39" fmla="?: G2 G37 G38"/>
                <a:gd name="G40" fmla="cos 10800 G39"/>
                <a:gd name="G41" fmla="sin 10800 G39"/>
                <a:gd name="G42" fmla="cos 6286 G39"/>
                <a:gd name="G43" fmla="sin 6286 G39"/>
                <a:gd name="G44" fmla="+- G40 10800 0"/>
                <a:gd name="G45" fmla="+- G41 10800 0"/>
                <a:gd name="G46" fmla="+- G42 10800 0"/>
                <a:gd name="G47" fmla="+- G43 10800 0"/>
                <a:gd name="G48" fmla="+- G35 10800 0"/>
                <a:gd name="G49" fmla="+- G36 10800 0"/>
                <a:gd name="T4" fmla="*/ 4242 w 21600"/>
                <a:gd name="T5" fmla="*/ 2218 h 21600"/>
                <a:gd name="T6" fmla="*/ 2397 w 21600"/>
                <a:gd name="T7" fmla="*/ 9258 h 21600"/>
                <a:gd name="T8" fmla="*/ 6983 w 21600"/>
                <a:gd name="T9" fmla="*/ 5805 h 21600"/>
                <a:gd name="T10" fmla="*/ 11938 w 21600"/>
                <a:gd name="T11" fmla="*/ -2652 h 21600"/>
                <a:gd name="T12" fmla="*/ 16459 w 21600"/>
                <a:gd name="T13" fmla="*/ 2705 h 21600"/>
                <a:gd name="T14" fmla="*/ 11102 w 21600"/>
                <a:gd name="T15" fmla="*/ 7226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29" y="4536"/>
                  </a:moveTo>
                  <a:cubicBezTo>
                    <a:pt x="11153" y="4521"/>
                    <a:pt x="10976" y="4514"/>
                    <a:pt x="10800" y="4514"/>
                  </a:cubicBezTo>
                  <a:cubicBezTo>
                    <a:pt x="7765" y="4513"/>
                    <a:pt x="5164" y="6681"/>
                    <a:pt x="4617" y="9666"/>
                  </a:cubicBezTo>
                  <a:lnTo>
                    <a:pt x="177" y="8851"/>
                  </a:lnTo>
                  <a:cubicBezTo>
                    <a:pt x="1117" y="3723"/>
                    <a:pt x="5586" y="-1"/>
                    <a:pt x="10800" y="0"/>
                  </a:cubicBezTo>
                  <a:cubicBezTo>
                    <a:pt x="11103" y="0"/>
                    <a:pt x="11407" y="12"/>
                    <a:pt x="11710" y="38"/>
                  </a:cubicBezTo>
                  <a:lnTo>
                    <a:pt x="11938" y="-2652"/>
                  </a:lnTo>
                  <a:lnTo>
                    <a:pt x="16459" y="2705"/>
                  </a:lnTo>
                  <a:lnTo>
                    <a:pt x="11102" y="7226"/>
                  </a:lnTo>
                  <a:lnTo>
                    <a:pt x="11329" y="4536"/>
                  </a:lnTo>
                  <a:close/>
                </a:path>
              </a:pathLst>
            </a:custGeom>
            <a:gradFill rotWithShape="0">
              <a:gsLst>
                <a:gs pos="0">
                  <a:schemeClr val="tx1"/>
                </a:gs>
                <a:gs pos="100000">
                  <a:schemeClr val="hlink"/>
                </a:gs>
              </a:gsLst>
              <a:lin ang="2700000" scaled="1"/>
            </a:gradFill>
            <a:ln w="25400" algn="ctr">
              <a:solidFill>
                <a:schemeClr val="tx1"/>
              </a:solidFill>
              <a:miter lim="800000"/>
              <a:headEnd/>
              <a:tailEnd/>
            </a:ln>
            <a:effectLst>
              <a:outerShdw dist="107763" dir="18900000" algn="ctr" rotWithShape="0">
                <a:schemeClr val="tx1"/>
              </a:outerShdw>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 name="AutoShape 18"/>
            <p:cNvSpPr>
              <a:spLocks noChangeArrowheads="1"/>
            </p:cNvSpPr>
            <p:nvPr/>
          </p:nvSpPr>
          <p:spPr bwMode="auto">
            <a:xfrm rot="6877761">
              <a:off x="1436" y="1101"/>
              <a:ext cx="2817" cy="2950"/>
            </a:xfrm>
            <a:custGeom>
              <a:avLst/>
              <a:gdLst>
                <a:gd name="G0" fmla="+- -5581288 0 0"/>
                <a:gd name="G1" fmla="+- -11115361 0 0"/>
                <a:gd name="G2" fmla="+- -5581288 0 -11115361"/>
                <a:gd name="G3" fmla="+- 10800 0 0"/>
                <a:gd name="G4" fmla="+- 0 0 -5581288"/>
                <a:gd name="T0" fmla="*/ 360 256 1"/>
                <a:gd name="T1" fmla="*/ 0 256 1"/>
                <a:gd name="G5" fmla="+- G2 T0 T1"/>
                <a:gd name="G6" fmla="?: G2 G2 G5"/>
                <a:gd name="G7" fmla="+- 0 0 G6"/>
                <a:gd name="G8" fmla="+- 6286 0 0"/>
                <a:gd name="G9" fmla="+- 0 0 -11115361"/>
                <a:gd name="G10" fmla="+- 6286 0 2700"/>
                <a:gd name="G11" fmla="cos G10 -5581288"/>
                <a:gd name="G12" fmla="sin G10 -5581288"/>
                <a:gd name="G13" fmla="cos 13500 -5581288"/>
                <a:gd name="G14" fmla="sin 13500 -5581288"/>
                <a:gd name="G15" fmla="+- G11 10800 0"/>
                <a:gd name="G16" fmla="+- G12 10800 0"/>
                <a:gd name="G17" fmla="+- G13 10800 0"/>
                <a:gd name="G18" fmla="+- G14 10800 0"/>
                <a:gd name="G19" fmla="*/ 6286 1 2"/>
                <a:gd name="G20" fmla="+- G19 5400 0"/>
                <a:gd name="G21" fmla="cos G20 -5581288"/>
                <a:gd name="G22" fmla="sin G20 -5581288"/>
                <a:gd name="G23" fmla="+- G21 10800 0"/>
                <a:gd name="G24" fmla="+- G12 G23 G22"/>
                <a:gd name="G25" fmla="+- G22 G23 G11"/>
                <a:gd name="G26" fmla="cos 10800 -5581288"/>
                <a:gd name="G27" fmla="sin 10800 -5581288"/>
                <a:gd name="G28" fmla="cos 6286 -5581288"/>
                <a:gd name="G29" fmla="sin 6286 -5581288"/>
                <a:gd name="G30" fmla="+- G26 10800 0"/>
                <a:gd name="G31" fmla="+- G27 10800 0"/>
                <a:gd name="G32" fmla="+- G28 10800 0"/>
                <a:gd name="G33" fmla="+- G29 10800 0"/>
                <a:gd name="G34" fmla="+- G19 5400 0"/>
                <a:gd name="G35" fmla="cos G34 -11115361"/>
                <a:gd name="G36" fmla="sin G34 -11115361"/>
                <a:gd name="G37" fmla="+/ -11115361 -5581288 2"/>
                <a:gd name="T2" fmla="*/ 180 256 1"/>
                <a:gd name="T3" fmla="*/ 0 256 1"/>
                <a:gd name="G38" fmla="+- G37 T2 T3"/>
                <a:gd name="G39" fmla="?: G2 G37 G38"/>
                <a:gd name="G40" fmla="cos 10800 G39"/>
                <a:gd name="G41" fmla="sin 10800 G39"/>
                <a:gd name="G42" fmla="cos 6286 G39"/>
                <a:gd name="G43" fmla="sin 6286 G39"/>
                <a:gd name="G44" fmla="+- G40 10800 0"/>
                <a:gd name="G45" fmla="+- G41 10800 0"/>
                <a:gd name="G46" fmla="+- G42 10800 0"/>
                <a:gd name="G47" fmla="+- G43 10800 0"/>
                <a:gd name="G48" fmla="+- G35 10800 0"/>
                <a:gd name="G49" fmla="+- G36 10800 0"/>
                <a:gd name="T4" fmla="*/ 4242 w 21600"/>
                <a:gd name="T5" fmla="*/ 2218 h 21600"/>
                <a:gd name="T6" fmla="*/ 2397 w 21600"/>
                <a:gd name="T7" fmla="*/ 9258 h 21600"/>
                <a:gd name="T8" fmla="*/ 6983 w 21600"/>
                <a:gd name="T9" fmla="*/ 5805 h 21600"/>
                <a:gd name="T10" fmla="*/ 11938 w 21600"/>
                <a:gd name="T11" fmla="*/ -2652 h 21600"/>
                <a:gd name="T12" fmla="*/ 16459 w 21600"/>
                <a:gd name="T13" fmla="*/ 2705 h 21600"/>
                <a:gd name="T14" fmla="*/ 11102 w 21600"/>
                <a:gd name="T15" fmla="*/ 7226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29" y="4536"/>
                  </a:moveTo>
                  <a:cubicBezTo>
                    <a:pt x="11153" y="4521"/>
                    <a:pt x="10976" y="4514"/>
                    <a:pt x="10800" y="4514"/>
                  </a:cubicBezTo>
                  <a:cubicBezTo>
                    <a:pt x="7765" y="4513"/>
                    <a:pt x="5164" y="6681"/>
                    <a:pt x="4617" y="9666"/>
                  </a:cubicBezTo>
                  <a:lnTo>
                    <a:pt x="177" y="8851"/>
                  </a:lnTo>
                  <a:cubicBezTo>
                    <a:pt x="1117" y="3723"/>
                    <a:pt x="5586" y="-1"/>
                    <a:pt x="10800" y="0"/>
                  </a:cubicBezTo>
                  <a:cubicBezTo>
                    <a:pt x="11103" y="0"/>
                    <a:pt x="11407" y="12"/>
                    <a:pt x="11710" y="38"/>
                  </a:cubicBezTo>
                  <a:lnTo>
                    <a:pt x="11938" y="-2652"/>
                  </a:lnTo>
                  <a:lnTo>
                    <a:pt x="16459" y="2705"/>
                  </a:lnTo>
                  <a:lnTo>
                    <a:pt x="11102" y="7226"/>
                  </a:lnTo>
                  <a:lnTo>
                    <a:pt x="11329" y="4536"/>
                  </a:lnTo>
                  <a:close/>
                </a:path>
              </a:pathLst>
            </a:custGeom>
            <a:gradFill rotWithShape="1">
              <a:gsLst>
                <a:gs pos="0">
                  <a:schemeClr val="accent2"/>
                </a:gs>
                <a:gs pos="100000">
                  <a:schemeClr val="accent2">
                    <a:gamma/>
                    <a:shade val="0"/>
                    <a:invGamma/>
                  </a:schemeClr>
                </a:gs>
              </a:gsLst>
              <a:lin ang="5400000" scaled="1"/>
            </a:gradFill>
            <a:ln w="25400" algn="ctr">
              <a:solidFill>
                <a:schemeClr val="tx1"/>
              </a:solidFill>
              <a:miter lim="800000"/>
              <a:headEnd/>
              <a:tailEnd/>
            </a:ln>
            <a:effectLst>
              <a:outerShdw dist="107763" dir="8100000" algn="ctr" rotWithShape="0">
                <a:schemeClr val="tx1"/>
              </a:outerShdw>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 name="AutoShape 19"/>
            <p:cNvSpPr>
              <a:spLocks noChangeArrowheads="1"/>
            </p:cNvSpPr>
            <p:nvPr/>
          </p:nvSpPr>
          <p:spPr bwMode="auto">
            <a:xfrm rot="-517587">
              <a:off x="1419" y="1154"/>
              <a:ext cx="3006" cy="2764"/>
            </a:xfrm>
            <a:custGeom>
              <a:avLst/>
              <a:gdLst>
                <a:gd name="G0" fmla="+- -5581288 0 0"/>
                <a:gd name="G1" fmla="+- -11115361 0 0"/>
                <a:gd name="G2" fmla="+- -5581288 0 -11115361"/>
                <a:gd name="G3" fmla="+- 10800 0 0"/>
                <a:gd name="G4" fmla="+- 0 0 -5581288"/>
                <a:gd name="T0" fmla="*/ 360 256 1"/>
                <a:gd name="T1" fmla="*/ 0 256 1"/>
                <a:gd name="G5" fmla="+- G2 T0 T1"/>
                <a:gd name="G6" fmla="?: G2 G2 G5"/>
                <a:gd name="G7" fmla="+- 0 0 G6"/>
                <a:gd name="G8" fmla="+- 6286 0 0"/>
                <a:gd name="G9" fmla="+- 0 0 -11115361"/>
                <a:gd name="G10" fmla="+- 6286 0 2700"/>
                <a:gd name="G11" fmla="cos G10 -5581288"/>
                <a:gd name="G12" fmla="sin G10 -5581288"/>
                <a:gd name="G13" fmla="cos 13500 -5581288"/>
                <a:gd name="G14" fmla="sin 13500 -5581288"/>
                <a:gd name="G15" fmla="+- G11 10800 0"/>
                <a:gd name="G16" fmla="+- G12 10800 0"/>
                <a:gd name="G17" fmla="+- G13 10800 0"/>
                <a:gd name="G18" fmla="+- G14 10800 0"/>
                <a:gd name="G19" fmla="*/ 6286 1 2"/>
                <a:gd name="G20" fmla="+- G19 5400 0"/>
                <a:gd name="G21" fmla="cos G20 -5581288"/>
                <a:gd name="G22" fmla="sin G20 -5581288"/>
                <a:gd name="G23" fmla="+- G21 10800 0"/>
                <a:gd name="G24" fmla="+- G12 G23 G22"/>
                <a:gd name="G25" fmla="+- G22 G23 G11"/>
                <a:gd name="G26" fmla="cos 10800 -5581288"/>
                <a:gd name="G27" fmla="sin 10800 -5581288"/>
                <a:gd name="G28" fmla="cos 6286 -5581288"/>
                <a:gd name="G29" fmla="sin 6286 -5581288"/>
                <a:gd name="G30" fmla="+- G26 10800 0"/>
                <a:gd name="G31" fmla="+- G27 10800 0"/>
                <a:gd name="G32" fmla="+- G28 10800 0"/>
                <a:gd name="G33" fmla="+- G29 10800 0"/>
                <a:gd name="G34" fmla="+- G19 5400 0"/>
                <a:gd name="G35" fmla="cos G34 -11115361"/>
                <a:gd name="G36" fmla="sin G34 -11115361"/>
                <a:gd name="G37" fmla="+/ -11115361 -5581288 2"/>
                <a:gd name="T2" fmla="*/ 180 256 1"/>
                <a:gd name="T3" fmla="*/ 0 256 1"/>
                <a:gd name="G38" fmla="+- G37 T2 T3"/>
                <a:gd name="G39" fmla="?: G2 G37 G38"/>
                <a:gd name="G40" fmla="cos 10800 G39"/>
                <a:gd name="G41" fmla="sin 10800 G39"/>
                <a:gd name="G42" fmla="cos 6286 G39"/>
                <a:gd name="G43" fmla="sin 6286 G39"/>
                <a:gd name="G44" fmla="+- G40 10800 0"/>
                <a:gd name="G45" fmla="+- G41 10800 0"/>
                <a:gd name="G46" fmla="+- G42 10800 0"/>
                <a:gd name="G47" fmla="+- G43 10800 0"/>
                <a:gd name="G48" fmla="+- G35 10800 0"/>
                <a:gd name="G49" fmla="+- G36 10800 0"/>
                <a:gd name="T4" fmla="*/ 4242 w 21600"/>
                <a:gd name="T5" fmla="*/ 2218 h 21600"/>
                <a:gd name="T6" fmla="*/ 2397 w 21600"/>
                <a:gd name="T7" fmla="*/ 9258 h 21600"/>
                <a:gd name="T8" fmla="*/ 6983 w 21600"/>
                <a:gd name="T9" fmla="*/ 5805 h 21600"/>
                <a:gd name="T10" fmla="*/ 11938 w 21600"/>
                <a:gd name="T11" fmla="*/ -2652 h 21600"/>
                <a:gd name="T12" fmla="*/ 16459 w 21600"/>
                <a:gd name="T13" fmla="*/ 2705 h 21600"/>
                <a:gd name="T14" fmla="*/ 11102 w 21600"/>
                <a:gd name="T15" fmla="*/ 7226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29" y="4536"/>
                  </a:moveTo>
                  <a:cubicBezTo>
                    <a:pt x="11153" y="4521"/>
                    <a:pt x="10976" y="4514"/>
                    <a:pt x="10800" y="4514"/>
                  </a:cubicBezTo>
                  <a:cubicBezTo>
                    <a:pt x="7765" y="4513"/>
                    <a:pt x="5164" y="6681"/>
                    <a:pt x="4617" y="9666"/>
                  </a:cubicBezTo>
                  <a:lnTo>
                    <a:pt x="177" y="8851"/>
                  </a:lnTo>
                  <a:cubicBezTo>
                    <a:pt x="1117" y="3723"/>
                    <a:pt x="5586" y="-1"/>
                    <a:pt x="10800" y="0"/>
                  </a:cubicBezTo>
                  <a:cubicBezTo>
                    <a:pt x="11103" y="0"/>
                    <a:pt x="11407" y="12"/>
                    <a:pt x="11710" y="38"/>
                  </a:cubicBezTo>
                  <a:lnTo>
                    <a:pt x="11938" y="-2652"/>
                  </a:lnTo>
                  <a:lnTo>
                    <a:pt x="16459" y="2705"/>
                  </a:lnTo>
                  <a:lnTo>
                    <a:pt x="11102" y="7226"/>
                  </a:lnTo>
                  <a:lnTo>
                    <a:pt x="11329" y="4536"/>
                  </a:lnTo>
                  <a:close/>
                </a:path>
              </a:pathLst>
            </a:custGeom>
            <a:gradFill rotWithShape="0">
              <a:gsLst>
                <a:gs pos="0">
                  <a:schemeClr val="tx1"/>
                </a:gs>
                <a:gs pos="100000">
                  <a:schemeClr val="folHlink"/>
                </a:gs>
              </a:gsLst>
              <a:lin ang="2700000" scaled="1"/>
            </a:gradFill>
            <a:ln w="25400" algn="ctr">
              <a:solidFill>
                <a:schemeClr val="tx1"/>
              </a:solidFill>
              <a:miter lim="800000"/>
              <a:headEnd/>
              <a:tailEnd/>
            </a:ln>
            <a:effectLst>
              <a:outerShdw dist="107763" dir="2700000" algn="ctr" rotWithShape="0">
                <a:schemeClr val="tx1"/>
              </a:outerShdw>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lgn="ctr" eaLnBrk="0" hangingPunct="0">
                <a:lnSpc>
                  <a:spcPct val="85000"/>
                </a:lnSpc>
                <a:spcBef>
                  <a:spcPct val="20000"/>
                </a:spcBef>
              </a:pPr>
              <a:endParaRPr kumimoji="0" lang="zh-TW" altLang="zh-TW" b="1">
                <a:solidFill>
                  <a:srgbClr val="FFFFFF"/>
                </a:solidFill>
                <a:latin typeface="Garamond" pitchFamily="18" charset="0"/>
                <a:ea typeface="標楷體" pitchFamily="65" charset="-120"/>
              </a:endParaRPr>
            </a:p>
          </p:txBody>
        </p:sp>
        <p:pic>
          <p:nvPicPr>
            <p:cNvPr id="8" name="Picture 20" descr="searc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1" y="1314"/>
              <a:ext cx="639" cy="10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1" descr="stocks line graph chart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8" y="3100"/>
              <a:ext cx="727" cy="69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2" descr="settings checklist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9" y="2091"/>
              <a:ext cx="946" cy="8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82128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11560" y="2380818"/>
            <a:ext cx="7848872" cy="4392488"/>
          </a:xfrm>
        </p:spPr>
        <p:txBody>
          <a:bodyPr>
            <a:noAutofit/>
          </a:bodyPr>
          <a:lstStyle/>
          <a:p>
            <a:pPr eaLnBrk="0">
              <a:lnSpc>
                <a:spcPts val="3200"/>
              </a:lnSpc>
              <a:spcAft>
                <a:spcPts val="1200"/>
              </a:spcAft>
            </a:pPr>
            <a:r>
              <a:rPr lang="zh-TW" altLang="zh-TW" sz="2000" dirty="0">
                <a:solidFill>
                  <a:schemeClr val="tx1"/>
                </a:solidFill>
              </a:rPr>
              <a:t>一、總統、副總統。</a:t>
            </a:r>
            <a:br>
              <a:rPr lang="zh-TW" altLang="zh-TW" sz="2000" dirty="0">
                <a:solidFill>
                  <a:schemeClr val="tx1"/>
                </a:solidFill>
              </a:rPr>
            </a:br>
            <a:r>
              <a:rPr lang="zh-TW" altLang="zh-TW" sz="2000" dirty="0">
                <a:solidFill>
                  <a:schemeClr val="tx1"/>
                </a:solidFill>
              </a:rPr>
              <a:t>二、行政、立法、司法、考試、監察各院院長、副院長。</a:t>
            </a:r>
            <a:br>
              <a:rPr lang="zh-TW" altLang="zh-TW" sz="2000" dirty="0">
                <a:solidFill>
                  <a:schemeClr val="tx1"/>
                </a:solidFill>
              </a:rPr>
            </a:br>
            <a:r>
              <a:rPr lang="zh-TW" altLang="zh-TW" sz="2000" dirty="0">
                <a:solidFill>
                  <a:schemeClr val="tx1"/>
                </a:solidFill>
              </a:rPr>
              <a:t>三、政務人員。</a:t>
            </a:r>
            <a:br>
              <a:rPr lang="zh-TW" altLang="zh-TW" sz="2000" dirty="0">
                <a:solidFill>
                  <a:schemeClr val="tx1"/>
                </a:solidFill>
              </a:rPr>
            </a:br>
            <a:r>
              <a:rPr lang="zh-TW" altLang="zh-TW" sz="2000" dirty="0">
                <a:solidFill>
                  <a:schemeClr val="tx1"/>
                </a:solidFill>
              </a:rPr>
              <a:t>四、有給職之總統府資政、國策顧問及戰略顧問。</a:t>
            </a:r>
            <a:br>
              <a:rPr lang="zh-TW" altLang="zh-TW" sz="2000" dirty="0">
                <a:solidFill>
                  <a:schemeClr val="tx1"/>
                </a:solidFill>
              </a:rPr>
            </a:br>
            <a:r>
              <a:rPr lang="zh-TW" altLang="zh-TW" sz="2000" dirty="0">
                <a:solidFill>
                  <a:schemeClr val="tx1"/>
                </a:solidFill>
              </a:rPr>
              <a:t>五、各級政府機關之首長、副首長及職務列簡任第十職等以上之</a:t>
            </a:r>
            <a:r>
              <a:rPr lang="zh-TW" altLang="zh-TW" sz="2000" b="1" dirty="0">
                <a:solidFill>
                  <a:schemeClr val="tx1"/>
                </a:solidFill>
              </a:rPr>
              <a:t>幕僚長、主管；</a:t>
            </a:r>
            <a:r>
              <a:rPr lang="zh-TW" altLang="zh-TW" sz="2000" dirty="0">
                <a:solidFill>
                  <a:schemeClr val="tx1"/>
                </a:solidFill>
              </a:rPr>
              <a:t>公營事業總、分支機構之首長、副首長及相當簡任第十職等以上之</a:t>
            </a:r>
            <a:r>
              <a:rPr lang="zh-TW" altLang="zh-TW" sz="2000" b="1" dirty="0">
                <a:solidFill>
                  <a:schemeClr val="tx1"/>
                </a:solidFill>
              </a:rPr>
              <a:t>主管</a:t>
            </a:r>
            <a:r>
              <a:rPr lang="zh-TW" altLang="zh-TW" sz="2000" dirty="0">
                <a:solidFill>
                  <a:schemeClr val="tx1"/>
                </a:solidFill>
              </a:rPr>
              <a:t>；代表</a:t>
            </a:r>
            <a:r>
              <a:rPr lang="zh-TW" altLang="zh-TW" sz="2000" b="1" dirty="0">
                <a:solidFill>
                  <a:schemeClr val="tx1"/>
                </a:solidFill>
              </a:rPr>
              <a:t>政府或公股出任私法人之董事及監察人。</a:t>
            </a:r>
            <a:r>
              <a:rPr lang="zh-TW" altLang="zh-TW" sz="2000" dirty="0">
                <a:solidFill>
                  <a:schemeClr val="tx1"/>
                </a:solidFill>
              </a:rPr>
              <a:t/>
            </a:r>
            <a:br>
              <a:rPr lang="zh-TW" altLang="zh-TW" sz="2000" dirty="0">
                <a:solidFill>
                  <a:schemeClr val="tx1"/>
                </a:solidFill>
              </a:rPr>
            </a:br>
            <a:r>
              <a:rPr lang="zh-TW" altLang="zh-TW" sz="2000" dirty="0">
                <a:solidFill>
                  <a:schemeClr val="tx1"/>
                </a:solidFill>
              </a:rPr>
              <a:t>六、各級公立學校之校長、副校長；其設有附屬機構者，該機構之首長、副首長</a:t>
            </a:r>
            <a:r>
              <a:rPr lang="zh-TW" altLang="zh-TW" sz="2000" dirty="0" smtClean="0">
                <a:solidFill>
                  <a:schemeClr val="tx1"/>
                </a:solidFill>
              </a:rPr>
              <a:t>。</a:t>
            </a:r>
            <a:r>
              <a:rPr lang="en-US" altLang="zh-TW" sz="2000" dirty="0" smtClean="0">
                <a:solidFill>
                  <a:schemeClr val="tx1"/>
                </a:solidFill>
              </a:rPr>
              <a:t/>
            </a:r>
            <a:br>
              <a:rPr lang="en-US" altLang="zh-TW" sz="2000" dirty="0" smtClean="0">
                <a:solidFill>
                  <a:schemeClr val="tx1"/>
                </a:solidFill>
              </a:rPr>
            </a:br>
            <a:r>
              <a:rPr lang="zh-TW" altLang="zh-TW" sz="2000" dirty="0">
                <a:solidFill>
                  <a:schemeClr val="tx1"/>
                </a:solidFill>
              </a:rPr>
              <a:t>七、軍事單位上校編階以上之各級主官、副主官及主管。</a:t>
            </a:r>
            <a:br>
              <a:rPr lang="zh-TW" altLang="zh-TW" sz="2000" dirty="0">
                <a:solidFill>
                  <a:schemeClr val="tx1"/>
                </a:solidFill>
              </a:rPr>
            </a:br>
            <a:endParaRPr lang="zh-TW" altLang="en-US" sz="2000" b="1" dirty="0">
              <a:solidFill>
                <a:schemeClr val="tx1"/>
              </a:solidFill>
              <a:ea typeface="標楷體" pitchFamily="65" charset="-120"/>
            </a:endParaRPr>
          </a:p>
        </p:txBody>
      </p:sp>
      <p:sp>
        <p:nvSpPr>
          <p:cNvPr id="73735" name="Text Box 7"/>
          <p:cNvSpPr txBox="1">
            <a:spLocks noChangeArrowheads="1"/>
          </p:cNvSpPr>
          <p:nvPr/>
        </p:nvSpPr>
        <p:spPr bwMode="auto">
          <a:xfrm>
            <a:off x="611560" y="1556792"/>
            <a:ext cx="741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sz="2800" b="1" dirty="0" smtClean="0">
                <a:solidFill>
                  <a:schemeClr val="accent2">
                    <a:lumMod val="50000"/>
                  </a:schemeClr>
                </a:solidFill>
                <a:ea typeface="標楷體" pitchFamily="65" charset="-120"/>
              </a:rPr>
              <a:t>依據 公職</a:t>
            </a:r>
            <a:r>
              <a:rPr lang="zh-TW" altLang="en-US" sz="2800" b="1" dirty="0">
                <a:solidFill>
                  <a:schemeClr val="accent2">
                    <a:lumMod val="50000"/>
                  </a:schemeClr>
                </a:solidFill>
                <a:ea typeface="標楷體" pitchFamily="65" charset="-120"/>
              </a:rPr>
              <a:t>人員財產申報</a:t>
            </a:r>
            <a:r>
              <a:rPr lang="zh-TW" altLang="en-US" sz="2800" b="1" dirty="0" smtClean="0">
                <a:solidFill>
                  <a:schemeClr val="accent2">
                    <a:lumMod val="50000"/>
                  </a:schemeClr>
                </a:solidFill>
                <a:ea typeface="標楷體" pitchFamily="65" charset="-120"/>
              </a:rPr>
              <a:t>法第</a:t>
            </a:r>
            <a:r>
              <a:rPr lang="en-US" altLang="zh-TW" sz="2800" b="1" dirty="0" smtClean="0">
                <a:solidFill>
                  <a:schemeClr val="accent2">
                    <a:lumMod val="50000"/>
                  </a:schemeClr>
                </a:solidFill>
                <a:ea typeface="標楷體" pitchFamily="65" charset="-120"/>
              </a:rPr>
              <a:t>2</a:t>
            </a:r>
            <a:r>
              <a:rPr lang="zh-TW" altLang="en-US" sz="2800" b="1" dirty="0" smtClean="0">
                <a:solidFill>
                  <a:schemeClr val="accent2">
                    <a:lumMod val="50000"/>
                  </a:schemeClr>
                </a:solidFill>
                <a:ea typeface="標楷體" pitchFamily="65" charset="-120"/>
              </a:rPr>
              <a:t>條 規定：</a:t>
            </a:r>
            <a:endParaRPr lang="zh-TW" altLang="en-US" sz="2800" b="1" dirty="0">
              <a:solidFill>
                <a:schemeClr val="accent2">
                  <a:lumMod val="50000"/>
                </a:schemeClr>
              </a:solidFill>
              <a:ea typeface="標楷體" pitchFamily="65" charset="-120"/>
            </a:endParaRPr>
          </a:p>
        </p:txBody>
      </p:sp>
      <p:sp>
        <p:nvSpPr>
          <p:cNvPr id="2" name="矩形 1"/>
          <p:cNvSpPr/>
          <p:nvPr/>
        </p:nvSpPr>
        <p:spPr>
          <a:xfrm>
            <a:off x="813794" y="332656"/>
            <a:ext cx="5032148" cy="923330"/>
          </a:xfrm>
          <a:prstGeom prst="rect">
            <a:avLst/>
          </a:prstGeom>
          <a:noFill/>
        </p:spPr>
        <p:txBody>
          <a:bodyPr wrap="none" lIns="91440" tIns="45720" rIns="91440" bIns="45720">
            <a:spAutoFit/>
          </a:bodyPr>
          <a:lstStyle/>
          <a:p>
            <a:pPr algn="ctr"/>
            <a:r>
              <a:rPr lang="zh-TW"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標楷體" panose="03000509000000000000" pitchFamily="65" charset="-120"/>
                <a:ea typeface="標楷體" panose="03000509000000000000" pitchFamily="65" charset="-120"/>
              </a:rPr>
              <a:t>什麼人要申報？</a:t>
            </a:r>
            <a:endParaRPr lang="zh-TW"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標楷體" panose="03000509000000000000" pitchFamily="65" charset="-120"/>
              <a:ea typeface="標楷體" panose="03000509000000000000" pitchFamily="65" charset="-120"/>
            </a:endParaRPr>
          </a:p>
        </p:txBody>
      </p:sp>
      <p:sp>
        <p:nvSpPr>
          <p:cNvPr id="6" name="太陽 5"/>
          <p:cNvSpPr/>
          <p:nvPr/>
        </p:nvSpPr>
        <p:spPr>
          <a:xfrm>
            <a:off x="6300192" y="0"/>
            <a:ext cx="2664296" cy="2763146"/>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56753246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sz="quarter" idx="1"/>
          </p:nvPr>
        </p:nvSpPr>
        <p:spPr>
          <a:xfrm>
            <a:off x="636104" y="692696"/>
            <a:ext cx="7752320" cy="5904656"/>
          </a:xfrm>
        </p:spPr>
        <p:txBody>
          <a:bodyPr>
            <a:noAutofit/>
          </a:bodyPr>
          <a:lstStyle/>
          <a:p>
            <a:pPr marL="0" indent="0" eaLnBrk="0">
              <a:lnSpc>
                <a:spcPts val="3200"/>
              </a:lnSpc>
              <a:spcBef>
                <a:spcPts val="0"/>
              </a:spcBef>
              <a:spcAft>
                <a:spcPts val="1200"/>
              </a:spcAft>
              <a:buNone/>
            </a:pPr>
            <a:r>
              <a:rPr lang="zh-TW" altLang="zh-TW" sz="2000" dirty="0" smtClean="0"/>
              <a:t>八</a:t>
            </a:r>
            <a:r>
              <a:rPr lang="zh-TW" altLang="zh-TW" sz="2000" dirty="0"/>
              <a:t>、依公職人員選舉罷免法選舉產生之鄉（鎮、市）級以上政府機關首長。</a:t>
            </a:r>
          </a:p>
          <a:p>
            <a:pPr marL="0" indent="0" eaLnBrk="0">
              <a:lnSpc>
                <a:spcPts val="3200"/>
              </a:lnSpc>
              <a:spcBef>
                <a:spcPts val="0"/>
              </a:spcBef>
              <a:spcAft>
                <a:spcPts val="1200"/>
              </a:spcAft>
              <a:buNone/>
            </a:pPr>
            <a:r>
              <a:rPr lang="zh-TW" altLang="zh-TW" sz="2000" dirty="0"/>
              <a:t>九、各級民意機關民意代表。</a:t>
            </a:r>
          </a:p>
          <a:p>
            <a:pPr marL="0" indent="0" eaLnBrk="0">
              <a:lnSpc>
                <a:spcPts val="3200"/>
              </a:lnSpc>
              <a:spcBef>
                <a:spcPts val="0"/>
              </a:spcBef>
              <a:spcAft>
                <a:spcPts val="1200"/>
              </a:spcAft>
              <a:buNone/>
            </a:pPr>
            <a:r>
              <a:rPr lang="zh-TW" altLang="zh-TW" sz="2000" dirty="0"/>
              <a:t>十、法官、檢察官、行政執行官、軍法官。</a:t>
            </a:r>
          </a:p>
          <a:p>
            <a:pPr marL="0" indent="0" eaLnBrk="0">
              <a:lnSpc>
                <a:spcPts val="3200"/>
              </a:lnSpc>
              <a:spcBef>
                <a:spcPts val="0"/>
              </a:spcBef>
              <a:spcAft>
                <a:spcPts val="1200"/>
              </a:spcAft>
              <a:buNone/>
            </a:pPr>
            <a:r>
              <a:rPr lang="zh-TW" altLang="zh-TW" sz="2000" dirty="0"/>
              <a:t>十一、政風及軍事監察主管人員。</a:t>
            </a:r>
          </a:p>
          <a:p>
            <a:pPr marL="0" indent="0" eaLnBrk="0">
              <a:lnSpc>
                <a:spcPts val="3200"/>
              </a:lnSpc>
              <a:spcBef>
                <a:spcPts val="0"/>
              </a:spcBef>
              <a:spcAft>
                <a:spcPts val="1200"/>
              </a:spcAft>
              <a:buNone/>
            </a:pPr>
            <a:r>
              <a:rPr lang="zh-TW" altLang="zh-TW" sz="2000" dirty="0"/>
              <a:t>十二、司法警察、稅務、關務、地政、會計、審計、建築管理、工商登記、都市計畫、金融監督曁管理、公產管理、金融授信、商品檢驗、商標、專利、公路監理、環保稽查、採購業務等之主管人員；其範圍由法務部會商各該中央主管機關定之；其屬國防及軍事單位之人員，由國防部定之。</a:t>
            </a:r>
          </a:p>
          <a:p>
            <a:pPr marL="0" indent="0">
              <a:lnSpc>
                <a:spcPts val="3200"/>
              </a:lnSpc>
              <a:spcBef>
                <a:spcPts val="0"/>
              </a:spcBef>
              <a:spcAft>
                <a:spcPts val="1200"/>
              </a:spcAft>
              <a:buNone/>
            </a:pPr>
            <a:r>
              <a:rPr lang="zh-TW" altLang="zh-TW" sz="2000" dirty="0"/>
              <a:t>十三、其他職務性質特殊，經主管府、院核定有申報財產必要之人員。</a:t>
            </a:r>
            <a:endParaRPr lang="en-US" altLang="zh-TW" sz="2000" b="1" dirty="0" smtClean="0">
              <a:solidFill>
                <a:schemeClr val="accent2">
                  <a:lumMod val="50000"/>
                </a:schemeClr>
              </a:solidFill>
              <a:ea typeface="標楷體" pitchFamily="65" charset="-120"/>
            </a:endParaRPr>
          </a:p>
        </p:txBody>
      </p:sp>
    </p:spTree>
    <p:extLst>
      <p:ext uri="{BB962C8B-B14F-4D97-AF65-F5344CB8AC3E}">
        <p14:creationId xmlns:p14="http://schemas.microsoft.com/office/powerpoint/2010/main" val="122777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260648"/>
            <a:ext cx="1642368" cy="164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內容版面配置區 1"/>
          <p:cNvSpPr>
            <a:spLocks noGrp="1"/>
          </p:cNvSpPr>
          <p:nvPr>
            <p:ph sz="quarter" idx="1"/>
          </p:nvPr>
        </p:nvSpPr>
        <p:spPr>
          <a:xfrm>
            <a:off x="683568" y="1772816"/>
            <a:ext cx="7241232" cy="4701136"/>
          </a:xfrm>
        </p:spPr>
        <p:txBody>
          <a:bodyPr>
            <a:normAutofit/>
          </a:bodyPr>
          <a:lstStyle/>
          <a:p>
            <a:pPr>
              <a:lnSpc>
                <a:spcPts val="3200"/>
              </a:lnSpc>
              <a:spcBef>
                <a:spcPts val="0"/>
              </a:spcBef>
              <a:spcAft>
                <a:spcPts val="1200"/>
              </a:spcAft>
            </a:pPr>
            <a:r>
              <a:rPr lang="zh-TW" altLang="zh-TW" sz="2000" dirty="0"/>
              <a:t>前項各款公職人員，其職務係</a:t>
            </a:r>
            <a:r>
              <a:rPr lang="zh-TW" altLang="zh-TW" sz="2000" b="1" dirty="0"/>
              <a:t>代理者</a:t>
            </a:r>
            <a:r>
              <a:rPr lang="zh-TW" altLang="zh-TW" sz="2000" dirty="0"/>
              <a:t>，亦應申報財產。但代理未滿三個月者，毋庸申報。</a:t>
            </a:r>
            <a:endParaRPr lang="zh-TW" altLang="zh-TW" sz="2000" u="sng" dirty="0"/>
          </a:p>
          <a:p>
            <a:pPr>
              <a:lnSpc>
                <a:spcPts val="3200"/>
              </a:lnSpc>
              <a:spcBef>
                <a:spcPts val="0"/>
              </a:spcBef>
              <a:spcAft>
                <a:spcPts val="1200"/>
              </a:spcAft>
            </a:pPr>
            <a:r>
              <a:rPr lang="zh-TW" altLang="zh-TW" sz="2000" dirty="0" smtClean="0"/>
              <a:t>總統</a:t>
            </a:r>
            <a:r>
              <a:rPr lang="zh-TW" altLang="zh-TW" sz="2000" dirty="0"/>
              <a:t>、副總統及縣（市）級以上公職之候選人應準用本法之規定，於</a:t>
            </a:r>
            <a:r>
              <a:rPr lang="zh-TW" altLang="zh-TW" sz="2000" b="1" dirty="0"/>
              <a:t>申請候選人登記時</a:t>
            </a:r>
            <a:r>
              <a:rPr lang="zh-TW" altLang="zh-TW" sz="2000" dirty="0"/>
              <a:t>申報財產。</a:t>
            </a:r>
          </a:p>
          <a:p>
            <a:pPr>
              <a:lnSpc>
                <a:spcPts val="3200"/>
              </a:lnSpc>
              <a:spcBef>
                <a:spcPts val="0"/>
              </a:spcBef>
              <a:spcAft>
                <a:spcPts val="1200"/>
              </a:spcAft>
            </a:pPr>
            <a:r>
              <a:rPr lang="zh-TW" altLang="zh-TW" sz="2000" b="1" dirty="0" smtClean="0"/>
              <a:t>前三</a:t>
            </a:r>
            <a:r>
              <a:rPr lang="zh-TW" altLang="zh-TW" sz="2000" b="1" dirty="0"/>
              <a:t>項以外之公職人員，經調查有證據顯示其生活與消費顯超過其薪資收入者，該公職人員所屬機關或其上級機關之政風單位得經中央政風主管機關（構）之核可後，指定其申報財產。</a:t>
            </a:r>
            <a:endParaRPr lang="zh-TW" altLang="zh-TW" sz="2000" dirty="0"/>
          </a:p>
          <a:p>
            <a:pPr>
              <a:lnSpc>
                <a:spcPts val="3200"/>
              </a:lnSpc>
              <a:spcBef>
                <a:spcPts val="0"/>
              </a:spcBef>
              <a:spcAft>
                <a:spcPts val="1200"/>
              </a:spcAft>
            </a:pPr>
            <a:endParaRPr lang="zh-TW" altLang="en-US" sz="2000" dirty="0"/>
          </a:p>
        </p:txBody>
      </p:sp>
      <p:sp>
        <p:nvSpPr>
          <p:cNvPr id="3" name="文字方塊 2"/>
          <p:cNvSpPr txBox="1"/>
          <p:nvPr/>
        </p:nvSpPr>
        <p:spPr>
          <a:xfrm>
            <a:off x="1763688" y="789444"/>
            <a:ext cx="2088232" cy="646331"/>
          </a:xfrm>
          <a:prstGeom prst="rect">
            <a:avLst/>
          </a:prstGeom>
          <a:noFill/>
        </p:spPr>
        <p:txBody>
          <a:bodyPr wrap="square" rtlCol="0">
            <a:spAutoFit/>
          </a:bodyPr>
          <a:lstStyle/>
          <a:p>
            <a:r>
              <a:rPr lang="zh-TW" altLang="en-US" sz="3600" b="1" dirty="0" smtClean="0">
                <a:solidFill>
                  <a:srgbClr val="7030A0"/>
                </a:solidFill>
              </a:rPr>
              <a:t>特殊情況</a:t>
            </a:r>
            <a:endParaRPr lang="zh-TW" altLang="en-US" sz="3600" b="1" dirty="0">
              <a:solidFill>
                <a:srgbClr val="7030A0"/>
              </a:solidFill>
            </a:endParaRPr>
          </a:p>
        </p:txBody>
      </p:sp>
      <p:sp>
        <p:nvSpPr>
          <p:cNvPr id="4" name="向右箭號 3"/>
          <p:cNvSpPr/>
          <p:nvPr/>
        </p:nvSpPr>
        <p:spPr>
          <a:xfrm>
            <a:off x="1043608" y="980728"/>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波浪 4"/>
          <p:cNvSpPr/>
          <p:nvPr/>
        </p:nvSpPr>
        <p:spPr>
          <a:xfrm>
            <a:off x="2915816" y="5589240"/>
            <a:ext cx="3312368" cy="1080120"/>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419872" y="5879159"/>
            <a:ext cx="2657197" cy="461665"/>
          </a:xfrm>
          <a:prstGeom prst="rect">
            <a:avLst/>
          </a:prstGeom>
          <a:noFill/>
        </p:spPr>
        <p:txBody>
          <a:bodyPr wrap="square" rtlCol="0">
            <a:spAutoFit/>
          </a:bodyPr>
          <a:lstStyle/>
          <a:p>
            <a:r>
              <a:rPr lang="zh-TW" altLang="en-US" sz="2400" dirty="0" smtClean="0"/>
              <a:t>我們都是申報人</a:t>
            </a:r>
            <a:endParaRPr lang="zh-TW" altLang="en-US" sz="2400" dirty="0"/>
          </a:p>
        </p:txBody>
      </p:sp>
    </p:spTree>
    <p:extLst>
      <p:ext uri="{BB962C8B-B14F-4D97-AF65-F5344CB8AC3E}">
        <p14:creationId xmlns:p14="http://schemas.microsoft.com/office/powerpoint/2010/main" val="26104255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274638"/>
            <a:ext cx="7169224" cy="706090"/>
          </a:xfrm>
        </p:spPr>
        <p:txBody>
          <a:bodyPr>
            <a:normAutofit/>
          </a:bodyPr>
          <a:lstStyle/>
          <a:p>
            <a:r>
              <a:rPr lang="zh-TW" altLang="en-US" sz="3600" dirty="0" smtClean="0">
                <a:solidFill>
                  <a:srgbClr val="7030A0"/>
                </a:solidFill>
              </a:rPr>
              <a:t>申報範圍</a:t>
            </a:r>
            <a:endParaRPr lang="zh-TW" altLang="en-US" sz="3600" dirty="0">
              <a:solidFill>
                <a:srgbClr val="7030A0"/>
              </a:solidFill>
            </a:endParaRPr>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val="117487301"/>
              </p:ext>
            </p:extLst>
          </p:nvPr>
        </p:nvGraphicFramePr>
        <p:xfrm>
          <a:off x="379748" y="627683"/>
          <a:ext cx="7920880" cy="5853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1277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7467600" cy="844025"/>
          </a:xfrm>
        </p:spPr>
        <p:txBody>
          <a:bodyPr>
            <a:normAutofit/>
          </a:bodyPr>
          <a:lstStyle/>
          <a:p>
            <a:r>
              <a:rPr lang="zh-TW" altLang="en-US" sz="3600" dirty="0" smtClean="0">
                <a:solidFill>
                  <a:srgbClr val="7030A0"/>
                </a:solidFill>
              </a:rPr>
              <a:t>申報財產內容</a:t>
            </a:r>
            <a:endParaRPr lang="zh-TW" altLang="en-US" sz="3600" dirty="0">
              <a:solidFill>
                <a:srgbClr val="7030A0"/>
              </a:solidFill>
            </a:endParaRPr>
          </a:p>
        </p:txBody>
      </p:sp>
      <p:sp>
        <p:nvSpPr>
          <p:cNvPr id="3" name="內容版面配置區 2"/>
          <p:cNvSpPr>
            <a:spLocks noGrp="1"/>
          </p:cNvSpPr>
          <p:nvPr>
            <p:ph sz="quarter" idx="1"/>
          </p:nvPr>
        </p:nvSpPr>
        <p:spPr>
          <a:xfrm>
            <a:off x="457200" y="1100097"/>
            <a:ext cx="7859216" cy="5661730"/>
          </a:xfrm>
        </p:spPr>
        <p:txBody>
          <a:bodyPr>
            <a:normAutofit/>
          </a:bodyPr>
          <a:lstStyle/>
          <a:p>
            <a:r>
              <a:rPr lang="zh-TW" altLang="en-US" dirty="0" smtClean="0"/>
              <a:t>不動產（土地、建物）</a:t>
            </a:r>
            <a:endParaRPr lang="en-US" altLang="zh-TW" dirty="0" smtClean="0"/>
          </a:p>
          <a:p>
            <a:r>
              <a:rPr lang="zh-TW" altLang="en-US" dirty="0" smtClean="0"/>
              <a:t>船舶</a:t>
            </a:r>
            <a:endParaRPr lang="en-US" altLang="zh-TW" dirty="0" smtClean="0"/>
          </a:p>
          <a:p>
            <a:r>
              <a:rPr lang="zh-TW" altLang="en-US" dirty="0" smtClean="0"/>
              <a:t>航空器</a:t>
            </a:r>
            <a:endParaRPr lang="en-US" altLang="zh-TW" dirty="0" smtClean="0"/>
          </a:p>
          <a:p>
            <a:r>
              <a:rPr lang="zh-TW" altLang="en-US" dirty="0" smtClean="0"/>
              <a:t>汽車（含大型重型機器腳踏車）</a:t>
            </a:r>
            <a:endParaRPr lang="en-US" altLang="zh-TW" dirty="0" smtClean="0"/>
          </a:p>
          <a:p>
            <a:r>
              <a:rPr lang="zh-TW" altLang="en-US" dirty="0" smtClean="0"/>
              <a:t>現金</a:t>
            </a:r>
            <a:endParaRPr lang="en-US" altLang="zh-TW" dirty="0" smtClean="0"/>
          </a:p>
          <a:p>
            <a:r>
              <a:rPr lang="zh-TW" altLang="en-US" dirty="0" smtClean="0"/>
              <a:t>存款（含外幣）</a:t>
            </a:r>
            <a:endParaRPr lang="en-US" altLang="zh-TW" dirty="0" smtClean="0"/>
          </a:p>
          <a:p>
            <a:r>
              <a:rPr lang="zh-TW" altLang="en-US" dirty="0" smtClean="0"/>
              <a:t>有價證券（股票、債券、基金受益憑證、其他有價證券）</a:t>
            </a:r>
            <a:endParaRPr lang="en-US" altLang="zh-TW" dirty="0" smtClean="0"/>
          </a:p>
          <a:p>
            <a:r>
              <a:rPr lang="zh-TW" altLang="en-US" dirty="0" smtClean="0"/>
              <a:t>珠寶、古董、字畫及其他具有相當價值之財產</a:t>
            </a:r>
            <a:endParaRPr lang="en-US" altLang="zh-TW" dirty="0" smtClean="0"/>
          </a:p>
          <a:p>
            <a:r>
              <a:rPr lang="zh-TW" altLang="en-US" dirty="0" smtClean="0"/>
              <a:t>保險</a:t>
            </a:r>
            <a:endParaRPr lang="en-US" altLang="zh-TW" dirty="0" smtClean="0"/>
          </a:p>
          <a:p>
            <a:r>
              <a:rPr lang="zh-TW" altLang="en-US" dirty="0" smtClean="0"/>
              <a:t>債權（各別名下</a:t>
            </a:r>
            <a:r>
              <a:rPr lang="en-US" altLang="zh-TW" dirty="0" smtClean="0"/>
              <a:t>100</a:t>
            </a:r>
            <a:r>
              <a:rPr lang="zh-TW" altLang="en-US" dirty="0" smtClean="0"/>
              <a:t>萬以上者）</a:t>
            </a:r>
            <a:endParaRPr lang="en-US" altLang="zh-TW" dirty="0" smtClean="0"/>
          </a:p>
          <a:p>
            <a:r>
              <a:rPr lang="zh-TW" altLang="en-US" dirty="0"/>
              <a:t>債務（各別名下</a:t>
            </a:r>
            <a:r>
              <a:rPr lang="en-US" altLang="zh-TW" dirty="0"/>
              <a:t>100</a:t>
            </a:r>
            <a:r>
              <a:rPr lang="zh-TW" altLang="en-US" dirty="0"/>
              <a:t>萬以上者）</a:t>
            </a:r>
          </a:p>
          <a:p>
            <a:r>
              <a:rPr lang="zh-TW" altLang="en-US" dirty="0" smtClean="0"/>
              <a:t>事業投資</a:t>
            </a:r>
            <a:endParaRPr lang="en-US" altLang="zh-TW" dirty="0" smtClean="0"/>
          </a:p>
          <a:p>
            <a:endParaRPr lang="zh-TW" altLang="en-US" dirty="0"/>
          </a:p>
        </p:txBody>
      </p:sp>
      <p:pic>
        <p:nvPicPr>
          <p:cNvPr id="5" name="圖片 4"/>
          <p:cNvPicPr>
            <a:picLocks noChangeAspect="1"/>
          </p:cNvPicPr>
          <p:nvPr/>
        </p:nvPicPr>
        <p:blipFill>
          <a:blip r:embed="rId2"/>
          <a:stretch>
            <a:fillRect/>
          </a:stretch>
        </p:blipFill>
        <p:spPr>
          <a:xfrm>
            <a:off x="5907360" y="260648"/>
            <a:ext cx="2409056" cy="2409056"/>
          </a:xfrm>
          <a:prstGeom prst="rect">
            <a:avLst/>
          </a:prstGeom>
        </p:spPr>
      </p:pic>
    </p:spTree>
    <p:extLst>
      <p:ext uri="{BB962C8B-B14F-4D97-AF65-F5344CB8AC3E}">
        <p14:creationId xmlns:p14="http://schemas.microsoft.com/office/powerpoint/2010/main" val="1609653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7030A0"/>
                </a:solidFill>
              </a:rPr>
              <a:t>公職人員財產申報不實裁罰確定公告案件之財產項目及所有人關係統計表</a:t>
            </a:r>
            <a:endParaRPr lang="zh-TW" altLang="en-US" dirty="0">
              <a:solidFill>
                <a:srgbClr val="7030A0"/>
              </a:solidFill>
            </a:endParaRPr>
          </a:p>
        </p:txBody>
      </p:sp>
      <p:pic>
        <p:nvPicPr>
          <p:cNvPr id="4" name="內容版面配置區 3"/>
          <p:cNvPicPr>
            <a:picLocks noGrp="1" noChangeAspect="1"/>
          </p:cNvPicPr>
          <p:nvPr>
            <p:ph sz="quarter" idx="1"/>
          </p:nvPr>
        </p:nvPicPr>
        <p:blipFill rotWithShape="1">
          <a:blip r:embed="rId2"/>
          <a:srcRect l="18459" t="20153" r="19827" b="3576"/>
          <a:stretch/>
        </p:blipFill>
        <p:spPr>
          <a:xfrm>
            <a:off x="683568" y="1556793"/>
            <a:ext cx="7128792" cy="4680520"/>
          </a:xfrm>
          <a:prstGeom prst="rect">
            <a:avLst/>
          </a:prstGeom>
        </p:spPr>
      </p:pic>
      <p:sp>
        <p:nvSpPr>
          <p:cNvPr id="5" name="文字方塊 4"/>
          <p:cNvSpPr txBox="1"/>
          <p:nvPr/>
        </p:nvSpPr>
        <p:spPr>
          <a:xfrm>
            <a:off x="2339752" y="6262765"/>
            <a:ext cx="5976664" cy="369332"/>
          </a:xfrm>
          <a:prstGeom prst="rect">
            <a:avLst/>
          </a:prstGeom>
          <a:noFill/>
        </p:spPr>
        <p:txBody>
          <a:bodyPr wrap="square" rtlCol="0">
            <a:spAutoFit/>
          </a:bodyPr>
          <a:lstStyle/>
          <a:p>
            <a:r>
              <a:rPr lang="zh-TW" altLang="en-US" dirty="0" smtClean="0"/>
              <a:t>資料來源：監察院陽光法案主題網</a:t>
            </a:r>
            <a:endParaRPr lang="zh-TW" altLang="en-US" dirty="0"/>
          </a:p>
        </p:txBody>
      </p:sp>
      <p:sp>
        <p:nvSpPr>
          <p:cNvPr id="7" name="橢圓 6"/>
          <p:cNvSpPr/>
          <p:nvPr/>
        </p:nvSpPr>
        <p:spPr>
          <a:xfrm>
            <a:off x="3059832" y="2420888"/>
            <a:ext cx="648072" cy="3600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8" name="圖片 7"/>
          <p:cNvPicPr>
            <a:picLocks noChangeAspect="1"/>
          </p:cNvPicPr>
          <p:nvPr/>
        </p:nvPicPr>
        <p:blipFill>
          <a:blip r:embed="rId3"/>
          <a:stretch>
            <a:fillRect/>
          </a:stretch>
        </p:blipFill>
        <p:spPr>
          <a:xfrm>
            <a:off x="4191000" y="2369005"/>
            <a:ext cx="670618" cy="384081"/>
          </a:xfrm>
          <a:prstGeom prst="rect">
            <a:avLst/>
          </a:prstGeom>
        </p:spPr>
      </p:pic>
      <p:pic>
        <p:nvPicPr>
          <p:cNvPr id="9" name="圖片 8"/>
          <p:cNvPicPr>
            <a:picLocks noChangeAspect="1"/>
          </p:cNvPicPr>
          <p:nvPr/>
        </p:nvPicPr>
        <p:blipFill>
          <a:blip r:embed="rId3"/>
          <a:stretch>
            <a:fillRect/>
          </a:stretch>
        </p:blipFill>
        <p:spPr>
          <a:xfrm>
            <a:off x="3059832" y="3990599"/>
            <a:ext cx="670618" cy="384081"/>
          </a:xfrm>
          <a:prstGeom prst="rect">
            <a:avLst/>
          </a:prstGeom>
        </p:spPr>
      </p:pic>
      <p:pic>
        <p:nvPicPr>
          <p:cNvPr id="10" name="圖片 9"/>
          <p:cNvPicPr>
            <a:picLocks noChangeAspect="1"/>
          </p:cNvPicPr>
          <p:nvPr/>
        </p:nvPicPr>
        <p:blipFill>
          <a:blip r:embed="rId4"/>
          <a:stretch>
            <a:fillRect/>
          </a:stretch>
        </p:blipFill>
        <p:spPr>
          <a:xfrm>
            <a:off x="4191000" y="3283787"/>
            <a:ext cx="670618" cy="384081"/>
          </a:xfrm>
          <a:prstGeom prst="rect">
            <a:avLst/>
          </a:prstGeom>
        </p:spPr>
      </p:pic>
      <p:sp>
        <p:nvSpPr>
          <p:cNvPr id="11" name="矩形 10"/>
          <p:cNvSpPr/>
          <p:nvPr/>
        </p:nvSpPr>
        <p:spPr>
          <a:xfrm>
            <a:off x="6372200" y="2420888"/>
            <a:ext cx="1080120" cy="3321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2" name="圖片 11"/>
          <p:cNvPicPr>
            <a:picLocks noChangeAspect="1"/>
          </p:cNvPicPr>
          <p:nvPr/>
        </p:nvPicPr>
        <p:blipFill>
          <a:blip r:embed="rId5"/>
          <a:stretch>
            <a:fillRect/>
          </a:stretch>
        </p:blipFill>
        <p:spPr>
          <a:xfrm>
            <a:off x="6348848" y="3308173"/>
            <a:ext cx="1103472" cy="552875"/>
          </a:xfrm>
          <a:prstGeom prst="rect">
            <a:avLst/>
          </a:prstGeom>
        </p:spPr>
      </p:pic>
      <p:pic>
        <p:nvPicPr>
          <p:cNvPr id="13" name="圖片 12"/>
          <p:cNvPicPr>
            <a:picLocks noChangeAspect="1"/>
          </p:cNvPicPr>
          <p:nvPr/>
        </p:nvPicPr>
        <p:blipFill>
          <a:blip r:embed="rId5"/>
          <a:stretch>
            <a:fillRect/>
          </a:stretch>
        </p:blipFill>
        <p:spPr>
          <a:xfrm>
            <a:off x="6348848" y="4014985"/>
            <a:ext cx="1103472" cy="359695"/>
          </a:xfrm>
          <a:prstGeom prst="rect">
            <a:avLst/>
          </a:prstGeom>
        </p:spPr>
      </p:pic>
      <p:sp>
        <p:nvSpPr>
          <p:cNvPr id="14" name="文字方塊 13"/>
          <p:cNvSpPr txBox="1"/>
          <p:nvPr/>
        </p:nvSpPr>
        <p:spPr>
          <a:xfrm>
            <a:off x="7812360" y="1651644"/>
            <a:ext cx="738664" cy="4032447"/>
          </a:xfrm>
          <a:prstGeom prst="rect">
            <a:avLst/>
          </a:prstGeom>
          <a:noFill/>
          <a:ln>
            <a:solidFill>
              <a:srgbClr val="7030A0"/>
            </a:solidFill>
          </a:ln>
        </p:spPr>
        <p:txBody>
          <a:bodyPr vert="eaVert" wrap="square" rtlCol="0">
            <a:spAutoFit/>
          </a:bodyPr>
          <a:lstStyle/>
          <a:p>
            <a:r>
              <a:rPr lang="zh-TW" altLang="en-US" dirty="0" smtClean="0">
                <a:solidFill>
                  <a:srgbClr val="FF0000"/>
                </a:solidFill>
              </a:rPr>
              <a:t>受裁罰項目多為土地、存款、有價證券及債務等項目</a:t>
            </a:r>
            <a:endParaRPr lang="zh-TW" altLang="en-US" dirty="0">
              <a:solidFill>
                <a:srgbClr val="FF0000"/>
              </a:solidFill>
            </a:endParaRPr>
          </a:p>
        </p:txBody>
      </p:sp>
    </p:spTree>
    <p:extLst>
      <p:ext uri="{BB962C8B-B14F-4D97-AF65-F5344CB8AC3E}">
        <p14:creationId xmlns:p14="http://schemas.microsoft.com/office/powerpoint/2010/main" val="2099669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Grp="1" noChangeArrowheads="1"/>
          </p:cNvSpPr>
          <p:nvPr>
            <p:ph type="title"/>
          </p:nvPr>
        </p:nvSpPr>
        <p:spPr>
          <a:xfrm>
            <a:off x="601216" y="4171081"/>
            <a:ext cx="7869560" cy="710952"/>
          </a:xfrm>
        </p:spPr>
        <p:txBody>
          <a:bodyPr>
            <a:normAutofit fontScale="90000"/>
          </a:bodyPr>
          <a:lstStyle/>
          <a:p>
            <a:pPr eaLnBrk="1" fontAlgn="auto" hangingPunct="1">
              <a:spcAft>
                <a:spcPts val="0"/>
              </a:spcAft>
              <a:defRPr/>
            </a:pPr>
            <a:r>
              <a:rPr lang="zh-TW" altLang="en-US" sz="4400" dirty="0" smtClean="0">
                <a:solidFill>
                  <a:srgbClr val="CC00CC"/>
                </a:solidFill>
                <a:effectLst>
                  <a:outerShdw blurRad="38100" dist="38100" dir="2700000" algn="tl">
                    <a:srgbClr val="000000"/>
                  </a:outerShdw>
                </a:effectLst>
              </a:rPr>
              <a:t>       苗栗縣政府政風處 關心您</a:t>
            </a:r>
            <a:r>
              <a:rPr lang="en-US" altLang="zh-TW" sz="4400" dirty="0" smtClean="0">
                <a:solidFill>
                  <a:srgbClr val="CC00CC"/>
                </a:solidFill>
                <a:effectLst>
                  <a:outerShdw blurRad="38100" dist="38100" dir="2700000" algn="tl">
                    <a:srgbClr val="000000"/>
                  </a:outerShdw>
                </a:effectLst>
              </a:rPr>
              <a:t>~</a:t>
            </a:r>
          </a:p>
        </p:txBody>
      </p:sp>
      <p:sp>
        <p:nvSpPr>
          <p:cNvPr id="119811" name="Rectangle 3"/>
          <p:cNvSpPr>
            <a:spLocks noGrp="1" noChangeArrowheads="1"/>
          </p:cNvSpPr>
          <p:nvPr>
            <p:ph type="body" idx="4294967295"/>
          </p:nvPr>
        </p:nvSpPr>
        <p:spPr>
          <a:xfrm>
            <a:off x="2267744" y="5065935"/>
            <a:ext cx="4536504" cy="1190625"/>
          </a:xfrm>
        </p:spPr>
        <p:txBody>
          <a:bodyPr>
            <a:normAutofit fontScale="92500" lnSpcReduction="10000"/>
          </a:bodyPr>
          <a:lstStyle/>
          <a:p>
            <a:pPr marL="274320" indent="-274320" algn="ctr" eaLnBrk="1" fontAlgn="auto" hangingPunct="1">
              <a:spcBef>
                <a:spcPts val="580"/>
              </a:spcBef>
              <a:spcAft>
                <a:spcPts val="0"/>
              </a:spcAft>
              <a:buNone/>
              <a:defRPr/>
            </a:pPr>
            <a:r>
              <a:rPr lang="zh-TW" altLang="en-US" b="1" dirty="0" smtClean="0">
                <a:solidFill>
                  <a:srgbClr val="CC00CC"/>
                </a:solidFill>
                <a:effectLst>
                  <a:outerShdw blurRad="38100" dist="38100" dir="2700000" algn="tl">
                    <a:srgbClr val="000000"/>
                  </a:outerShdw>
                </a:effectLst>
              </a:rPr>
              <a:t>財產申報科服務電話</a:t>
            </a:r>
            <a:endParaRPr lang="en-US" altLang="zh-TW" b="1" dirty="0" smtClean="0">
              <a:solidFill>
                <a:srgbClr val="CC00CC"/>
              </a:solidFill>
              <a:effectLst>
                <a:outerShdw blurRad="38100" dist="38100" dir="2700000" algn="tl">
                  <a:srgbClr val="000000"/>
                </a:outerShdw>
              </a:effectLst>
            </a:endParaRPr>
          </a:p>
          <a:p>
            <a:pPr marL="274320" indent="-274320" algn="ctr" eaLnBrk="1" fontAlgn="auto" hangingPunct="1">
              <a:spcBef>
                <a:spcPts val="580"/>
              </a:spcBef>
              <a:spcAft>
                <a:spcPts val="0"/>
              </a:spcAft>
              <a:buNone/>
              <a:defRPr/>
            </a:pPr>
            <a:r>
              <a:rPr lang="en-US" altLang="zh-TW" b="1" dirty="0" smtClean="0">
                <a:solidFill>
                  <a:srgbClr val="CC00CC"/>
                </a:solidFill>
                <a:effectLst>
                  <a:outerShdw blurRad="38100" dist="38100" dir="2700000" algn="tl">
                    <a:srgbClr val="000000"/>
                  </a:outerShdw>
                </a:effectLst>
              </a:rPr>
              <a:t>037-559732</a:t>
            </a:r>
          </a:p>
          <a:p>
            <a:pPr marL="274320" indent="-274320" algn="ctr" eaLnBrk="1" fontAlgn="auto" hangingPunct="1">
              <a:spcBef>
                <a:spcPts val="580"/>
              </a:spcBef>
              <a:spcAft>
                <a:spcPts val="0"/>
              </a:spcAft>
              <a:buNone/>
              <a:defRPr/>
            </a:pPr>
            <a:r>
              <a:rPr lang="en-US" altLang="zh-TW" b="1" dirty="0" smtClean="0">
                <a:solidFill>
                  <a:srgbClr val="CC00CC"/>
                </a:solidFill>
                <a:effectLst>
                  <a:outerShdw blurRad="38100" dist="38100" dir="2700000" algn="tl">
                    <a:srgbClr val="000000"/>
                  </a:outerShdw>
                </a:effectLst>
              </a:rPr>
              <a:t>037-559149</a:t>
            </a:r>
            <a:endParaRPr lang="zh-TW" altLang="en-US" b="1" dirty="0" smtClean="0">
              <a:solidFill>
                <a:srgbClr val="CC00CC"/>
              </a:solidFill>
              <a:effectLst>
                <a:outerShdw blurRad="38100" dist="38100" dir="2700000" algn="tl">
                  <a:srgbClr val="000000"/>
                </a:outerShdw>
              </a:effectLst>
            </a:endParaRPr>
          </a:p>
          <a:p>
            <a:pPr marL="274320" indent="-274320" algn="ctr" eaLnBrk="1" fontAlgn="auto" hangingPunct="1">
              <a:spcBef>
                <a:spcPts val="580"/>
              </a:spcBef>
              <a:spcAft>
                <a:spcPts val="0"/>
              </a:spcAft>
              <a:buNone/>
              <a:defRPr/>
            </a:pPr>
            <a:endParaRPr lang="en-US" altLang="zh-TW" b="1" dirty="0" smtClean="0">
              <a:solidFill>
                <a:srgbClr val="CC00CC"/>
              </a:solidFill>
              <a:effectLst>
                <a:outerShdw blurRad="38100" dist="38100" dir="2700000" algn="tl">
                  <a:srgbClr val="000000"/>
                </a:outerShdw>
              </a:effectLst>
            </a:endParaRPr>
          </a:p>
        </p:txBody>
      </p:sp>
      <p:pic>
        <p:nvPicPr>
          <p:cNvPr id="1536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60648"/>
            <a:ext cx="2016224" cy="178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圖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260648"/>
            <a:ext cx="5472608" cy="3726532"/>
          </a:xfrm>
          <a:prstGeom prst="rect">
            <a:avLst/>
          </a:prstGeom>
        </p:spPr>
      </p:pic>
      <p:pic>
        <p:nvPicPr>
          <p:cNvPr id="819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242" y="5661248"/>
            <a:ext cx="1404310" cy="106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5902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203</TotalTime>
  <Words>439</Words>
  <Application>Microsoft Office PowerPoint</Application>
  <PresentationFormat>如螢幕大小 (4:3)</PresentationFormat>
  <Paragraphs>39</Paragraphs>
  <Slides>8</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8</vt:i4>
      </vt:variant>
    </vt:vector>
  </HeadingPairs>
  <TitlesOfParts>
    <vt:vector size="16" baseType="lpstr">
      <vt:lpstr>新細明體</vt:lpstr>
      <vt:lpstr>標楷體</vt:lpstr>
      <vt:lpstr>Arial</vt:lpstr>
      <vt:lpstr>Century Schoolbook</vt:lpstr>
      <vt:lpstr>Garamond</vt:lpstr>
      <vt:lpstr>Wingdings</vt:lpstr>
      <vt:lpstr>Wingdings 2</vt:lpstr>
      <vt:lpstr>壁窗</vt:lpstr>
      <vt:lpstr>PowerPoint 簡報</vt:lpstr>
      <vt:lpstr>一、總統、副總統。 二、行政、立法、司法、考試、監察各院院長、副院長。 三、政務人員。 四、有給職之總統府資政、國策顧問及戰略顧問。 五、各級政府機關之首長、副首長及職務列簡任第十職等以上之幕僚長、主管；公營事業總、分支機構之首長、副首長及相當簡任第十職等以上之主管；代表政府或公股出任私法人之董事及監察人。 六、各級公立學校之校長、副校長；其設有附屬機構者，該機構之首長、副首長。 七、軍事單位上校編階以上之各級主官、副主官及主管。 </vt:lpstr>
      <vt:lpstr>PowerPoint 簡報</vt:lpstr>
      <vt:lpstr>PowerPoint 簡報</vt:lpstr>
      <vt:lpstr>申報範圍</vt:lpstr>
      <vt:lpstr>申報財產內容</vt:lpstr>
      <vt:lpstr>公職人員財產申報不實裁罰確定公告案件之財產項目及所有人關係統計表</vt:lpstr>
      <vt:lpstr>       苗栗縣政府政風處 關心您~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周友蓮</dc:creator>
  <cp:lastModifiedBy>陳筳恩</cp:lastModifiedBy>
  <cp:revision>31</cp:revision>
  <dcterms:created xsi:type="dcterms:W3CDTF">2018-03-26T06:02:35Z</dcterms:created>
  <dcterms:modified xsi:type="dcterms:W3CDTF">2018-04-19T02:48:34Z</dcterms:modified>
</cp:coreProperties>
</file>