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79" r:id="rId9"/>
    <p:sldId id="28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2D14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100" d="100"/>
          <a:sy n="100" d="100"/>
        </p:scale>
        <p:origin x="-209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A39BC9-2495-4F3F-B99C-765A18329B0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F5094-84AB-4495-981F-EECEC0D65A2E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C6BCA-8DFE-48B9-8425-04E630624BB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67C8E-750B-4000-861E-9A7AEF8B86BC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67C8E-750B-4000-861E-9A7AEF8B86BC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72400" cy="70485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400175"/>
            <a:ext cx="7772400" cy="685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772816"/>
            <a:ext cx="7772400" cy="685800"/>
          </a:xfrm>
          <a:effectLst/>
        </p:spPr>
        <p:txBody>
          <a:bodyPr/>
          <a:lstStyle/>
          <a:p>
            <a:endPara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「竊」中要害   小心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endParaRPr lang="ru-RU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機關安全維護宣導資料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484784"/>
            <a:ext cx="7086600" cy="792163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前言</a:t>
            </a:r>
            <a:endParaRPr lang="en-US" altLang="zh-TW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6705600" cy="32829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您身邊一定有不少同事，把存摺、印章或提款卡放在辦公室的抽屜內，因為公家機關附近多設有提款機或銀行，刷簿子、提錢、匯款都很方便；更有不少同事將自有現金、團購集資、旅遊基金置於抽屜內，因為公務機關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小時都有保全巡邏，各出入口都有監視器，比家裡還安全，為貪圖方便就不帶回家了。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若您也有以上的想法及行為，請仔細研讀下列案例，因為您認為最安全的地方，可能就是最危險的地方。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存摺印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653136"/>
            <a:ext cx="2592288" cy="194421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6934200" cy="715963"/>
          </a:xfrm>
        </p:spPr>
        <p:txBody>
          <a:bodyPr/>
          <a:lstStyle/>
          <a:p>
            <a:r>
              <a:rPr lang="zh-TW" alt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案例摘要</a:t>
            </a:r>
            <a:endParaRPr lang="en-US" altLang="zh-TW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4744"/>
            <a:ext cx="6934200" cy="3600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「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我一早來上班，就發現抽屜有被翻過的痕跡，裡面的現金都不見了，那是我跟同事們下個月要出國旅行的基金，收齊後就要交給旅行社，沒想到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」被害員工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驚慌失措的說著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</a:pP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「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這小偷真可惡，連我抽屜裡的幾十元零錢都要偷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」被害員工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義憤填膺的說著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</a:pP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這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是發生在某縣市政府的竊盜案，賊仔哥在數月內先後光顧高雄、臺南、臺中、新竹、桃園及彰化等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個縣市政府，作案手法如出一轍，趁上班時間洽公民眾進出頻繁之際混入大樓內，先躲在樓梯間等隱蔽角落，待員工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下班後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，伺機至各樓層，發現若沒有員工在內加班，就逕行闖入，隨機打開或撬開抽屜搜刮財物。</a:t>
            </a:r>
            <a:endParaRPr lang="en-US" altLang="ko-KR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en-US" altLang="zh-TW" sz="2000" dirty="0">
              <a:ea typeface="新細明體" charset="-120"/>
            </a:endParaRPr>
          </a:p>
        </p:txBody>
      </p:sp>
      <p:pic>
        <p:nvPicPr>
          <p:cNvPr id="4" name="圖片 3" descr="小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653136"/>
            <a:ext cx="2831976" cy="20664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315200" cy="715963"/>
          </a:xfrm>
        </p:spPr>
        <p:txBody>
          <a:bodyPr/>
          <a:lstStyle/>
          <a:p>
            <a:r>
              <a:rPr lang="zh-TW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問題分析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204864"/>
            <a:ext cx="7315200" cy="42672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一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 為了洽公民眾方便，公務機關於上班時間難以門禁管制，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此時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如何在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“機關安全”及“便民服務”間取得平衡點？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二、 辦公場所內雖設有保全巡邏及監視錄影設備，就能確保人員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財物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安全無虞嗎？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三、 私人貴重物品放置辦公場所內是否妥當？機關同仁的安全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維護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觀念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是否正確？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 若於辦公處所內發現可疑人士時該如何處置？機關同仁是否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保持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高度警覺？ 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民政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725144"/>
            <a:ext cx="2991777" cy="1772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315200" cy="715963"/>
          </a:xfrm>
        </p:spPr>
        <p:txBody>
          <a:bodyPr/>
          <a:lstStyle/>
          <a:p>
            <a:r>
              <a:rPr lang="zh-TW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改善及策進</a:t>
            </a:r>
            <a:r>
              <a:rPr lang="zh-TW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作為（一）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204864"/>
            <a:ext cx="7315200" cy="4267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現今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辦公場所為便民服務多採開放空間，於上班時間洽公民眾進出頻繁，加上出入口多難以全面管制，易成為竊盜犯罪溫床；惟各機關基於場所安全維護之責，仍應於必要範圍內，制訂「人員進出管制辦法」，對於機敏資料存放區、財產存放庫房、中央控制室、電腦機房、網路交換中心等，不分上下班時間，皆應全面監控。若於非上班時間進入機關內，管制人員應先行確認證件並登記進出入時間及目的備查，嚴格執行管制措施；機關於內部辦理對外活動時，應加強保全巡邏次數與留意可疑人士，並強化各項安全維護工作，增進即時應變能力及反應處置能力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出入登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157192"/>
            <a:ext cx="2664296" cy="150309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315200" cy="7159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改善及策進作為（二）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公務機關辦公場所雖有保全定時巡邏與多部監視錄影器系統運作，惟因範圍大、樓層多，又屬開放空間，單憑數位保全人員，無法鉅細靡遺兼顧每個角落，故除了由保全人員確實巡邏外，還要定期檢視監視錄影系統運作狀況，並維修保養及檢討拍攝角度及位置，強化設施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安全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功能，建立滴水不漏的維護措施。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保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0790" y="4437112"/>
            <a:ext cx="2980604" cy="224465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315200" cy="7159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改善及策進作為（三、四）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276872"/>
            <a:ext cx="7315200" cy="4267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灌輸同仁正確的安全維護觀念，宣導個人貴重物品隨身攜帶，不宜置於辦公場所內。公有財物應妥善收存且由專人保管，放置保險箱內並定期盤點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維護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機關安全絕非少數人責任，必頇全體同仁齊心努力，隨時保持高度警覺，不可疏忽懈怠，若遇可疑人、事、物應立即通報駐衛警、保全人員、轄區警察及政風機構，切勿存僥倖心態輕忽情勢，造成難以彌補的損害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盤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478215"/>
            <a:ext cx="3168352" cy="23797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6934200" cy="715963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結語</a:t>
            </a:r>
            <a:endParaRPr lang="en-US" altLang="zh-TW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6934200" cy="4267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由上述實際案例來看，賊仔哥能順利偷遍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個縣市政府竊得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餘萬元，可見辦公處所並非最安全的地方，也由於部分員工缺乏正確的機關安全維護觀念，疏忽懈怠之下造成無法彌補的後果。</a:t>
            </a:r>
            <a:endParaRPr lang="en-US" altLang="ko-KR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維護機關安全乃全體員工共同責任，除應時時提高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警覺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，留意身邊可疑人、事、物並確實通報處理外，並應定期檢查各項安全維護設備，共同發揮整體力量，以期達到「防患於未然，弭禍於無形」的目標。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7315200" cy="7159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苗栗縣政府政風處 關心您</a:t>
            </a:r>
            <a:r>
              <a:rPr lang="en-US" altLang="zh-TW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5589240"/>
            <a:ext cx="7315200" cy="1116360"/>
          </a:xfrm>
        </p:spPr>
        <p:txBody>
          <a:bodyPr/>
          <a:lstStyle/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zh-TW" altLang="en-US" b="1" kern="1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廉政信箱：苗栗郵政第</a:t>
            </a:r>
            <a:r>
              <a:rPr lang="en-US" altLang="zh-TW" b="1" kern="1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55</a:t>
            </a:r>
            <a:r>
              <a:rPr lang="zh-TW" altLang="en-US" b="1" kern="1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號信箱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zh-TW" altLang="en-US" b="1" kern="1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廉政專線：</a:t>
            </a:r>
            <a:r>
              <a:rPr lang="en-US" altLang="zh-TW" b="1" kern="1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037-356639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1417615282-4289701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44824"/>
            <a:ext cx="4680520" cy="307262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29200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D05104"/>
      </a:lt2>
      <a:accent1>
        <a:srgbClr val="E26D04"/>
      </a:accent1>
      <a:accent2>
        <a:srgbClr val="F29D02"/>
      </a:accent2>
      <a:accent3>
        <a:srgbClr val="FFFFFF"/>
      </a:accent3>
      <a:accent4>
        <a:srgbClr val="404040"/>
      </a:accent4>
      <a:accent5>
        <a:srgbClr val="EEBAAA"/>
      </a:accent5>
      <a:accent6>
        <a:srgbClr val="DB8E02"/>
      </a:accent6>
      <a:hlink>
        <a:srgbClr val="F7A80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D05104"/>
        </a:lt2>
        <a:accent1>
          <a:srgbClr val="E26D04"/>
        </a:accent1>
        <a:accent2>
          <a:srgbClr val="F29D02"/>
        </a:accent2>
        <a:accent3>
          <a:srgbClr val="FFFFFF"/>
        </a:accent3>
        <a:accent4>
          <a:srgbClr val="404040"/>
        </a:accent4>
        <a:accent5>
          <a:srgbClr val="EEBAAA"/>
        </a:accent5>
        <a:accent6>
          <a:srgbClr val="DB8E02"/>
        </a:accent6>
        <a:hlink>
          <a:srgbClr val="F7A8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369</TotalTime>
  <Words>812</Words>
  <Application>Microsoft Office PowerPoint</Application>
  <PresentationFormat>如螢幕大小 (4:3)</PresentationFormat>
  <Paragraphs>28</Paragraphs>
  <Slides>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powerpoint-template</vt:lpstr>
      <vt:lpstr>機關安全維護宣導資料</vt:lpstr>
      <vt:lpstr>前言</vt:lpstr>
      <vt:lpstr>案例摘要</vt:lpstr>
      <vt:lpstr>問題分析</vt:lpstr>
      <vt:lpstr>改善及策進作為（一）</vt:lpstr>
      <vt:lpstr>改善及策進作為（二）</vt:lpstr>
      <vt:lpstr>改善及策進作為（三、四）</vt:lpstr>
      <vt:lpstr>結語</vt:lpstr>
      <vt:lpstr>苗栗縣政府政風處 關心您~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tlv38</dc:creator>
  <cp:lastModifiedBy>tlv38</cp:lastModifiedBy>
  <cp:revision>27</cp:revision>
  <dcterms:created xsi:type="dcterms:W3CDTF">2018-12-05T01:41:43Z</dcterms:created>
  <dcterms:modified xsi:type="dcterms:W3CDTF">2018-12-06T08:22:38Z</dcterms:modified>
</cp:coreProperties>
</file>