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99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34615" autoAdjust="0"/>
    <p:restoredTop sz="86369" autoAdjust="0"/>
  </p:normalViewPr>
  <p:slideViewPr>
    <p:cSldViewPr>
      <p:cViewPr varScale="1">
        <p:scale>
          <a:sx n="86" d="100"/>
          <a:sy n="86" d="100"/>
        </p:scale>
        <p:origin x="-7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50358-46E2-4DB0-9A03-665C0CB70364}" type="datetimeFigureOut">
              <a:rPr lang="zh-TW" altLang="en-US" smtClean="0"/>
              <a:t>2016/7/27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5089-2C54-40C6-889B-8B9D84FCB3B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13521-0556-4CD1-B2D7-B1A092ACF3EA}" type="datetimeFigureOut">
              <a:rPr lang="zh-TW" altLang="en-US" smtClean="0"/>
              <a:pPr/>
              <a:t>2016/7/27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42E3D-4847-4449-BFF9-D0CE96CDFDB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7926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42E3D-4847-4449-BFF9-D0CE96CDFDB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31534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42E3D-4847-4449-BFF9-D0CE96CDFDB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3600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43D-BEF2-4812-A45A-855AD006EEE4}" type="datetimeFigureOut">
              <a:rPr lang="zh-TW" altLang="en-US" smtClean="0"/>
              <a:pPr/>
              <a:t>2016/7/27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D42A9E-EE11-41B1-B91E-4189E6999B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43D-BEF2-4812-A45A-855AD006EEE4}" type="datetimeFigureOut">
              <a:rPr lang="zh-TW" altLang="en-US" smtClean="0"/>
              <a:pPr/>
              <a:t>2016/7/27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2A9E-EE11-41B1-B91E-4189E6999B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43D-BEF2-4812-A45A-855AD006EEE4}" type="datetimeFigureOut">
              <a:rPr lang="zh-TW" altLang="en-US" smtClean="0"/>
              <a:pPr/>
              <a:t>2016/7/27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2A9E-EE11-41B1-B91E-4189E6999B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43D-BEF2-4812-A45A-855AD006EEE4}" type="datetimeFigureOut">
              <a:rPr lang="zh-TW" altLang="en-US" smtClean="0"/>
              <a:pPr/>
              <a:t>2016/7/27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D42A9E-EE11-41B1-B91E-4189E6999B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43D-BEF2-4812-A45A-855AD006EEE4}" type="datetimeFigureOut">
              <a:rPr lang="zh-TW" altLang="en-US" smtClean="0"/>
              <a:pPr/>
              <a:t>2016/7/27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2A9E-EE11-41B1-B91E-4189E6999B9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43D-BEF2-4812-A45A-855AD006EEE4}" type="datetimeFigureOut">
              <a:rPr lang="zh-TW" altLang="en-US" smtClean="0"/>
              <a:pPr/>
              <a:t>2016/7/27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2A9E-EE11-41B1-B91E-4189E6999B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43D-BEF2-4812-A45A-855AD006EEE4}" type="datetimeFigureOut">
              <a:rPr lang="zh-TW" altLang="en-US" smtClean="0"/>
              <a:pPr/>
              <a:t>2016/7/27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D42A9E-EE11-41B1-B91E-4189E6999B9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43D-BEF2-4812-A45A-855AD006EEE4}" type="datetimeFigureOut">
              <a:rPr lang="zh-TW" altLang="en-US" smtClean="0"/>
              <a:pPr/>
              <a:t>2016/7/27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2A9E-EE11-41B1-B91E-4189E6999B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43D-BEF2-4812-A45A-855AD006EEE4}" type="datetimeFigureOut">
              <a:rPr lang="zh-TW" altLang="en-US" smtClean="0"/>
              <a:pPr/>
              <a:t>2016/7/27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2A9E-EE11-41B1-B91E-4189E6999B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43D-BEF2-4812-A45A-855AD006EEE4}" type="datetimeFigureOut">
              <a:rPr lang="zh-TW" altLang="en-US" smtClean="0"/>
              <a:pPr/>
              <a:t>2016/7/27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2A9E-EE11-41B1-B91E-4189E6999B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4143D-BEF2-4812-A45A-855AD006EEE4}" type="datetimeFigureOut">
              <a:rPr lang="zh-TW" altLang="en-US" smtClean="0"/>
              <a:pPr/>
              <a:t>2016/7/27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2A9E-EE11-41B1-B91E-4189E6999B9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DA4143D-BEF2-4812-A45A-855AD006EEE4}" type="datetimeFigureOut">
              <a:rPr lang="zh-TW" altLang="en-US" smtClean="0"/>
              <a:pPr/>
              <a:t>2016/7/27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D42A9E-EE11-41B1-B91E-4189E6999B9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2816" y="5229200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dirty="0" smtClean="0"/>
              <a:t>公務機密維護宣導資料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廠商洩漏公務資料圖利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6280" y="476672"/>
            <a:ext cx="649608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9750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700808"/>
            <a:ext cx="7560840" cy="452596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zh-TW" sz="2400" b="1" kern="100" dirty="0">
                <a:solidFill>
                  <a:srgbClr val="0000FF"/>
                </a:solidFill>
                <a:latin typeface="Times New Roman"/>
                <a:ea typeface="標楷體"/>
              </a:rPr>
              <a:t>一、案情概述</a:t>
            </a:r>
            <a:endParaRPr lang="zh-TW" altLang="zh-TW" sz="2400" b="1" kern="100" dirty="0">
              <a:solidFill>
                <a:srgbClr val="0000FF"/>
              </a:solidFill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solidFill>
                  <a:schemeClr val="tx1"/>
                </a:solidFill>
                <a:latin typeface="標楷體"/>
                <a:ea typeface="新細明體"/>
              </a:rPr>
              <a:t>A</a:t>
            </a:r>
            <a:r>
              <a:rPr lang="zh-TW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係某電腦公司負責人，該公司承辦某政府機關原始資料之電腦登錄建檔工作，依雙方所訂合約第</a:t>
            </a:r>
            <a:r>
              <a:rPr lang="en-US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10</a:t>
            </a:r>
            <a:r>
              <a:rPr lang="zh-TW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條規定「</a:t>
            </a:r>
            <a:r>
              <a:rPr lang="zh-TW" altLang="zh-TW" sz="2400" b="1" kern="100" dirty="0">
                <a:solidFill>
                  <a:schemeClr val="tx1"/>
                </a:solidFill>
                <a:latin typeface="Times New Roman"/>
                <a:ea typeface="標楷體"/>
              </a:rPr>
              <a:t>登錄之資料，應以機密文件處理，電腦公司應採必要之保密措施</a:t>
            </a:r>
            <a:r>
              <a:rPr lang="zh-TW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」，</a:t>
            </a:r>
            <a:r>
              <a:rPr lang="en-US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A</a:t>
            </a:r>
            <a:r>
              <a:rPr lang="zh-TW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因承辦登錄建檔業務，得悉該機關原始資料，明知依合約不得洩漏予他人，卻意圖為自已不法之利益，於該期間將其持有電腦建檔之機密資料，予以拷貝存檔或至該機關列印報表後，夾帶回該電腦公司重新建檔，再利用該資訊公司名義，連續販售機密資料予相關廠商，致該等廠商得能根據所購資料寄發並推銷商品，</a:t>
            </a:r>
            <a:r>
              <a:rPr lang="en-US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A</a:t>
            </a:r>
            <a:r>
              <a:rPr lang="zh-TW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因此獲利。</a:t>
            </a:r>
            <a:endParaRPr lang="zh-TW" altLang="zh-TW" sz="2400" kern="100" dirty="0">
              <a:solidFill>
                <a:schemeClr val="tx1"/>
              </a:solidFill>
              <a:latin typeface="Times New Roman"/>
              <a:ea typeface="新細明體"/>
            </a:endParaRPr>
          </a:p>
          <a:p>
            <a:endParaRPr lang="zh-TW" altLang="en-US" sz="20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116" y="404664"/>
            <a:ext cx="145097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1091" y="404664"/>
            <a:ext cx="145097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9922" y="404664"/>
            <a:ext cx="145097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8650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6212" y="188640"/>
            <a:ext cx="7795592" cy="452596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zh-TW" altLang="zh-TW" sz="2400" b="1" kern="100" dirty="0">
                <a:solidFill>
                  <a:srgbClr val="0000FF"/>
                </a:solidFill>
                <a:latin typeface="Times New Roman"/>
                <a:ea typeface="標楷體"/>
              </a:rPr>
              <a:t>二、說明</a:t>
            </a:r>
            <a:endParaRPr lang="zh-TW" altLang="zh-TW" sz="2400" b="1" kern="100" dirty="0">
              <a:solidFill>
                <a:srgbClr val="0000FF"/>
              </a:solidFill>
              <a:latin typeface="Times New Roman"/>
              <a:ea typeface="新細明體"/>
            </a:endParaRPr>
          </a:p>
          <a:p>
            <a:pPr>
              <a:spcAft>
                <a:spcPts val="0"/>
              </a:spcAft>
            </a:pPr>
            <a:r>
              <a:rPr lang="en-US" altLang="zh-TW" sz="2400" kern="100" dirty="0">
                <a:solidFill>
                  <a:schemeClr val="tx1"/>
                </a:solidFill>
                <a:latin typeface="標楷體"/>
                <a:ea typeface="新細明體"/>
              </a:rPr>
              <a:t>A</a:t>
            </a:r>
            <a:r>
              <a:rPr lang="zh-TW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雖非公務人員，但受公署委託電腦建檔，且與受委託機關訂有合約，</a:t>
            </a:r>
            <a:r>
              <a:rPr lang="zh-TW" altLang="zh-TW" sz="2400" b="1" kern="100" dirty="0">
                <a:solidFill>
                  <a:schemeClr val="tx1"/>
                </a:solidFill>
                <a:latin typeface="Times New Roman"/>
                <a:ea typeface="標楷體"/>
              </a:rPr>
              <a:t>應為受政府機關委託承辦公務之人員</a:t>
            </a:r>
            <a:r>
              <a:rPr lang="zh-TW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，上述犯行應已涉及貪污治罪條例，但檢方偵查結果，尚不足</a:t>
            </a:r>
            <a:r>
              <a:rPr lang="en-US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A</a:t>
            </a:r>
            <a:r>
              <a:rPr lang="zh-TW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係依法令從事於公務或受委託從事公務之人員，此部分罪嫌應屬</a:t>
            </a:r>
            <a:r>
              <a:rPr lang="zh-TW" altLang="zh-TW" sz="2400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不足</a:t>
            </a:r>
            <a:r>
              <a:rPr lang="zh-TW" altLang="en-US" sz="2400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；</a:t>
            </a:r>
            <a:r>
              <a:rPr lang="zh-TW" altLang="zh-TW" sz="2400" kern="100" dirty="0" smtClean="0">
                <a:solidFill>
                  <a:schemeClr val="tx1"/>
                </a:solidFill>
                <a:latin typeface="Times New Roman"/>
                <a:ea typeface="標楷體"/>
              </a:rPr>
              <a:t>另</a:t>
            </a:r>
            <a:r>
              <a:rPr lang="zh-TW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洩密部分則依刑法第</a:t>
            </a:r>
            <a:r>
              <a:rPr lang="en-US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132</a:t>
            </a:r>
            <a:r>
              <a:rPr lang="zh-TW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條第</a:t>
            </a:r>
            <a:r>
              <a:rPr lang="en-US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3</a:t>
            </a:r>
            <a:r>
              <a:rPr lang="zh-TW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項「非公務員因職務或業務知悉或持有中華民國國防以外應秘密之文書、圖畫、消息或物品，而洩漏或交付者」罪嫌，將</a:t>
            </a:r>
            <a:r>
              <a:rPr lang="en-US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A</a:t>
            </a:r>
            <a:r>
              <a:rPr lang="zh-TW" altLang="zh-TW" sz="2400" kern="100" dirty="0">
                <a:solidFill>
                  <a:schemeClr val="tx1"/>
                </a:solidFill>
                <a:latin typeface="Times New Roman"/>
                <a:ea typeface="標楷體"/>
              </a:rPr>
              <a:t>起訴。</a:t>
            </a:r>
            <a:endParaRPr lang="zh-TW" altLang="zh-TW" sz="2400" kern="100" dirty="0">
              <a:solidFill>
                <a:schemeClr val="tx1"/>
              </a:solidFill>
              <a:effectLst/>
              <a:latin typeface="Times New Roman"/>
              <a:ea typeface="新細明體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645024"/>
            <a:ext cx="4429156" cy="306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392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84784"/>
            <a:ext cx="8443664" cy="4525963"/>
          </a:xfrm>
        </p:spPr>
        <p:txBody>
          <a:bodyPr>
            <a:normAutofit lnSpcReduction="10000"/>
          </a:bodyPr>
          <a:lstStyle/>
          <a:p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三、結語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本案係典型電腦資料洩密案件，鑑於近年政府機關委託民間公司辦理事項日益增多，其中顯有涉及安全或權益顧慮者，政府單位自會嚴予約定要求承辦廠商，惟經濟社會，商業活動頻繁複雜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，諸多出人意表之經營手段絕非一般公務員所能想像。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因此，公務員承辦委交民間辦理事項時，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應多方瞭解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可能滋生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之問題並委請法律顧問詳訂合約，以絕弊端。同時在公務機密維護上「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預防重於偵辦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」，平日落實電腦、文書、通信各項保密措施工，對易滋生洩密弊端、有損民眾權益之事項，更應嚴格管制作業流程，預估可能洩密管道，機先妥訂週延之防制作為，以杜絕洩密於未然。</a:t>
            </a: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00693">
            <a:off x="6149499" y="265992"/>
            <a:ext cx="1597532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5715016"/>
            <a:ext cx="396044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429"/>
            <a:ext cx="1600200" cy="169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8782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dirty="0">
                <a:solidFill>
                  <a:srgbClr val="FF00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使用電腦要當心，慎防洩密有保障。</a:t>
            </a:r>
            <a:r>
              <a:rPr lang="zh-TW" altLang="en-US" dirty="0">
                <a:solidFill>
                  <a:srgbClr val="FF00FF"/>
                </a:solidFill>
              </a:rPr>
              <a:t/>
            </a:r>
            <a:br>
              <a:rPr lang="zh-TW" altLang="en-US" dirty="0">
                <a:solidFill>
                  <a:srgbClr val="FF00FF"/>
                </a:solidFill>
              </a:rPr>
            </a:br>
            <a:endParaRPr lang="zh-TW" altLang="en-US" dirty="0">
              <a:solidFill>
                <a:srgbClr val="FF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022002"/>
            <a:ext cx="8686800" cy="4525963"/>
          </a:xfrm>
        </p:spPr>
        <p:txBody>
          <a:bodyPr/>
          <a:lstStyle/>
          <a:p>
            <a:r>
              <a:rPr lang="zh-TW" altLang="en-US" i="1" dirty="0" smtClean="0"/>
              <a:t>廉</a:t>
            </a:r>
            <a:r>
              <a:rPr lang="zh-TW" altLang="en-US" i="1" dirty="0"/>
              <a:t>政信箱：苗栗郵政第</a:t>
            </a:r>
            <a:r>
              <a:rPr lang="en-US" altLang="zh-TW" i="1" dirty="0"/>
              <a:t>55</a:t>
            </a:r>
            <a:r>
              <a:rPr lang="zh-TW" altLang="en-US" i="1" dirty="0"/>
              <a:t>號信箱</a:t>
            </a:r>
          </a:p>
          <a:p>
            <a:r>
              <a:rPr lang="zh-TW" altLang="en-US" i="1" dirty="0"/>
              <a:t>廉政專線：</a:t>
            </a:r>
            <a:r>
              <a:rPr lang="en-US" altLang="zh-TW" i="1" dirty="0"/>
              <a:t>037-356639</a:t>
            </a:r>
          </a:p>
          <a:p>
            <a:r>
              <a:rPr lang="zh-TW" altLang="en-US" i="1" dirty="0"/>
              <a:t>苗栗縣政府政風處 關心您</a:t>
            </a:r>
          </a:p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12776"/>
            <a:ext cx="129614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221102\Pictures\280991232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3603"/>
            <a:ext cx="6264696" cy="377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2450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382</TotalTime>
  <Words>480</Words>
  <Application>Microsoft Office PowerPoint</Application>
  <PresentationFormat>如螢幕大小 (4:3)</PresentationFormat>
  <Paragraphs>14</Paragraphs>
  <Slides>5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旅程</vt:lpstr>
      <vt:lpstr>公務機密維護宣導資料 廠商洩漏公務資料圖利</vt:lpstr>
      <vt:lpstr>投影片 2</vt:lpstr>
      <vt:lpstr>投影片 3</vt:lpstr>
      <vt:lpstr>投影片 4</vt:lpstr>
      <vt:lpstr>使用電腦要當心，慎防洩密有保障。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221102</dc:creator>
  <cp:lastModifiedBy>245910</cp:lastModifiedBy>
  <cp:revision>14</cp:revision>
  <dcterms:created xsi:type="dcterms:W3CDTF">2016-07-12T01:40:39Z</dcterms:created>
  <dcterms:modified xsi:type="dcterms:W3CDTF">2016-07-27T02:58:10Z</dcterms:modified>
</cp:coreProperties>
</file>