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6" r:id="rId5"/>
    <p:sldId id="267" r:id="rId6"/>
    <p:sldId id="274" r:id="rId7"/>
    <p:sldId id="277" r:id="rId8"/>
  </p:sldIdLst>
  <p:sldSz cx="12192000" cy="6858000"/>
  <p:notesSz cx="6735763" cy="9866313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520"/>
    <a:srgbClr val="0D1F2D"/>
    <a:srgbClr val="102332"/>
    <a:srgbClr val="102538"/>
    <a:srgbClr val="13293E"/>
    <a:srgbClr val="142D41"/>
    <a:srgbClr val="152F46"/>
    <a:srgbClr val="152F48"/>
    <a:srgbClr val="AF272D"/>
    <a:srgbClr val="891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14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68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654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66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60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1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19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368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53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021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12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65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AADA8-982B-4536-87EC-4A00D1C6658A}" type="datetimeFigureOut">
              <a:rPr lang="zh-CN" altLang="en-US" smtClean="0"/>
              <a:pPr/>
              <a:t>2021/9/22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D0143-994F-457B-B336-960D169D149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03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7.xml"/><Relationship Id="rId21" Type="http://schemas.openxmlformats.org/officeDocument/2006/relationships/tags" Target="../tags/tag22.xml"/><Relationship Id="rId42" Type="http://schemas.openxmlformats.org/officeDocument/2006/relationships/tags" Target="../tags/tag43.xml"/><Relationship Id="rId47" Type="http://schemas.openxmlformats.org/officeDocument/2006/relationships/tags" Target="../tags/tag48.xml"/><Relationship Id="rId63" Type="http://schemas.openxmlformats.org/officeDocument/2006/relationships/tags" Target="../tags/tag64.xml"/><Relationship Id="rId68" Type="http://schemas.openxmlformats.org/officeDocument/2006/relationships/tags" Target="../tags/tag69.xml"/><Relationship Id="rId7" Type="http://schemas.openxmlformats.org/officeDocument/2006/relationships/tags" Target="../tags/tag8.xml"/><Relationship Id="rId71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9" Type="http://schemas.openxmlformats.org/officeDocument/2006/relationships/tags" Target="../tags/tag30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tags" Target="../tags/tag33.xml"/><Relationship Id="rId37" Type="http://schemas.openxmlformats.org/officeDocument/2006/relationships/tags" Target="../tags/tag38.xml"/><Relationship Id="rId40" Type="http://schemas.openxmlformats.org/officeDocument/2006/relationships/tags" Target="../tags/tag41.xml"/><Relationship Id="rId45" Type="http://schemas.openxmlformats.org/officeDocument/2006/relationships/tags" Target="../tags/tag46.xml"/><Relationship Id="rId53" Type="http://schemas.openxmlformats.org/officeDocument/2006/relationships/tags" Target="../tags/tag54.xml"/><Relationship Id="rId58" Type="http://schemas.openxmlformats.org/officeDocument/2006/relationships/tags" Target="../tags/tag59.xml"/><Relationship Id="rId66" Type="http://schemas.openxmlformats.org/officeDocument/2006/relationships/tags" Target="../tags/tag67.xml"/><Relationship Id="rId5" Type="http://schemas.openxmlformats.org/officeDocument/2006/relationships/tags" Target="../tags/tag6.xml"/><Relationship Id="rId61" Type="http://schemas.openxmlformats.org/officeDocument/2006/relationships/tags" Target="../tags/tag62.xml"/><Relationship Id="rId19" Type="http://schemas.openxmlformats.org/officeDocument/2006/relationships/tags" Target="../tags/tag2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Relationship Id="rId35" Type="http://schemas.openxmlformats.org/officeDocument/2006/relationships/tags" Target="../tags/tag36.xml"/><Relationship Id="rId43" Type="http://schemas.openxmlformats.org/officeDocument/2006/relationships/tags" Target="../tags/tag44.xml"/><Relationship Id="rId48" Type="http://schemas.openxmlformats.org/officeDocument/2006/relationships/tags" Target="../tags/tag49.xml"/><Relationship Id="rId56" Type="http://schemas.openxmlformats.org/officeDocument/2006/relationships/tags" Target="../tags/tag57.xml"/><Relationship Id="rId64" Type="http://schemas.openxmlformats.org/officeDocument/2006/relationships/tags" Target="../tags/tag65.xml"/><Relationship Id="rId69" Type="http://schemas.openxmlformats.org/officeDocument/2006/relationships/tags" Target="../tags/tag70.xml"/><Relationship Id="rId8" Type="http://schemas.openxmlformats.org/officeDocument/2006/relationships/tags" Target="../tags/tag9.xml"/><Relationship Id="rId51" Type="http://schemas.openxmlformats.org/officeDocument/2006/relationships/tags" Target="../tags/tag52.xml"/><Relationship Id="rId3" Type="http://schemas.openxmlformats.org/officeDocument/2006/relationships/tags" Target="../tags/tag4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tags" Target="../tags/tag39.xml"/><Relationship Id="rId46" Type="http://schemas.openxmlformats.org/officeDocument/2006/relationships/tags" Target="../tags/tag47.xml"/><Relationship Id="rId59" Type="http://schemas.openxmlformats.org/officeDocument/2006/relationships/tags" Target="../tags/tag60.xml"/><Relationship Id="rId67" Type="http://schemas.openxmlformats.org/officeDocument/2006/relationships/tags" Target="../tags/tag68.xml"/><Relationship Id="rId20" Type="http://schemas.openxmlformats.org/officeDocument/2006/relationships/tags" Target="../tags/tag21.xml"/><Relationship Id="rId41" Type="http://schemas.openxmlformats.org/officeDocument/2006/relationships/tags" Target="../tags/tag42.xml"/><Relationship Id="rId54" Type="http://schemas.openxmlformats.org/officeDocument/2006/relationships/tags" Target="../tags/tag55.xml"/><Relationship Id="rId62" Type="http://schemas.openxmlformats.org/officeDocument/2006/relationships/tags" Target="../tags/tag63.xml"/><Relationship Id="rId70" Type="http://schemas.openxmlformats.org/officeDocument/2006/relationships/tags" Target="../tags/tag71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tags" Target="../tags/tag37.xml"/><Relationship Id="rId49" Type="http://schemas.openxmlformats.org/officeDocument/2006/relationships/tags" Target="../tags/tag50.xml"/><Relationship Id="rId57" Type="http://schemas.openxmlformats.org/officeDocument/2006/relationships/tags" Target="../tags/tag58.xml"/><Relationship Id="rId10" Type="http://schemas.openxmlformats.org/officeDocument/2006/relationships/tags" Target="../tags/tag11.xml"/><Relationship Id="rId31" Type="http://schemas.openxmlformats.org/officeDocument/2006/relationships/tags" Target="../tags/tag32.xml"/><Relationship Id="rId44" Type="http://schemas.openxmlformats.org/officeDocument/2006/relationships/tags" Target="../tags/tag45.xml"/><Relationship Id="rId52" Type="http://schemas.openxmlformats.org/officeDocument/2006/relationships/tags" Target="../tags/tag53.xml"/><Relationship Id="rId60" Type="http://schemas.openxmlformats.org/officeDocument/2006/relationships/tags" Target="../tags/tag61.xml"/><Relationship Id="rId65" Type="http://schemas.openxmlformats.org/officeDocument/2006/relationships/tags" Target="../tags/tag66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39" Type="http://schemas.openxmlformats.org/officeDocument/2006/relationships/tags" Target="../tags/tag40.xml"/><Relationship Id="rId34" Type="http://schemas.openxmlformats.org/officeDocument/2006/relationships/tags" Target="../tags/tag35.xml"/><Relationship Id="rId50" Type="http://schemas.openxmlformats.org/officeDocument/2006/relationships/tags" Target="../tags/tag51.xml"/><Relationship Id="rId55" Type="http://schemas.openxmlformats.org/officeDocument/2006/relationships/tags" Target="../tags/tag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3047"/>
            </a:gs>
            <a:gs pos="12000">
              <a:srgbClr val="152F46"/>
            </a:gs>
            <a:gs pos="87000">
              <a:srgbClr val="0D1B28"/>
            </a:gs>
            <a:gs pos="72000">
              <a:srgbClr val="0D1F2D"/>
            </a:gs>
            <a:gs pos="54816">
              <a:srgbClr val="112435"/>
            </a:gs>
            <a:gs pos="39000">
              <a:srgbClr val="142A3F"/>
            </a:gs>
            <a:gs pos="24000">
              <a:srgbClr val="142D43"/>
            </a:gs>
            <a:gs pos="100000">
              <a:srgbClr val="09161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A_等腰三角形 116"/>
          <p:cNvSpPr/>
          <p:nvPr>
            <p:custDataLst>
              <p:tags r:id="rId1"/>
            </p:custDataLst>
          </p:nvPr>
        </p:nvSpPr>
        <p:spPr>
          <a:xfrm>
            <a:off x="3049778" y="3255161"/>
            <a:ext cx="480554" cy="409507"/>
          </a:xfrm>
          <a:prstGeom prst="triangle">
            <a:avLst/>
          </a:prstGeom>
          <a:solidFill>
            <a:srgbClr val="95C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8" name="PA_等腰三角形 117"/>
          <p:cNvSpPr/>
          <p:nvPr>
            <p:custDataLst>
              <p:tags r:id="rId2"/>
            </p:custDataLst>
          </p:nvPr>
        </p:nvSpPr>
        <p:spPr>
          <a:xfrm>
            <a:off x="3525569" y="3250398"/>
            <a:ext cx="480554" cy="414270"/>
          </a:xfrm>
          <a:prstGeom prst="triangle">
            <a:avLst/>
          </a:prstGeom>
          <a:solidFill>
            <a:srgbClr val="77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9" name="PA_等腰三角形 118"/>
          <p:cNvSpPr/>
          <p:nvPr>
            <p:custDataLst>
              <p:tags r:id="rId3"/>
            </p:custDataLst>
          </p:nvPr>
        </p:nvSpPr>
        <p:spPr>
          <a:xfrm flipH="1" flipV="1">
            <a:off x="3285292" y="3255161"/>
            <a:ext cx="480554" cy="414270"/>
          </a:xfrm>
          <a:prstGeom prst="triangle">
            <a:avLst/>
          </a:prstGeom>
          <a:solidFill>
            <a:srgbClr val="A0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PA_等腰三角形 119"/>
          <p:cNvSpPr/>
          <p:nvPr>
            <p:custDataLst>
              <p:tags r:id="rId4"/>
            </p:custDataLst>
          </p:nvPr>
        </p:nvSpPr>
        <p:spPr>
          <a:xfrm flipH="1" flipV="1">
            <a:off x="3765846" y="3250398"/>
            <a:ext cx="480554" cy="414270"/>
          </a:xfrm>
          <a:prstGeom prst="triangle">
            <a:avLst/>
          </a:prstGeom>
          <a:solidFill>
            <a:srgbClr val="0AB9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1" name="PA_等腰三角形 120"/>
          <p:cNvSpPr/>
          <p:nvPr>
            <p:custDataLst>
              <p:tags r:id="rId5"/>
            </p:custDataLst>
          </p:nvPr>
        </p:nvSpPr>
        <p:spPr>
          <a:xfrm>
            <a:off x="3285292" y="2840891"/>
            <a:ext cx="480554" cy="414270"/>
          </a:xfrm>
          <a:prstGeom prst="triangle">
            <a:avLst/>
          </a:prstGeom>
          <a:solidFill>
            <a:srgbClr val="1D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PA_等腰三角形 121"/>
          <p:cNvSpPr/>
          <p:nvPr>
            <p:custDataLst>
              <p:tags r:id="rId6"/>
            </p:custDataLst>
          </p:nvPr>
        </p:nvSpPr>
        <p:spPr>
          <a:xfrm>
            <a:off x="3525569" y="2426621"/>
            <a:ext cx="480554" cy="414270"/>
          </a:xfrm>
          <a:prstGeom prst="triangle">
            <a:avLst/>
          </a:prstGeom>
          <a:solidFill>
            <a:srgbClr val="FAB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3" name="PA_等腰三角形 122"/>
          <p:cNvSpPr/>
          <p:nvPr>
            <p:custDataLst>
              <p:tags r:id="rId7"/>
            </p:custDataLst>
          </p:nvPr>
        </p:nvSpPr>
        <p:spPr>
          <a:xfrm flipH="1" flipV="1">
            <a:off x="3520806" y="2836128"/>
            <a:ext cx="480554" cy="419033"/>
          </a:xfrm>
          <a:prstGeom prst="triangle">
            <a:avLst/>
          </a:prstGeom>
          <a:solidFill>
            <a:srgbClr val="FED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PA_等腰三角形 123"/>
          <p:cNvSpPr/>
          <p:nvPr>
            <p:custDataLst>
              <p:tags r:id="rId8"/>
            </p:custDataLst>
          </p:nvPr>
        </p:nvSpPr>
        <p:spPr>
          <a:xfrm flipH="1" flipV="1">
            <a:off x="3765846" y="2426621"/>
            <a:ext cx="480554" cy="414270"/>
          </a:xfrm>
          <a:prstGeom prst="triangle">
            <a:avLst/>
          </a:prstGeom>
          <a:solidFill>
            <a:srgbClr val="FB8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5" name="PA_等腰三角形 124"/>
          <p:cNvSpPr/>
          <p:nvPr>
            <p:custDataLst>
              <p:tags r:id="rId9"/>
            </p:custDataLst>
          </p:nvPr>
        </p:nvSpPr>
        <p:spPr>
          <a:xfrm flipH="1" flipV="1">
            <a:off x="3525569" y="2012351"/>
            <a:ext cx="480554" cy="414270"/>
          </a:xfrm>
          <a:prstGeom prst="triangle">
            <a:avLst/>
          </a:prstGeom>
          <a:solidFill>
            <a:srgbClr val="EE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PA_等腰三角形 125"/>
          <p:cNvSpPr/>
          <p:nvPr>
            <p:custDataLst>
              <p:tags r:id="rId10"/>
            </p:custDataLst>
          </p:nvPr>
        </p:nvSpPr>
        <p:spPr>
          <a:xfrm>
            <a:off x="3765846" y="2012351"/>
            <a:ext cx="480554" cy="414270"/>
          </a:xfrm>
          <a:prstGeom prst="triangle">
            <a:avLst/>
          </a:prstGeom>
          <a:solidFill>
            <a:srgbClr val="E8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PA_等腰三角形 126"/>
          <p:cNvSpPr/>
          <p:nvPr>
            <p:custDataLst>
              <p:tags r:id="rId11"/>
            </p:custDataLst>
          </p:nvPr>
        </p:nvSpPr>
        <p:spPr>
          <a:xfrm>
            <a:off x="3290055" y="2012351"/>
            <a:ext cx="480554" cy="414270"/>
          </a:xfrm>
          <a:prstGeom prst="triangle">
            <a:avLst/>
          </a:prstGeom>
          <a:solidFill>
            <a:srgbClr val="B1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" name="PA_等腰三角形 127"/>
          <p:cNvSpPr/>
          <p:nvPr>
            <p:custDataLst>
              <p:tags r:id="rId12"/>
            </p:custDataLst>
          </p:nvPr>
        </p:nvSpPr>
        <p:spPr>
          <a:xfrm>
            <a:off x="2814264" y="2012351"/>
            <a:ext cx="480554" cy="414270"/>
          </a:xfrm>
          <a:prstGeom prst="triangle">
            <a:avLst/>
          </a:prstGeom>
          <a:solidFill>
            <a:srgbClr val="6D15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PA_等腰三角形 128"/>
          <p:cNvSpPr/>
          <p:nvPr>
            <p:custDataLst>
              <p:tags r:id="rId13"/>
            </p:custDataLst>
          </p:nvPr>
        </p:nvSpPr>
        <p:spPr>
          <a:xfrm flipH="1" flipV="1">
            <a:off x="3054541" y="2012351"/>
            <a:ext cx="480554" cy="414270"/>
          </a:xfrm>
          <a:prstGeom prst="triangle">
            <a:avLst/>
          </a:prstGeom>
          <a:solidFill>
            <a:srgbClr val="8A18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PA_等腰三角形 129"/>
          <p:cNvSpPr/>
          <p:nvPr>
            <p:custDataLst>
              <p:tags r:id="rId14"/>
            </p:custDataLst>
          </p:nvPr>
        </p:nvSpPr>
        <p:spPr>
          <a:xfrm flipH="1" flipV="1">
            <a:off x="2814264" y="2426621"/>
            <a:ext cx="480554" cy="414270"/>
          </a:xfrm>
          <a:prstGeom prst="triangle">
            <a:avLst/>
          </a:prstGeom>
          <a:solidFill>
            <a:srgbClr val="EB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PA_等腰三角形 130"/>
          <p:cNvSpPr/>
          <p:nvPr>
            <p:custDataLst>
              <p:tags r:id="rId15"/>
            </p:custDataLst>
          </p:nvPr>
        </p:nvSpPr>
        <p:spPr>
          <a:xfrm flipH="1" flipV="1">
            <a:off x="5174530" y="3284670"/>
            <a:ext cx="480554" cy="414270"/>
          </a:xfrm>
          <a:prstGeom prst="triangle">
            <a:avLst/>
          </a:prstGeom>
          <a:solidFill>
            <a:srgbClr val="1DA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PA_等腰三角形 131"/>
          <p:cNvSpPr/>
          <p:nvPr>
            <p:custDataLst>
              <p:tags r:id="rId16"/>
            </p:custDataLst>
          </p:nvPr>
        </p:nvSpPr>
        <p:spPr>
          <a:xfrm flipH="1" flipV="1">
            <a:off x="5655082" y="3284670"/>
            <a:ext cx="480554" cy="414270"/>
          </a:xfrm>
          <a:prstGeom prst="triangle">
            <a:avLst/>
          </a:prstGeom>
          <a:solidFill>
            <a:srgbClr val="159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PA_等腰三角形 132"/>
          <p:cNvSpPr/>
          <p:nvPr>
            <p:custDataLst>
              <p:tags r:id="rId17"/>
            </p:custDataLst>
          </p:nvPr>
        </p:nvSpPr>
        <p:spPr>
          <a:xfrm flipH="1">
            <a:off x="5414806" y="3283286"/>
            <a:ext cx="480554" cy="414270"/>
          </a:xfrm>
          <a:prstGeom prst="triangle">
            <a:avLst/>
          </a:prstGeom>
          <a:solidFill>
            <a:srgbClr val="93C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PA_等腰三角形 133"/>
          <p:cNvSpPr/>
          <p:nvPr>
            <p:custDataLst>
              <p:tags r:id="rId18"/>
            </p:custDataLst>
          </p:nvPr>
        </p:nvSpPr>
        <p:spPr>
          <a:xfrm flipH="1">
            <a:off x="4934254" y="3283286"/>
            <a:ext cx="480554" cy="414270"/>
          </a:xfrm>
          <a:prstGeom prst="triangle">
            <a:avLst/>
          </a:prstGeom>
          <a:solidFill>
            <a:srgbClr val="F4D2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PA_等腰三角形 134"/>
          <p:cNvSpPr/>
          <p:nvPr>
            <p:custDataLst>
              <p:tags r:id="rId19"/>
            </p:custDataLst>
          </p:nvPr>
        </p:nvSpPr>
        <p:spPr>
          <a:xfrm flipH="1" flipV="1">
            <a:off x="4693523" y="3284670"/>
            <a:ext cx="480554" cy="414270"/>
          </a:xfrm>
          <a:prstGeom prst="triangle">
            <a:avLst/>
          </a:prstGeom>
          <a:solidFill>
            <a:srgbClr val="F494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PA_等腰三角形 135"/>
          <p:cNvSpPr/>
          <p:nvPr>
            <p:custDataLst>
              <p:tags r:id="rId20"/>
            </p:custDataLst>
          </p:nvPr>
        </p:nvSpPr>
        <p:spPr>
          <a:xfrm flipH="1">
            <a:off x="4691599" y="2869405"/>
            <a:ext cx="480554" cy="414270"/>
          </a:xfrm>
          <a:prstGeom prst="triangle">
            <a:avLst/>
          </a:prstGeom>
          <a:solidFill>
            <a:srgbClr val="EE6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PA_等腰三角形 136"/>
          <p:cNvSpPr/>
          <p:nvPr>
            <p:custDataLst>
              <p:tags r:id="rId21"/>
            </p:custDataLst>
          </p:nvPr>
        </p:nvSpPr>
        <p:spPr>
          <a:xfrm flipH="1" flipV="1">
            <a:off x="4451155" y="2869405"/>
            <a:ext cx="480554" cy="414270"/>
          </a:xfrm>
          <a:prstGeom prst="triangle">
            <a:avLst/>
          </a:prstGeom>
          <a:solidFill>
            <a:srgbClr val="F32D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PA_等腰三角形 137"/>
          <p:cNvSpPr/>
          <p:nvPr>
            <p:custDataLst>
              <p:tags r:id="rId22"/>
            </p:custDataLst>
          </p:nvPr>
        </p:nvSpPr>
        <p:spPr>
          <a:xfrm flipH="1">
            <a:off x="4451155" y="2455136"/>
            <a:ext cx="480554" cy="414270"/>
          </a:xfrm>
          <a:prstGeom prst="triangle">
            <a:avLst/>
          </a:prstGeom>
          <a:solidFill>
            <a:srgbClr val="AF2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9" name="PA_等腰三角形 138"/>
          <p:cNvSpPr/>
          <p:nvPr>
            <p:custDataLst>
              <p:tags r:id="rId23"/>
            </p:custDataLst>
          </p:nvPr>
        </p:nvSpPr>
        <p:spPr>
          <a:xfrm flipH="1" flipV="1">
            <a:off x="4692225" y="2455136"/>
            <a:ext cx="480554" cy="414270"/>
          </a:xfrm>
          <a:prstGeom prst="triangle">
            <a:avLst/>
          </a:prstGeom>
          <a:solidFill>
            <a:srgbClr val="88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0" name="PA_等腰三角形 139"/>
          <p:cNvSpPr/>
          <p:nvPr>
            <p:custDataLst>
              <p:tags r:id="rId24"/>
            </p:custDataLst>
          </p:nvPr>
        </p:nvSpPr>
        <p:spPr>
          <a:xfrm flipH="1">
            <a:off x="4691430" y="2040866"/>
            <a:ext cx="480554" cy="414270"/>
          </a:xfrm>
          <a:prstGeom prst="triangle">
            <a:avLst/>
          </a:prstGeom>
          <a:solidFill>
            <a:srgbClr val="AF2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PA_等腰三角形 140"/>
          <p:cNvSpPr/>
          <p:nvPr>
            <p:custDataLst>
              <p:tags r:id="rId25"/>
            </p:custDataLst>
          </p:nvPr>
        </p:nvSpPr>
        <p:spPr>
          <a:xfrm flipH="1" flipV="1">
            <a:off x="4932500" y="2040867"/>
            <a:ext cx="480554" cy="414270"/>
          </a:xfrm>
          <a:prstGeom prst="triangle">
            <a:avLst/>
          </a:prstGeom>
          <a:solidFill>
            <a:srgbClr val="8819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PA_等腰三角形 141"/>
          <p:cNvSpPr/>
          <p:nvPr>
            <p:custDataLst>
              <p:tags r:id="rId26"/>
            </p:custDataLst>
          </p:nvPr>
        </p:nvSpPr>
        <p:spPr>
          <a:xfrm flipH="1">
            <a:off x="5169603" y="2040867"/>
            <a:ext cx="480554" cy="414270"/>
          </a:xfrm>
          <a:prstGeom prst="triangle">
            <a:avLst/>
          </a:prstGeom>
          <a:solidFill>
            <a:srgbClr val="F0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PA_等腰三角形 142"/>
          <p:cNvSpPr/>
          <p:nvPr>
            <p:custDataLst>
              <p:tags r:id="rId27"/>
            </p:custDataLst>
          </p:nvPr>
        </p:nvSpPr>
        <p:spPr>
          <a:xfrm flipH="1" flipV="1">
            <a:off x="5410671" y="2040867"/>
            <a:ext cx="480554" cy="414270"/>
          </a:xfrm>
          <a:prstGeom prst="triangle">
            <a:avLst/>
          </a:prstGeom>
          <a:solidFill>
            <a:srgbClr val="EE3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PA_等腰三角形 143"/>
          <p:cNvSpPr/>
          <p:nvPr>
            <p:custDataLst>
              <p:tags r:id="rId28"/>
            </p:custDataLst>
          </p:nvPr>
        </p:nvSpPr>
        <p:spPr>
          <a:xfrm flipH="1">
            <a:off x="5651740" y="2040867"/>
            <a:ext cx="480554" cy="414270"/>
          </a:xfrm>
          <a:prstGeom prst="triangle">
            <a:avLst/>
          </a:prstGeom>
          <a:solidFill>
            <a:srgbClr val="F16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PA_等腰三角形 144"/>
          <p:cNvSpPr/>
          <p:nvPr>
            <p:custDataLst>
              <p:tags r:id="rId29"/>
            </p:custDataLst>
          </p:nvPr>
        </p:nvSpPr>
        <p:spPr>
          <a:xfrm flipH="1" flipV="1">
            <a:off x="5652536" y="2454444"/>
            <a:ext cx="480554" cy="414270"/>
          </a:xfrm>
          <a:prstGeom prst="triangle">
            <a:avLst/>
          </a:prstGeom>
          <a:solidFill>
            <a:srgbClr val="F68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" name="PA_等腰三角形 145"/>
          <p:cNvSpPr/>
          <p:nvPr>
            <p:custDataLst>
              <p:tags r:id="rId30"/>
            </p:custDataLst>
          </p:nvPr>
        </p:nvSpPr>
        <p:spPr>
          <a:xfrm flipH="1">
            <a:off x="5892519" y="2454444"/>
            <a:ext cx="480554" cy="414270"/>
          </a:xfrm>
          <a:prstGeom prst="triangle">
            <a:avLst/>
          </a:prstGeom>
          <a:solidFill>
            <a:srgbClr val="A1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7" name="PA_等腰三角形 146"/>
          <p:cNvSpPr/>
          <p:nvPr>
            <p:custDataLst>
              <p:tags r:id="rId31"/>
            </p:custDataLst>
          </p:nvPr>
        </p:nvSpPr>
        <p:spPr>
          <a:xfrm flipH="1">
            <a:off x="5654791" y="2870402"/>
            <a:ext cx="480554" cy="414270"/>
          </a:xfrm>
          <a:prstGeom prst="triangle">
            <a:avLst/>
          </a:prstGeom>
          <a:solidFill>
            <a:srgbClr val="03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8" name="PA_等腰三角形 147"/>
          <p:cNvSpPr/>
          <p:nvPr>
            <p:custDataLst>
              <p:tags r:id="rId32"/>
            </p:custDataLst>
          </p:nvPr>
        </p:nvSpPr>
        <p:spPr>
          <a:xfrm flipH="1" flipV="1">
            <a:off x="5894399" y="2870402"/>
            <a:ext cx="480554" cy="414270"/>
          </a:xfrm>
          <a:prstGeom prst="triangle">
            <a:avLst/>
          </a:prstGeom>
          <a:solidFill>
            <a:srgbClr val="7DC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9" name="PA_等腰三角形 148"/>
          <p:cNvSpPr/>
          <p:nvPr>
            <p:custDataLst>
              <p:tags r:id="rId33"/>
            </p:custDataLst>
          </p:nvPr>
        </p:nvSpPr>
        <p:spPr>
          <a:xfrm rot="5400000" flipH="1">
            <a:off x="8808804" y="3155830"/>
            <a:ext cx="480554" cy="414270"/>
          </a:xfrm>
          <a:prstGeom prst="triangle">
            <a:avLst/>
          </a:prstGeom>
          <a:solidFill>
            <a:srgbClr val="21AA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0" name="PA_等腰三角形 149"/>
          <p:cNvSpPr/>
          <p:nvPr>
            <p:custDataLst>
              <p:tags r:id="rId34"/>
            </p:custDataLst>
          </p:nvPr>
        </p:nvSpPr>
        <p:spPr>
          <a:xfrm rot="16200000">
            <a:off x="8808804" y="3396108"/>
            <a:ext cx="480554" cy="414270"/>
          </a:xfrm>
          <a:prstGeom prst="triangle">
            <a:avLst/>
          </a:prstGeom>
          <a:solidFill>
            <a:srgbClr val="96D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1" name="PA_等腰三角形 150"/>
          <p:cNvSpPr/>
          <p:nvPr>
            <p:custDataLst>
              <p:tags r:id="rId35"/>
            </p:custDataLst>
          </p:nvPr>
        </p:nvSpPr>
        <p:spPr>
          <a:xfrm rot="16200000">
            <a:off x="8808804" y="2918727"/>
            <a:ext cx="480554" cy="414270"/>
          </a:xfrm>
          <a:prstGeom prst="triangle">
            <a:avLst/>
          </a:prstGeom>
          <a:solidFill>
            <a:srgbClr val="FCD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2" name="PA_等腰三角形 151"/>
          <p:cNvSpPr/>
          <p:nvPr>
            <p:custDataLst>
              <p:tags r:id="rId36"/>
            </p:custDataLst>
          </p:nvPr>
        </p:nvSpPr>
        <p:spPr>
          <a:xfrm rot="5400000" flipH="1">
            <a:off x="8808804" y="2678449"/>
            <a:ext cx="480554" cy="414270"/>
          </a:xfrm>
          <a:prstGeom prst="triangle">
            <a:avLst/>
          </a:prstGeom>
          <a:solidFill>
            <a:srgbClr val="FAB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3" name="PA_等腰三角形 152"/>
          <p:cNvSpPr/>
          <p:nvPr>
            <p:custDataLst>
              <p:tags r:id="rId37"/>
            </p:custDataLst>
          </p:nvPr>
        </p:nvSpPr>
        <p:spPr>
          <a:xfrm rot="16200000">
            <a:off x="8805629" y="2438171"/>
            <a:ext cx="480554" cy="414270"/>
          </a:xfrm>
          <a:prstGeom prst="triangle">
            <a:avLst/>
          </a:prstGeom>
          <a:solidFill>
            <a:srgbClr val="F693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PA_等腰三角形 153"/>
          <p:cNvSpPr/>
          <p:nvPr>
            <p:custDataLst>
              <p:tags r:id="rId38"/>
            </p:custDataLst>
          </p:nvPr>
        </p:nvSpPr>
        <p:spPr>
          <a:xfrm rot="5400000" flipH="1">
            <a:off x="8808804" y="2197893"/>
            <a:ext cx="480554" cy="414270"/>
          </a:xfrm>
          <a:prstGeom prst="triangle">
            <a:avLst/>
          </a:prstGeom>
          <a:solidFill>
            <a:srgbClr val="F16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PA_等腰三角形 116">
            <a:extLst>
              <a:ext uri="{FF2B5EF4-FFF2-40B4-BE49-F238E27FC236}">
                <a16:creationId xmlns:a16="http://schemas.microsoft.com/office/drawing/2014/main" id="{135BD680-C1EC-4107-BED3-962FE311464C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202178" y="3407561"/>
            <a:ext cx="480554" cy="409507"/>
          </a:xfrm>
          <a:prstGeom prst="triangle">
            <a:avLst/>
          </a:prstGeom>
          <a:solidFill>
            <a:srgbClr val="95C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PA_等腰三角形 117">
            <a:extLst>
              <a:ext uri="{FF2B5EF4-FFF2-40B4-BE49-F238E27FC236}">
                <a16:creationId xmlns:a16="http://schemas.microsoft.com/office/drawing/2014/main" id="{8B04691A-D778-4D4E-92D7-C8C8EBA2A507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3677969" y="3402798"/>
            <a:ext cx="480554" cy="414270"/>
          </a:xfrm>
          <a:prstGeom prst="triangle">
            <a:avLst/>
          </a:prstGeom>
          <a:solidFill>
            <a:srgbClr val="77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PA_等腰三角形 118">
            <a:extLst>
              <a:ext uri="{FF2B5EF4-FFF2-40B4-BE49-F238E27FC236}">
                <a16:creationId xmlns:a16="http://schemas.microsoft.com/office/drawing/2014/main" id="{D28250FA-1965-4C28-8556-5C4FE3237B3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 flipH="1" flipV="1">
            <a:off x="3437692" y="3407561"/>
            <a:ext cx="480554" cy="414270"/>
          </a:xfrm>
          <a:prstGeom prst="triangle">
            <a:avLst/>
          </a:prstGeom>
          <a:solidFill>
            <a:srgbClr val="A0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PA_等腰三角形 120">
            <a:extLst>
              <a:ext uri="{FF2B5EF4-FFF2-40B4-BE49-F238E27FC236}">
                <a16:creationId xmlns:a16="http://schemas.microsoft.com/office/drawing/2014/main" id="{6D8C7D16-2573-46CB-B4FF-7604037AA5F8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437692" y="2993291"/>
            <a:ext cx="480554" cy="414270"/>
          </a:xfrm>
          <a:prstGeom prst="triangle">
            <a:avLst/>
          </a:prstGeom>
          <a:solidFill>
            <a:srgbClr val="1D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PA_等腰三角形 121">
            <a:extLst>
              <a:ext uri="{FF2B5EF4-FFF2-40B4-BE49-F238E27FC236}">
                <a16:creationId xmlns:a16="http://schemas.microsoft.com/office/drawing/2014/main" id="{26321396-EEC2-47A1-9017-5A4D32E9D82B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3677969" y="2579021"/>
            <a:ext cx="480554" cy="414270"/>
          </a:xfrm>
          <a:prstGeom prst="triangle">
            <a:avLst/>
          </a:prstGeom>
          <a:solidFill>
            <a:srgbClr val="FAB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PA_等腰三角形 122">
            <a:extLst>
              <a:ext uri="{FF2B5EF4-FFF2-40B4-BE49-F238E27FC236}">
                <a16:creationId xmlns:a16="http://schemas.microsoft.com/office/drawing/2014/main" id="{8FF1C47B-AA60-485B-92C1-AE9AB7F11B35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 flipH="1" flipV="1">
            <a:off x="3673206" y="2988528"/>
            <a:ext cx="480554" cy="419033"/>
          </a:xfrm>
          <a:prstGeom prst="triangle">
            <a:avLst/>
          </a:prstGeom>
          <a:solidFill>
            <a:srgbClr val="FED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PA_等腰三角形 124">
            <a:extLst>
              <a:ext uri="{FF2B5EF4-FFF2-40B4-BE49-F238E27FC236}">
                <a16:creationId xmlns:a16="http://schemas.microsoft.com/office/drawing/2014/main" id="{72CCFAC6-E534-4780-BF60-62E679C315DE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 flipH="1" flipV="1">
            <a:off x="3677969" y="2164751"/>
            <a:ext cx="480554" cy="414270"/>
          </a:xfrm>
          <a:prstGeom prst="triangle">
            <a:avLst/>
          </a:prstGeom>
          <a:solidFill>
            <a:srgbClr val="EE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PA_等腰三角形 126">
            <a:extLst>
              <a:ext uri="{FF2B5EF4-FFF2-40B4-BE49-F238E27FC236}">
                <a16:creationId xmlns:a16="http://schemas.microsoft.com/office/drawing/2014/main" id="{FD8CC60A-56D3-41C5-8B3F-5733090C761C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3442455" y="2164751"/>
            <a:ext cx="480554" cy="414270"/>
          </a:xfrm>
          <a:prstGeom prst="triangle">
            <a:avLst/>
          </a:prstGeom>
          <a:solidFill>
            <a:srgbClr val="B1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PA_等腰三角形 128">
            <a:extLst>
              <a:ext uri="{FF2B5EF4-FFF2-40B4-BE49-F238E27FC236}">
                <a16:creationId xmlns:a16="http://schemas.microsoft.com/office/drawing/2014/main" id="{980ACAF2-E9B7-4344-B650-E78610FB4E07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 flipH="1" flipV="1">
            <a:off x="3206941" y="2164751"/>
            <a:ext cx="480554" cy="414270"/>
          </a:xfrm>
          <a:prstGeom prst="triangle">
            <a:avLst/>
          </a:prstGeom>
          <a:solidFill>
            <a:srgbClr val="8A18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030CC4A-39C1-4DFF-91B1-E68558900107}"/>
              </a:ext>
            </a:extLst>
          </p:cNvPr>
          <p:cNvSpPr txBox="1"/>
          <p:nvPr/>
        </p:nvSpPr>
        <p:spPr>
          <a:xfrm>
            <a:off x="2164531" y="4220330"/>
            <a:ext cx="697125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清松手寫體1-SemiBold" pitchFamily="2" charset="-120"/>
                <a:ea typeface="清松手寫體1-SemiBold" pitchFamily="2" charset="-120"/>
              </a:rPr>
              <a:t>公務機密維護應行注意事項</a:t>
            </a:r>
            <a:endParaRPr lang="en-US" altLang="zh-TW" sz="44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清松手寫體1-SemiBold" pitchFamily="2" charset="-120"/>
              <a:ea typeface="清松手寫體1-SemiBold" pitchFamily="2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清松手寫體1-SemiBold" pitchFamily="2" charset="-120"/>
                <a:ea typeface="清松手寫體1-SemiBold" pitchFamily="2" charset="-120"/>
                <a:cs typeface="Arial" pitchFamily="34" charset="0"/>
              </a:rPr>
              <a:t>苗栗縣政府政風處</a:t>
            </a:r>
            <a:endParaRPr lang="en-US" altLang="zh-TW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清松手寫體1-SemiBold" pitchFamily="2" charset="-120"/>
              <a:ea typeface="清松手寫體1-SemiBold" pitchFamily="2" charset="-120"/>
              <a:cs typeface="Arial" pitchFamily="34" charset="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清松手寫體1-SemiBold" pitchFamily="2" charset="-120"/>
                <a:ea typeface="清松手寫體1-SemiBold" pitchFamily="2" charset="-120"/>
                <a:cs typeface="Arial" pitchFamily="34" charset="0"/>
              </a:rPr>
              <a:t> 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清松手寫體1-SemiBold" pitchFamily="2" charset="-120"/>
                <a:ea typeface="清松手寫體1-SemiBold" pitchFamily="2" charset="-120"/>
                <a:cs typeface="Arial" pitchFamily="34" charset="0"/>
              </a:rPr>
              <a:t>9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清松手寫體1-SemiBold" pitchFamily="2" charset="-120"/>
                <a:ea typeface="清松手寫體1-SemiBold" pitchFamily="2" charset="-120"/>
                <a:cs typeface="Arial" pitchFamily="34" charset="0"/>
              </a:rPr>
              <a:t>月份公務員機密維護</a:t>
            </a:r>
            <a:endParaRPr lang="ko-KR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清松手寫體1-SemiBold" pitchFamily="2" charset="-120"/>
              <a:cs typeface="Arial" pitchFamily="34" charset="0"/>
            </a:endParaRPr>
          </a:p>
          <a:p>
            <a:pPr algn="ctr"/>
            <a:endParaRPr lang="zh-TW" altLang="en-US" sz="44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清松手寫體1-SemiBold" pitchFamily="2" charset="-120"/>
              <a:ea typeface="清松手寫體1-SemiBold" pitchFamily="2" charset="-120"/>
            </a:endParaRPr>
          </a:p>
          <a:p>
            <a:pPr algn="ctr"/>
            <a:endParaRPr lang="zh-TW" altLang="en-US" sz="2800" dirty="0"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93" name="PA_等腰三角形 116">
            <a:extLst>
              <a:ext uri="{FF2B5EF4-FFF2-40B4-BE49-F238E27FC236}">
                <a16:creationId xmlns:a16="http://schemas.microsoft.com/office/drawing/2014/main" id="{45785679-AA18-4E33-80C9-267E3A970989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6942835" y="3247276"/>
            <a:ext cx="480554" cy="409507"/>
          </a:xfrm>
          <a:prstGeom prst="triangle">
            <a:avLst/>
          </a:prstGeom>
          <a:solidFill>
            <a:srgbClr val="95C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PA_等腰三角形 117">
            <a:extLst>
              <a:ext uri="{FF2B5EF4-FFF2-40B4-BE49-F238E27FC236}">
                <a16:creationId xmlns:a16="http://schemas.microsoft.com/office/drawing/2014/main" id="{7BD5C0F3-2022-4DCC-B6C1-EE8A0C5D8EE8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7418626" y="3242513"/>
            <a:ext cx="480554" cy="414270"/>
          </a:xfrm>
          <a:prstGeom prst="triangle">
            <a:avLst/>
          </a:prstGeom>
          <a:solidFill>
            <a:srgbClr val="77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PA_等腰三角形 118">
            <a:extLst>
              <a:ext uri="{FF2B5EF4-FFF2-40B4-BE49-F238E27FC236}">
                <a16:creationId xmlns:a16="http://schemas.microsoft.com/office/drawing/2014/main" id="{86388CE5-ADB0-489C-834F-60710B333A1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 flipH="1" flipV="1">
            <a:off x="7178349" y="3247276"/>
            <a:ext cx="480554" cy="414270"/>
          </a:xfrm>
          <a:prstGeom prst="triangle">
            <a:avLst/>
          </a:prstGeom>
          <a:solidFill>
            <a:srgbClr val="A0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PA_等腰三角形 119">
            <a:extLst>
              <a:ext uri="{FF2B5EF4-FFF2-40B4-BE49-F238E27FC236}">
                <a16:creationId xmlns:a16="http://schemas.microsoft.com/office/drawing/2014/main" id="{106543FC-BB18-4B5A-93BC-5A06CFC0EA65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 flipH="1" flipV="1">
            <a:off x="7658903" y="3242513"/>
            <a:ext cx="480554" cy="414270"/>
          </a:xfrm>
          <a:prstGeom prst="triangle">
            <a:avLst/>
          </a:prstGeom>
          <a:solidFill>
            <a:srgbClr val="0AB9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7" name="PA_等腰三角形 120">
            <a:extLst>
              <a:ext uri="{FF2B5EF4-FFF2-40B4-BE49-F238E27FC236}">
                <a16:creationId xmlns:a16="http://schemas.microsoft.com/office/drawing/2014/main" id="{7856A770-5D56-44B8-97F9-BA345D6C2B07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7178349" y="2833006"/>
            <a:ext cx="480554" cy="414270"/>
          </a:xfrm>
          <a:prstGeom prst="triangle">
            <a:avLst/>
          </a:prstGeom>
          <a:solidFill>
            <a:srgbClr val="1D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PA_等腰三角形 121">
            <a:extLst>
              <a:ext uri="{FF2B5EF4-FFF2-40B4-BE49-F238E27FC236}">
                <a16:creationId xmlns:a16="http://schemas.microsoft.com/office/drawing/2014/main" id="{755D8381-94B3-4F93-BC6F-CD895FB395D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7418626" y="2418736"/>
            <a:ext cx="480554" cy="414270"/>
          </a:xfrm>
          <a:prstGeom prst="triangle">
            <a:avLst/>
          </a:prstGeom>
          <a:solidFill>
            <a:srgbClr val="FAB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PA_等腰三角形 122">
            <a:extLst>
              <a:ext uri="{FF2B5EF4-FFF2-40B4-BE49-F238E27FC236}">
                <a16:creationId xmlns:a16="http://schemas.microsoft.com/office/drawing/2014/main" id="{B1D671AF-D0BC-4298-B53B-1FFE64A3D0D9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 flipH="1" flipV="1">
            <a:off x="7413863" y="2828243"/>
            <a:ext cx="480554" cy="419033"/>
          </a:xfrm>
          <a:prstGeom prst="triangle">
            <a:avLst/>
          </a:prstGeom>
          <a:solidFill>
            <a:srgbClr val="FED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PA_等腰三角形 123">
            <a:extLst>
              <a:ext uri="{FF2B5EF4-FFF2-40B4-BE49-F238E27FC236}">
                <a16:creationId xmlns:a16="http://schemas.microsoft.com/office/drawing/2014/main" id="{BE08B46E-B51A-49F1-B7D4-BFCF96D86C9C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 flipH="1" flipV="1">
            <a:off x="7658903" y="2418736"/>
            <a:ext cx="480554" cy="414270"/>
          </a:xfrm>
          <a:prstGeom prst="triangle">
            <a:avLst/>
          </a:prstGeom>
          <a:solidFill>
            <a:srgbClr val="FB8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PA_等腰三角形 124">
            <a:extLst>
              <a:ext uri="{FF2B5EF4-FFF2-40B4-BE49-F238E27FC236}">
                <a16:creationId xmlns:a16="http://schemas.microsoft.com/office/drawing/2014/main" id="{43693AB3-F497-4DCB-99CD-902205526BF7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 flipH="1" flipV="1">
            <a:off x="7418626" y="2004466"/>
            <a:ext cx="480554" cy="414270"/>
          </a:xfrm>
          <a:prstGeom prst="triangle">
            <a:avLst/>
          </a:prstGeom>
          <a:solidFill>
            <a:srgbClr val="EE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PA_等腰三角形 125">
            <a:extLst>
              <a:ext uri="{FF2B5EF4-FFF2-40B4-BE49-F238E27FC236}">
                <a16:creationId xmlns:a16="http://schemas.microsoft.com/office/drawing/2014/main" id="{44BA0893-633C-4D4C-AB29-03ABF07A0653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7658903" y="2004466"/>
            <a:ext cx="480554" cy="414270"/>
          </a:xfrm>
          <a:prstGeom prst="triangle">
            <a:avLst/>
          </a:prstGeom>
          <a:solidFill>
            <a:srgbClr val="E8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PA_等腰三角形 126">
            <a:extLst>
              <a:ext uri="{FF2B5EF4-FFF2-40B4-BE49-F238E27FC236}">
                <a16:creationId xmlns:a16="http://schemas.microsoft.com/office/drawing/2014/main" id="{527C3E15-5363-4D2A-992D-86B4E35E44E6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7183112" y="2004466"/>
            <a:ext cx="480554" cy="414270"/>
          </a:xfrm>
          <a:prstGeom prst="triangle">
            <a:avLst/>
          </a:prstGeom>
          <a:solidFill>
            <a:srgbClr val="B1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PA_等腰三角形 127">
            <a:extLst>
              <a:ext uri="{FF2B5EF4-FFF2-40B4-BE49-F238E27FC236}">
                <a16:creationId xmlns:a16="http://schemas.microsoft.com/office/drawing/2014/main" id="{C092FF53-FB7A-4EF5-8C65-B5CDE3D683A8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6707321" y="2004466"/>
            <a:ext cx="480554" cy="414270"/>
          </a:xfrm>
          <a:prstGeom prst="triangle">
            <a:avLst/>
          </a:prstGeom>
          <a:solidFill>
            <a:srgbClr val="6D15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PA_等腰三角形 128">
            <a:extLst>
              <a:ext uri="{FF2B5EF4-FFF2-40B4-BE49-F238E27FC236}">
                <a16:creationId xmlns:a16="http://schemas.microsoft.com/office/drawing/2014/main" id="{69FA1F48-3D29-4043-AA27-07BAF57BA045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 flipH="1" flipV="1">
            <a:off x="6947598" y="2004466"/>
            <a:ext cx="480554" cy="414270"/>
          </a:xfrm>
          <a:prstGeom prst="triangle">
            <a:avLst/>
          </a:prstGeom>
          <a:solidFill>
            <a:srgbClr val="8A18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PA_等腰三角形 129">
            <a:extLst>
              <a:ext uri="{FF2B5EF4-FFF2-40B4-BE49-F238E27FC236}">
                <a16:creationId xmlns:a16="http://schemas.microsoft.com/office/drawing/2014/main" id="{92302CEA-F784-4184-92D8-F1862B15ADD9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 flipH="1" flipV="1">
            <a:off x="6707321" y="2418736"/>
            <a:ext cx="480554" cy="414270"/>
          </a:xfrm>
          <a:prstGeom prst="triangle">
            <a:avLst/>
          </a:prstGeom>
          <a:solidFill>
            <a:srgbClr val="EB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7" name="PA_等腰三角形 116">
            <a:extLst>
              <a:ext uri="{FF2B5EF4-FFF2-40B4-BE49-F238E27FC236}">
                <a16:creationId xmlns:a16="http://schemas.microsoft.com/office/drawing/2014/main" id="{D9D4A6B0-B2CA-429D-B72A-D700C4035099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7095235" y="3399676"/>
            <a:ext cx="480554" cy="409507"/>
          </a:xfrm>
          <a:prstGeom prst="triangle">
            <a:avLst/>
          </a:prstGeom>
          <a:solidFill>
            <a:srgbClr val="95C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8" name="PA_等腰三角形 117">
            <a:extLst>
              <a:ext uri="{FF2B5EF4-FFF2-40B4-BE49-F238E27FC236}">
                <a16:creationId xmlns:a16="http://schemas.microsoft.com/office/drawing/2014/main" id="{91DFFCAF-54E8-4713-B0AA-14E98383EB5A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7571026" y="3394913"/>
            <a:ext cx="480554" cy="414270"/>
          </a:xfrm>
          <a:prstGeom prst="triangle">
            <a:avLst/>
          </a:prstGeom>
          <a:solidFill>
            <a:srgbClr val="77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PA_等腰三角形 118">
            <a:extLst>
              <a:ext uri="{FF2B5EF4-FFF2-40B4-BE49-F238E27FC236}">
                <a16:creationId xmlns:a16="http://schemas.microsoft.com/office/drawing/2014/main" id="{63308898-4797-46E2-ACC7-FBF39F8D931E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 flipH="1" flipV="1">
            <a:off x="7330749" y="3399676"/>
            <a:ext cx="480554" cy="414270"/>
          </a:xfrm>
          <a:prstGeom prst="triangle">
            <a:avLst/>
          </a:prstGeom>
          <a:solidFill>
            <a:srgbClr val="A0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PA_等腰三角形 120">
            <a:extLst>
              <a:ext uri="{FF2B5EF4-FFF2-40B4-BE49-F238E27FC236}">
                <a16:creationId xmlns:a16="http://schemas.microsoft.com/office/drawing/2014/main" id="{6EC04842-133D-4505-B9E0-B63CDD309125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7330749" y="2985406"/>
            <a:ext cx="480554" cy="414270"/>
          </a:xfrm>
          <a:prstGeom prst="triangle">
            <a:avLst/>
          </a:prstGeom>
          <a:solidFill>
            <a:srgbClr val="1D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1" name="PA_等腰三角形 121">
            <a:extLst>
              <a:ext uri="{FF2B5EF4-FFF2-40B4-BE49-F238E27FC236}">
                <a16:creationId xmlns:a16="http://schemas.microsoft.com/office/drawing/2014/main" id="{A3FFCB9A-4FF7-4899-A248-06566A035BD5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7571026" y="2571136"/>
            <a:ext cx="480554" cy="414270"/>
          </a:xfrm>
          <a:prstGeom prst="triangle">
            <a:avLst/>
          </a:prstGeom>
          <a:solidFill>
            <a:srgbClr val="FAB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PA_等腰三角形 122">
            <a:extLst>
              <a:ext uri="{FF2B5EF4-FFF2-40B4-BE49-F238E27FC236}">
                <a16:creationId xmlns:a16="http://schemas.microsoft.com/office/drawing/2014/main" id="{97E64C01-69AA-4557-B7FA-CA90A4D360FD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 flipH="1" flipV="1">
            <a:off x="7566263" y="2980643"/>
            <a:ext cx="480554" cy="419033"/>
          </a:xfrm>
          <a:prstGeom prst="triangle">
            <a:avLst/>
          </a:prstGeom>
          <a:solidFill>
            <a:srgbClr val="FED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3" name="PA_等腰三角形 124">
            <a:extLst>
              <a:ext uri="{FF2B5EF4-FFF2-40B4-BE49-F238E27FC236}">
                <a16:creationId xmlns:a16="http://schemas.microsoft.com/office/drawing/2014/main" id="{B9ED8B49-AC9A-4A76-8146-A808C2B825D7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 flipH="1" flipV="1">
            <a:off x="7571026" y="2156866"/>
            <a:ext cx="480554" cy="414270"/>
          </a:xfrm>
          <a:prstGeom prst="triangle">
            <a:avLst/>
          </a:prstGeom>
          <a:solidFill>
            <a:srgbClr val="EE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4" name="PA_等腰三角形 126">
            <a:extLst>
              <a:ext uri="{FF2B5EF4-FFF2-40B4-BE49-F238E27FC236}">
                <a16:creationId xmlns:a16="http://schemas.microsoft.com/office/drawing/2014/main" id="{AFF6D16C-DDC5-4339-8A1E-A743D8A4B341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7335512" y="2156866"/>
            <a:ext cx="480554" cy="414270"/>
          </a:xfrm>
          <a:prstGeom prst="triangle">
            <a:avLst/>
          </a:prstGeom>
          <a:solidFill>
            <a:srgbClr val="B1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5" name="PA_等腰三角形 128">
            <a:extLst>
              <a:ext uri="{FF2B5EF4-FFF2-40B4-BE49-F238E27FC236}">
                <a16:creationId xmlns:a16="http://schemas.microsoft.com/office/drawing/2014/main" id="{5B86B90A-7B5C-45CB-9C81-044D4CCA77A8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 flipH="1" flipV="1">
            <a:off x="7099998" y="2156866"/>
            <a:ext cx="480554" cy="414270"/>
          </a:xfrm>
          <a:prstGeom prst="triangle">
            <a:avLst/>
          </a:prstGeom>
          <a:solidFill>
            <a:srgbClr val="8A18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99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flipH="1">
            <a:off x="0" y="0"/>
            <a:ext cx="6096000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任意多边形 20"/>
          <p:cNvSpPr/>
          <p:nvPr/>
        </p:nvSpPr>
        <p:spPr>
          <a:xfrm>
            <a:off x="2457450" y="2166"/>
            <a:ext cx="3638550" cy="6853671"/>
          </a:xfrm>
          <a:custGeom>
            <a:avLst/>
            <a:gdLst>
              <a:gd name="connsiteX0" fmla="*/ 3264310 w 3264310"/>
              <a:gd name="connsiteY0" fmla="*/ 0 h 6853671"/>
              <a:gd name="connsiteX1" fmla="*/ 3264310 w 3264310"/>
              <a:gd name="connsiteY1" fmla="*/ 6853671 h 6853671"/>
              <a:gd name="connsiteX2" fmla="*/ 3175603 w 3264310"/>
              <a:gd name="connsiteY2" fmla="*/ 6851373 h 6853671"/>
              <a:gd name="connsiteX3" fmla="*/ 0 w 3264310"/>
              <a:gd name="connsiteY3" fmla="*/ 3426835 h 6853671"/>
              <a:gd name="connsiteX4" fmla="*/ 3175603 w 3264310"/>
              <a:gd name="connsiteY4" fmla="*/ 2297 h 6853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4310" h="6853671">
                <a:moveTo>
                  <a:pt x="3264310" y="0"/>
                </a:moveTo>
                <a:lnTo>
                  <a:pt x="3264310" y="6853671"/>
                </a:lnTo>
                <a:lnTo>
                  <a:pt x="3175603" y="6851373"/>
                </a:lnTo>
                <a:cubicBezTo>
                  <a:pt x="1406682" y="6759534"/>
                  <a:pt x="0" y="5261438"/>
                  <a:pt x="0" y="3426835"/>
                </a:cubicBezTo>
                <a:cubicBezTo>
                  <a:pt x="0" y="1592232"/>
                  <a:pt x="1406682" y="94136"/>
                  <a:pt x="3175603" y="2297"/>
                </a:cubicBezTo>
                <a:close/>
              </a:path>
            </a:pathLst>
          </a:cu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任意多边形 21"/>
          <p:cNvSpPr/>
          <p:nvPr/>
        </p:nvSpPr>
        <p:spPr>
          <a:xfrm>
            <a:off x="3454764" y="0"/>
            <a:ext cx="2641236" cy="6858000"/>
          </a:xfrm>
          <a:custGeom>
            <a:avLst/>
            <a:gdLst>
              <a:gd name="connsiteX0" fmla="*/ 2369574 w 2369574"/>
              <a:gd name="connsiteY0" fmla="*/ 0 h 6858000"/>
              <a:gd name="connsiteX1" fmla="*/ 2369574 w 2369574"/>
              <a:gd name="connsiteY1" fmla="*/ 6858000 h 6858000"/>
              <a:gd name="connsiteX2" fmla="*/ 0 w 2369574"/>
              <a:gd name="connsiteY2" fmla="*/ 3429000 h 6858000"/>
              <a:gd name="connsiteX3" fmla="*/ 2369574 w 2369574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9574" h="6858000">
                <a:moveTo>
                  <a:pt x="2369574" y="0"/>
                </a:moveTo>
                <a:lnTo>
                  <a:pt x="2369574" y="6858000"/>
                </a:lnTo>
                <a:cubicBezTo>
                  <a:pt x="1060894" y="6858000"/>
                  <a:pt x="0" y="5322784"/>
                  <a:pt x="0" y="3429000"/>
                </a:cubicBezTo>
                <a:cubicBezTo>
                  <a:pt x="0" y="1535216"/>
                  <a:pt x="1060894" y="0"/>
                  <a:pt x="2369574" y="0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>
            <a:off x="4473996" y="0"/>
            <a:ext cx="1622004" cy="6858000"/>
          </a:xfrm>
          <a:custGeom>
            <a:avLst/>
            <a:gdLst>
              <a:gd name="connsiteX0" fmla="*/ 1455174 w 1455174"/>
              <a:gd name="connsiteY0" fmla="*/ 0 h 6858000"/>
              <a:gd name="connsiteX1" fmla="*/ 1455174 w 1455174"/>
              <a:gd name="connsiteY1" fmla="*/ 6858000 h 6858000"/>
              <a:gd name="connsiteX2" fmla="*/ 0 w 1455174"/>
              <a:gd name="connsiteY2" fmla="*/ 3429000 h 6858000"/>
              <a:gd name="connsiteX3" fmla="*/ 1455174 w 1455174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5174" h="6858000">
                <a:moveTo>
                  <a:pt x="1455174" y="0"/>
                </a:moveTo>
                <a:lnTo>
                  <a:pt x="1455174" y="6858000"/>
                </a:lnTo>
                <a:cubicBezTo>
                  <a:pt x="651504" y="6858000"/>
                  <a:pt x="0" y="5322784"/>
                  <a:pt x="0" y="3429000"/>
                </a:cubicBezTo>
                <a:cubicBezTo>
                  <a:pt x="0" y="1535216"/>
                  <a:pt x="651504" y="0"/>
                  <a:pt x="1455174" y="0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任意多边形 23"/>
          <p:cNvSpPr/>
          <p:nvPr/>
        </p:nvSpPr>
        <p:spPr>
          <a:xfrm>
            <a:off x="5416512" y="0"/>
            <a:ext cx="679488" cy="6858000"/>
          </a:xfrm>
          <a:custGeom>
            <a:avLst/>
            <a:gdLst>
              <a:gd name="connsiteX0" fmla="*/ 609600 w 609600"/>
              <a:gd name="connsiteY0" fmla="*/ 0 h 6858000"/>
              <a:gd name="connsiteX1" fmla="*/ 609600 w 609600"/>
              <a:gd name="connsiteY1" fmla="*/ 6858000 h 6858000"/>
              <a:gd name="connsiteX2" fmla="*/ 0 w 609600"/>
              <a:gd name="connsiteY2" fmla="*/ 3429000 h 6858000"/>
              <a:gd name="connsiteX3" fmla="*/ 609600 w 609600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" h="6858000">
                <a:moveTo>
                  <a:pt x="609600" y="0"/>
                </a:moveTo>
                <a:lnTo>
                  <a:pt x="609600" y="6858000"/>
                </a:lnTo>
                <a:cubicBezTo>
                  <a:pt x="272927" y="6858000"/>
                  <a:pt x="0" y="5322784"/>
                  <a:pt x="0" y="3429000"/>
                </a:cubicBezTo>
                <a:cubicBezTo>
                  <a:pt x="0" y="1535216"/>
                  <a:pt x="272927" y="0"/>
                  <a:pt x="609600" y="0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弧形 24"/>
          <p:cNvSpPr/>
          <p:nvPr/>
        </p:nvSpPr>
        <p:spPr>
          <a:xfrm flipH="1" flipV="1">
            <a:off x="4865071" y="6351691"/>
            <a:ext cx="4358821" cy="493866"/>
          </a:xfrm>
          <a:prstGeom prst="arc">
            <a:avLst>
              <a:gd name="adj1" fmla="val 10860306"/>
              <a:gd name="adj2" fmla="val 21517727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弧形 26"/>
          <p:cNvSpPr/>
          <p:nvPr/>
        </p:nvSpPr>
        <p:spPr>
          <a:xfrm flipH="1" flipV="1">
            <a:off x="3130547" y="4475355"/>
            <a:ext cx="5872117" cy="1646976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弧形 28"/>
          <p:cNvSpPr/>
          <p:nvPr/>
        </p:nvSpPr>
        <p:spPr>
          <a:xfrm flipH="1" flipV="1">
            <a:off x="2506282" y="3049507"/>
            <a:ext cx="6229517" cy="1718211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1" name="弧形 30"/>
          <p:cNvSpPr/>
          <p:nvPr/>
        </p:nvSpPr>
        <p:spPr>
          <a:xfrm flipH="1" flipV="1">
            <a:off x="2637832" y="1584259"/>
            <a:ext cx="5915618" cy="1547984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弧形 31"/>
          <p:cNvSpPr/>
          <p:nvPr/>
        </p:nvSpPr>
        <p:spPr>
          <a:xfrm flipH="1" flipV="1">
            <a:off x="3578366" y="108269"/>
            <a:ext cx="5424298" cy="1734483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弧形 33"/>
          <p:cNvSpPr/>
          <p:nvPr/>
        </p:nvSpPr>
        <p:spPr>
          <a:xfrm flipH="1" flipV="1">
            <a:off x="5284998" y="-229360"/>
            <a:ext cx="3022293" cy="606864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正五边形 35"/>
          <p:cNvSpPr/>
          <p:nvPr/>
        </p:nvSpPr>
        <p:spPr>
          <a:xfrm rot="1728969">
            <a:off x="3661996" y="1062051"/>
            <a:ext cx="675520" cy="643352"/>
          </a:xfrm>
          <a:prstGeom prst="pentagon">
            <a:avLst/>
          </a:prstGeom>
          <a:solidFill>
            <a:srgbClr val="A6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正五边形 36"/>
          <p:cNvSpPr/>
          <p:nvPr/>
        </p:nvSpPr>
        <p:spPr>
          <a:xfrm rot="1728969">
            <a:off x="3168494" y="2618797"/>
            <a:ext cx="675520" cy="643352"/>
          </a:xfrm>
          <a:prstGeom prst="pentagon">
            <a:avLst/>
          </a:prstGeom>
          <a:solidFill>
            <a:srgbClr val="FAB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正五边形 37"/>
          <p:cNvSpPr/>
          <p:nvPr/>
        </p:nvSpPr>
        <p:spPr>
          <a:xfrm rot="1050724">
            <a:off x="3466910" y="4379044"/>
            <a:ext cx="341096" cy="324854"/>
          </a:xfrm>
          <a:prstGeom prst="pentagon">
            <a:avLst/>
          </a:prstGeom>
          <a:solidFill>
            <a:srgbClr val="429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正五边形 38"/>
          <p:cNvSpPr/>
          <p:nvPr/>
        </p:nvSpPr>
        <p:spPr>
          <a:xfrm rot="19642504">
            <a:off x="4874733" y="5858279"/>
            <a:ext cx="370276" cy="352644"/>
          </a:xfrm>
          <a:prstGeom prst="pentagon">
            <a:avLst/>
          </a:prstGeom>
          <a:solidFill>
            <a:srgbClr val="2A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正五边形 39"/>
          <p:cNvSpPr/>
          <p:nvPr/>
        </p:nvSpPr>
        <p:spPr>
          <a:xfrm rot="214002">
            <a:off x="5257881" y="1436169"/>
            <a:ext cx="675520" cy="643352"/>
          </a:xfrm>
          <a:prstGeom prst="pentagon">
            <a:avLst/>
          </a:prstGeom>
          <a:solidFill>
            <a:srgbClr val="B127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正五边形 40"/>
          <p:cNvSpPr/>
          <p:nvPr/>
        </p:nvSpPr>
        <p:spPr>
          <a:xfrm rot="214002">
            <a:off x="5067750" y="2842622"/>
            <a:ext cx="675520" cy="643352"/>
          </a:xfrm>
          <a:prstGeom prst="pentagon">
            <a:avLst/>
          </a:prstGeom>
          <a:solidFill>
            <a:srgbClr val="F591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-1" y="2999448"/>
            <a:ext cx="6086476" cy="859105"/>
          </a:xfrm>
          <a:prstGeom prst="rect">
            <a:avLst/>
          </a:prstGeom>
          <a:solidFill>
            <a:srgbClr val="B12729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1428770" y="3049605"/>
            <a:ext cx="3620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zh-CN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等腰三角形 45"/>
          <p:cNvSpPr/>
          <p:nvPr/>
        </p:nvSpPr>
        <p:spPr>
          <a:xfrm rot="5400000">
            <a:off x="6600044" y="1974975"/>
            <a:ext cx="403365" cy="402424"/>
          </a:xfrm>
          <a:prstGeom prst="triangle">
            <a:avLst/>
          </a:prstGeom>
          <a:solidFill>
            <a:srgbClr val="A328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/>
          <p:cNvSpPr txBox="1"/>
          <p:nvPr/>
        </p:nvSpPr>
        <p:spPr>
          <a:xfrm>
            <a:off x="7205999" y="939083"/>
            <a:ext cx="34296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清松手寫體1-SemiBold" pitchFamily="2" charset="-120"/>
                <a:ea typeface="清松手寫體1-SemiBold" pitchFamily="2" charset="-120"/>
              </a:rPr>
              <a:t>一、 前言</a:t>
            </a:r>
          </a:p>
          <a:p>
            <a:r>
              <a:rPr lang="zh-TW" altLang="en-US" sz="2400" dirty="0">
                <a:latin typeface="清松手寫體1-SemiBold" pitchFamily="2" charset="-120"/>
                <a:ea typeface="清松手寫體1-SemiBold" pitchFamily="2" charset="-120"/>
              </a:rPr>
              <a:t>絕大多數公務人員都曾聽過或受教導過公務機密維護的重要性，攸關國家安全甚巨，一旦忙碌於相關是項業務時，卻又往往忽略了應有的機密維護作為，這樣的情景屢有所見。</a:t>
            </a:r>
            <a:endParaRPr lang="en-US" altLang="zh-TW" sz="2400" dirty="0"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2400" dirty="0">
                <a:latin typeface="清松手寫體1-SemiBold" pitchFamily="2" charset="-120"/>
                <a:ea typeface="清松手寫體1-SemiBold" pitchFamily="2" charset="-120"/>
              </a:rPr>
              <a:t>殊不知倘發生洩密事件，非但造成單位巨大傷害，而個人亦將為己之過失負擔法律責任，如此，公務同仁焉能不警覺乎？</a:t>
            </a:r>
          </a:p>
        </p:txBody>
      </p:sp>
      <p:sp>
        <p:nvSpPr>
          <p:cNvPr id="49" name="等腰三角形 48"/>
          <p:cNvSpPr/>
          <p:nvPr/>
        </p:nvSpPr>
        <p:spPr>
          <a:xfrm rot="5400000">
            <a:off x="6600044" y="2860150"/>
            <a:ext cx="403365" cy="402424"/>
          </a:xfrm>
          <a:prstGeom prst="triangle">
            <a:avLst/>
          </a:prstGeom>
          <a:solidFill>
            <a:srgbClr val="E7C7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等腰三角形 51"/>
          <p:cNvSpPr/>
          <p:nvPr/>
        </p:nvSpPr>
        <p:spPr>
          <a:xfrm rot="5400000">
            <a:off x="6600044" y="3745325"/>
            <a:ext cx="403365" cy="402424"/>
          </a:xfrm>
          <a:prstGeom prst="triangle">
            <a:avLst/>
          </a:prstGeom>
          <a:solidFill>
            <a:srgbClr val="379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 rot="5400000">
            <a:off x="6600044" y="4630500"/>
            <a:ext cx="403365" cy="402424"/>
          </a:xfrm>
          <a:prstGeom prst="triangle">
            <a:avLst/>
          </a:prstGeom>
          <a:solidFill>
            <a:srgbClr val="219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204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12273A"/>
            </a:gs>
            <a:gs pos="79524">
              <a:srgbClr val="12283D"/>
            </a:gs>
            <a:gs pos="35000">
              <a:srgbClr val="0D1F2D"/>
            </a:gs>
            <a:gs pos="65000">
              <a:srgbClr val="0F2030"/>
            </a:gs>
            <a:gs pos="53000">
              <a:srgbClr val="0A1622"/>
            </a:gs>
            <a:gs pos="47000">
              <a:srgbClr val="0A1622"/>
            </a:gs>
            <a:gs pos="50000">
              <a:srgbClr val="0A1622"/>
            </a:gs>
            <a:gs pos="0">
              <a:srgbClr val="123049"/>
            </a:gs>
            <a:gs pos="100000">
              <a:srgbClr val="153249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等腰三角形 76"/>
          <p:cNvSpPr/>
          <p:nvPr/>
        </p:nvSpPr>
        <p:spPr>
          <a:xfrm rot="16200000">
            <a:off x="9269739" y="230806"/>
            <a:ext cx="3126372" cy="2695148"/>
          </a:xfrm>
          <a:prstGeom prst="triangle">
            <a:avLst/>
          </a:prstGeom>
          <a:solidFill>
            <a:srgbClr val="1A9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等腰三角形 86"/>
          <p:cNvSpPr/>
          <p:nvPr/>
        </p:nvSpPr>
        <p:spPr>
          <a:xfrm rot="16200000">
            <a:off x="10709124" y="3187404"/>
            <a:ext cx="1580364" cy="1362384"/>
          </a:xfrm>
          <a:prstGeom prst="triangle">
            <a:avLst/>
          </a:prstGeom>
          <a:solidFill>
            <a:srgbClr val="20A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等腰三角形 89"/>
          <p:cNvSpPr/>
          <p:nvPr/>
        </p:nvSpPr>
        <p:spPr>
          <a:xfrm rot="16200000">
            <a:off x="10728174" y="5401820"/>
            <a:ext cx="1580364" cy="1362384"/>
          </a:xfrm>
          <a:prstGeom prst="triangle">
            <a:avLst/>
          </a:prstGeom>
          <a:solidFill>
            <a:srgbClr val="FFD5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等腰三角形 60"/>
          <p:cNvSpPr/>
          <p:nvPr/>
        </p:nvSpPr>
        <p:spPr>
          <a:xfrm rot="5400000" flipH="1">
            <a:off x="5715626" y="3581782"/>
            <a:ext cx="906438" cy="781411"/>
          </a:xfrm>
          <a:prstGeom prst="triangle">
            <a:avLst/>
          </a:prstGeom>
          <a:solidFill>
            <a:srgbClr val="21AA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等腰三角形 61"/>
          <p:cNvSpPr/>
          <p:nvPr/>
        </p:nvSpPr>
        <p:spPr>
          <a:xfrm rot="16200000">
            <a:off x="5709276" y="4035003"/>
            <a:ext cx="906438" cy="781411"/>
          </a:xfrm>
          <a:prstGeom prst="triangle">
            <a:avLst/>
          </a:prstGeom>
          <a:solidFill>
            <a:srgbClr val="96D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等腰三角形 62"/>
          <p:cNvSpPr/>
          <p:nvPr/>
        </p:nvSpPr>
        <p:spPr>
          <a:xfrm rot="16200000">
            <a:off x="5715626" y="3128200"/>
            <a:ext cx="906438" cy="781411"/>
          </a:xfrm>
          <a:prstGeom prst="triangle">
            <a:avLst/>
          </a:prstGeom>
          <a:solidFill>
            <a:srgbClr val="FCD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等腰三角形 63"/>
          <p:cNvSpPr/>
          <p:nvPr/>
        </p:nvSpPr>
        <p:spPr>
          <a:xfrm rot="5400000" flipH="1">
            <a:off x="5715626" y="2681329"/>
            <a:ext cx="906438" cy="781411"/>
          </a:xfrm>
          <a:prstGeom prst="triangle">
            <a:avLst/>
          </a:prstGeom>
          <a:solidFill>
            <a:srgbClr val="FAB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>
            <a:off x="5715987" y="2228109"/>
            <a:ext cx="906438" cy="781411"/>
          </a:xfrm>
          <a:prstGeom prst="triangle">
            <a:avLst/>
          </a:prstGeom>
          <a:solidFill>
            <a:srgbClr val="F693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等腰三角形 65"/>
          <p:cNvSpPr/>
          <p:nvPr/>
        </p:nvSpPr>
        <p:spPr>
          <a:xfrm rot="5400000" flipH="1">
            <a:off x="5721976" y="1774888"/>
            <a:ext cx="906438" cy="781411"/>
          </a:xfrm>
          <a:prstGeom prst="triangle">
            <a:avLst/>
          </a:prstGeom>
          <a:solidFill>
            <a:srgbClr val="F16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等腰三角形 67"/>
          <p:cNvSpPr/>
          <p:nvPr/>
        </p:nvSpPr>
        <p:spPr>
          <a:xfrm rot="5400000">
            <a:off x="-211177" y="1837313"/>
            <a:ext cx="3062060" cy="2639706"/>
          </a:xfrm>
          <a:prstGeom prst="triangle">
            <a:avLst/>
          </a:prstGeom>
          <a:solidFill>
            <a:srgbClr val="B12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等腰三角形 68"/>
          <p:cNvSpPr/>
          <p:nvPr/>
        </p:nvSpPr>
        <p:spPr>
          <a:xfrm rot="5400000">
            <a:off x="-115839" y="113631"/>
            <a:ext cx="1592824" cy="1373124"/>
          </a:xfrm>
          <a:prstGeom prst="triangle">
            <a:avLst/>
          </a:prstGeom>
          <a:solidFill>
            <a:srgbClr val="FFB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等腰三角形 69"/>
          <p:cNvSpPr/>
          <p:nvPr/>
        </p:nvSpPr>
        <p:spPr>
          <a:xfrm rot="5400000">
            <a:off x="-115839" y="4798046"/>
            <a:ext cx="1592824" cy="1373124"/>
          </a:xfrm>
          <a:prstGeom prst="triangle">
            <a:avLst/>
          </a:prstGeom>
          <a:solidFill>
            <a:srgbClr val="D269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1" name="等腰三角形 70"/>
          <p:cNvSpPr/>
          <p:nvPr/>
        </p:nvSpPr>
        <p:spPr>
          <a:xfrm rot="5400000">
            <a:off x="-115839" y="1019462"/>
            <a:ext cx="1592824" cy="1373124"/>
          </a:xfrm>
          <a:prstGeom prst="triangle">
            <a:avLst/>
          </a:prstGeom>
          <a:noFill/>
          <a:ln w="3175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2" name="等腰三角形 71"/>
          <p:cNvSpPr/>
          <p:nvPr/>
        </p:nvSpPr>
        <p:spPr>
          <a:xfrm rot="5400000">
            <a:off x="-115839" y="1735986"/>
            <a:ext cx="1592824" cy="137312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3" name="等腰三角形 72"/>
          <p:cNvSpPr/>
          <p:nvPr/>
        </p:nvSpPr>
        <p:spPr>
          <a:xfrm rot="5400000">
            <a:off x="-126195" y="3348226"/>
            <a:ext cx="1460175" cy="121976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5" name="等腰三角形 74"/>
          <p:cNvSpPr/>
          <p:nvPr/>
        </p:nvSpPr>
        <p:spPr>
          <a:xfrm rot="5400000">
            <a:off x="-126195" y="4048896"/>
            <a:ext cx="1460175" cy="1219764"/>
          </a:xfrm>
          <a:prstGeom prst="triangle">
            <a:avLst/>
          </a:prstGeom>
          <a:noFill/>
          <a:ln w="3175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6" name="等腰三角形 75"/>
          <p:cNvSpPr/>
          <p:nvPr/>
        </p:nvSpPr>
        <p:spPr>
          <a:xfrm rot="5400000">
            <a:off x="-126195" y="5509073"/>
            <a:ext cx="1460175" cy="1219764"/>
          </a:xfrm>
          <a:prstGeom prst="triangle">
            <a:avLst/>
          </a:prstGeom>
          <a:noFill/>
          <a:ln w="3175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8" name="等腰三角形 77"/>
          <p:cNvSpPr/>
          <p:nvPr/>
        </p:nvSpPr>
        <p:spPr>
          <a:xfrm rot="16200000">
            <a:off x="10709124" y="1671277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等腰三角形 85"/>
          <p:cNvSpPr/>
          <p:nvPr/>
        </p:nvSpPr>
        <p:spPr>
          <a:xfrm rot="16200000">
            <a:off x="10709124" y="2384492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等腰三角形 87"/>
          <p:cNvSpPr/>
          <p:nvPr/>
        </p:nvSpPr>
        <p:spPr>
          <a:xfrm rot="16200000">
            <a:off x="10709124" y="3917492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等腰三角形 88"/>
          <p:cNvSpPr/>
          <p:nvPr/>
        </p:nvSpPr>
        <p:spPr>
          <a:xfrm rot="16200000">
            <a:off x="10709124" y="4630063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等腰三角形 90"/>
          <p:cNvSpPr/>
          <p:nvPr/>
        </p:nvSpPr>
        <p:spPr>
          <a:xfrm rot="16200000">
            <a:off x="10709124" y="107549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等腰三角形 91"/>
          <p:cNvSpPr/>
          <p:nvPr/>
        </p:nvSpPr>
        <p:spPr>
          <a:xfrm rot="16200000" flipH="1">
            <a:off x="9808471" y="2665664"/>
            <a:ext cx="686524" cy="591830"/>
          </a:xfrm>
          <a:prstGeom prst="triangle">
            <a:avLst/>
          </a:prstGeom>
          <a:solidFill>
            <a:srgbClr val="F39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等腰三角形 92"/>
          <p:cNvSpPr/>
          <p:nvPr/>
        </p:nvSpPr>
        <p:spPr>
          <a:xfrm rot="5400000">
            <a:off x="2263147" y="1778926"/>
            <a:ext cx="404454" cy="348666"/>
          </a:xfrm>
          <a:prstGeom prst="triangle">
            <a:avLst/>
          </a:prstGeom>
          <a:solidFill>
            <a:srgbClr val="38A3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等腰三角形 93"/>
          <p:cNvSpPr/>
          <p:nvPr/>
        </p:nvSpPr>
        <p:spPr>
          <a:xfrm rot="5400000">
            <a:off x="1623227" y="5809056"/>
            <a:ext cx="635578" cy="547910"/>
          </a:xfrm>
          <a:prstGeom prst="triangle">
            <a:avLst/>
          </a:prstGeom>
          <a:solidFill>
            <a:srgbClr val="1F9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等腰三角形 94"/>
          <p:cNvSpPr/>
          <p:nvPr/>
        </p:nvSpPr>
        <p:spPr>
          <a:xfrm rot="16200000" flipH="1">
            <a:off x="10266239" y="4908162"/>
            <a:ext cx="362818" cy="312774"/>
          </a:xfrm>
          <a:prstGeom prst="triangle">
            <a:avLst/>
          </a:prstGeom>
          <a:solidFill>
            <a:srgbClr val="178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E4468F3-9046-4D92-ACB0-61E6258F54D2}"/>
              </a:ext>
            </a:extLst>
          </p:cNvPr>
          <p:cNvSpPr txBox="1"/>
          <p:nvPr/>
        </p:nvSpPr>
        <p:spPr>
          <a:xfrm>
            <a:off x="2124585" y="661813"/>
            <a:ext cx="6526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latin typeface="清松手寫體1-SemiBold" pitchFamily="2" charset="-120"/>
                <a:ea typeface="清松手寫體1-SemiBold" pitchFamily="2" charset="-120"/>
              </a:rPr>
              <a:t>二、具體應注意事項</a:t>
            </a:r>
            <a:endParaRPr lang="ko-KR" altLang="en-US" sz="7200" b="1" dirty="0">
              <a:solidFill>
                <a:schemeClr val="bg1"/>
              </a:solidFill>
              <a:latin typeface="清松手寫體1-SemiBold" pitchFamily="2" charset="-120"/>
              <a:cs typeface="Arial" pitchFamily="34" charset="0"/>
            </a:endParaRPr>
          </a:p>
          <a:p>
            <a:endParaRPr lang="zh-TW" altLang="en-US" sz="2800" b="1" dirty="0"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1CA1ADA-386B-48AB-8F03-3763965A25B3}"/>
              </a:ext>
            </a:extLst>
          </p:cNvPr>
          <p:cNvSpPr txBox="1"/>
          <p:nvPr/>
        </p:nvSpPr>
        <p:spPr>
          <a:xfrm>
            <a:off x="2291041" y="2491580"/>
            <a:ext cx="31135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清松手寫體1-SemiBold" pitchFamily="2" charset="-120"/>
                <a:ea typeface="清松手寫體1-SemiBold" pitchFamily="2" charset="-120"/>
              </a:rPr>
              <a:t>為提昇全體同仁警覺與強化具體維護公務機密作為之防範考量，茲就應注意之機密維護事項、臚列於下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清松手寫體1-SemiBold" pitchFamily="2" charset="-120"/>
                <a:ea typeface="清松手寫體1-SemiBold" pitchFamily="2" charset="-120"/>
                <a:cs typeface="Arial" pitchFamily="34" charset="0"/>
              </a:rPr>
              <a:t>頁</a:t>
            </a:r>
            <a:endParaRPr lang="ko-K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清松手寫體1-SemiBold" pitchFamily="2" charset="-120"/>
              <a:cs typeface="Arial" pitchFamily="34" charset="0"/>
            </a:endParaRPr>
          </a:p>
          <a:p>
            <a:endParaRPr lang="zh-TW" altLang="en-US" sz="2400" dirty="0">
              <a:solidFill>
                <a:schemeClr val="bg1"/>
              </a:solidFill>
              <a:latin typeface="清松手寫體1-SemiBold" pitchFamily="2" charset="-120"/>
              <a:ea typeface="清松手寫體1-SemiBold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465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 9"/>
          <p:cNvSpPr/>
          <p:nvPr/>
        </p:nvSpPr>
        <p:spPr>
          <a:xfrm flipH="1">
            <a:off x="0" y="0"/>
            <a:ext cx="6466116" cy="6858000"/>
          </a:xfrm>
          <a:custGeom>
            <a:avLst/>
            <a:gdLst>
              <a:gd name="connsiteX0" fmla="*/ 6466116 w 6466116"/>
              <a:gd name="connsiteY0" fmla="*/ 0 h 6858000"/>
              <a:gd name="connsiteX1" fmla="*/ 370116 w 6466116"/>
              <a:gd name="connsiteY1" fmla="*/ 0 h 6858000"/>
              <a:gd name="connsiteX2" fmla="*/ 370116 w 6466116"/>
              <a:gd name="connsiteY2" fmla="*/ 3214333 h 6858000"/>
              <a:gd name="connsiteX3" fmla="*/ 0 w 6466116"/>
              <a:gd name="connsiteY3" fmla="*/ 3429000 h 6858000"/>
              <a:gd name="connsiteX4" fmla="*/ 370116 w 6466116"/>
              <a:gd name="connsiteY4" fmla="*/ 3643667 h 6858000"/>
              <a:gd name="connsiteX5" fmla="*/ 370116 w 6466116"/>
              <a:gd name="connsiteY5" fmla="*/ 6858000 h 6858000"/>
              <a:gd name="connsiteX6" fmla="*/ 6466116 w 6466116"/>
              <a:gd name="connsiteY6" fmla="*/ 6858000 h 6858000"/>
              <a:gd name="connsiteX7" fmla="*/ 6466116 w 6466116"/>
              <a:gd name="connsiteY7" fmla="*/ 4397829 h 6858000"/>
              <a:gd name="connsiteX8" fmla="*/ 6466116 w 6466116"/>
              <a:gd name="connsiteY8" fmla="*/ 3730171 h 6858000"/>
              <a:gd name="connsiteX9" fmla="*/ 6466116 w 6466116"/>
              <a:gd name="connsiteY9" fmla="*/ 3127829 h 6858000"/>
              <a:gd name="connsiteX10" fmla="*/ 6466116 w 6466116"/>
              <a:gd name="connsiteY10" fmla="*/ 2641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66116" h="6858000">
                <a:moveTo>
                  <a:pt x="6466116" y="0"/>
                </a:moveTo>
                <a:lnTo>
                  <a:pt x="370116" y="0"/>
                </a:lnTo>
                <a:lnTo>
                  <a:pt x="370116" y="3214333"/>
                </a:lnTo>
                <a:lnTo>
                  <a:pt x="0" y="3429000"/>
                </a:lnTo>
                <a:lnTo>
                  <a:pt x="370116" y="3643667"/>
                </a:lnTo>
                <a:lnTo>
                  <a:pt x="370116" y="6858000"/>
                </a:lnTo>
                <a:lnTo>
                  <a:pt x="6466116" y="6858000"/>
                </a:lnTo>
                <a:lnTo>
                  <a:pt x="6466116" y="4397829"/>
                </a:lnTo>
                <a:lnTo>
                  <a:pt x="6466116" y="3730171"/>
                </a:lnTo>
                <a:lnTo>
                  <a:pt x="6466116" y="3127829"/>
                </a:lnTo>
                <a:lnTo>
                  <a:pt x="6466116" y="2641600"/>
                </a:lnTo>
                <a:close/>
              </a:path>
            </a:pathLst>
          </a:cu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2704363" y="2667000"/>
            <a:ext cx="1539240" cy="1539240"/>
          </a:xfrm>
          <a:prstGeom prst="ellipse">
            <a:avLst/>
          </a:prstGeom>
          <a:solidFill>
            <a:srgbClr val="AC2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8" name="椭圆 47"/>
          <p:cNvSpPr/>
          <p:nvPr/>
        </p:nvSpPr>
        <p:spPr>
          <a:xfrm>
            <a:off x="1835758" y="3626383"/>
            <a:ext cx="992074" cy="992074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9" name="椭圆 48"/>
          <p:cNvSpPr/>
          <p:nvPr/>
        </p:nvSpPr>
        <p:spPr>
          <a:xfrm>
            <a:off x="1728697" y="2545942"/>
            <a:ext cx="1020218" cy="1020218"/>
          </a:xfrm>
          <a:prstGeom prst="ellipse">
            <a:avLst/>
          </a:prstGeom>
          <a:solidFill>
            <a:srgbClr val="FFC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0" name="椭圆 49"/>
          <p:cNvSpPr/>
          <p:nvPr/>
        </p:nvSpPr>
        <p:spPr>
          <a:xfrm>
            <a:off x="2477267" y="1789226"/>
            <a:ext cx="885394" cy="885394"/>
          </a:xfrm>
          <a:prstGeom prst="ellipse">
            <a:avLst/>
          </a:prstGeom>
          <a:solidFill>
            <a:srgbClr val="F691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1" name="椭圆 50"/>
          <p:cNvSpPr/>
          <p:nvPr/>
        </p:nvSpPr>
        <p:spPr>
          <a:xfrm>
            <a:off x="3398535" y="1812086"/>
            <a:ext cx="809194" cy="809194"/>
          </a:xfrm>
          <a:prstGeom prst="ellipse">
            <a:avLst/>
          </a:prstGeom>
          <a:solidFill>
            <a:srgbClr val="B42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2" name="椭圆 51"/>
          <p:cNvSpPr/>
          <p:nvPr/>
        </p:nvSpPr>
        <p:spPr>
          <a:xfrm>
            <a:off x="4043944" y="2409730"/>
            <a:ext cx="680456" cy="680456"/>
          </a:xfrm>
          <a:prstGeom prst="ellipse">
            <a:avLst/>
          </a:prstGeom>
          <a:solidFill>
            <a:srgbClr val="08B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3" name="椭圆 52"/>
          <p:cNvSpPr/>
          <p:nvPr/>
        </p:nvSpPr>
        <p:spPr>
          <a:xfrm>
            <a:off x="4307338" y="3103150"/>
            <a:ext cx="440150" cy="440150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4" name="椭圆 53"/>
          <p:cNvSpPr/>
          <p:nvPr/>
        </p:nvSpPr>
        <p:spPr>
          <a:xfrm>
            <a:off x="4402407" y="3604158"/>
            <a:ext cx="354606" cy="354606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5" name="椭圆 54"/>
          <p:cNvSpPr/>
          <p:nvPr/>
        </p:nvSpPr>
        <p:spPr>
          <a:xfrm>
            <a:off x="4011521" y="3932975"/>
            <a:ext cx="527900" cy="527900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6" name="椭圆 55"/>
          <p:cNvSpPr/>
          <p:nvPr/>
        </p:nvSpPr>
        <p:spPr>
          <a:xfrm>
            <a:off x="3376852" y="4279150"/>
            <a:ext cx="650036" cy="650036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7" name="椭圆 56"/>
          <p:cNvSpPr/>
          <p:nvPr/>
        </p:nvSpPr>
        <p:spPr>
          <a:xfrm>
            <a:off x="2920813" y="4677264"/>
            <a:ext cx="439444" cy="43944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8" name="椭圆 57"/>
          <p:cNvSpPr/>
          <p:nvPr/>
        </p:nvSpPr>
        <p:spPr>
          <a:xfrm>
            <a:off x="2820818" y="4162210"/>
            <a:ext cx="500278" cy="500278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9" name="椭圆 58"/>
          <p:cNvSpPr/>
          <p:nvPr/>
        </p:nvSpPr>
        <p:spPr>
          <a:xfrm>
            <a:off x="2437742" y="4666717"/>
            <a:ext cx="410108" cy="410108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0" name="椭圆 59"/>
          <p:cNvSpPr/>
          <p:nvPr/>
        </p:nvSpPr>
        <p:spPr>
          <a:xfrm>
            <a:off x="2216807" y="4825660"/>
            <a:ext cx="188000" cy="188000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1" name="椭圆 60"/>
          <p:cNvSpPr/>
          <p:nvPr/>
        </p:nvSpPr>
        <p:spPr>
          <a:xfrm>
            <a:off x="1975710" y="4683771"/>
            <a:ext cx="188000" cy="188000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2" name="椭圆 61"/>
          <p:cNvSpPr/>
          <p:nvPr/>
        </p:nvSpPr>
        <p:spPr>
          <a:xfrm>
            <a:off x="1649710" y="4410346"/>
            <a:ext cx="268810" cy="268810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3" name="椭圆 62"/>
          <p:cNvSpPr/>
          <p:nvPr/>
        </p:nvSpPr>
        <p:spPr>
          <a:xfrm>
            <a:off x="1432118" y="4100674"/>
            <a:ext cx="309672" cy="309672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4" name="椭圆 63"/>
          <p:cNvSpPr/>
          <p:nvPr/>
        </p:nvSpPr>
        <p:spPr>
          <a:xfrm>
            <a:off x="1109560" y="3313116"/>
            <a:ext cx="744640" cy="744640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5" name="椭圆 64"/>
          <p:cNvSpPr/>
          <p:nvPr/>
        </p:nvSpPr>
        <p:spPr>
          <a:xfrm>
            <a:off x="1130686" y="2674709"/>
            <a:ext cx="590164" cy="59016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6" name="椭圆 65"/>
          <p:cNvSpPr/>
          <p:nvPr/>
        </p:nvSpPr>
        <p:spPr>
          <a:xfrm>
            <a:off x="1387278" y="2103348"/>
            <a:ext cx="456496" cy="456496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7" name="椭圆 66"/>
          <p:cNvSpPr/>
          <p:nvPr/>
        </p:nvSpPr>
        <p:spPr>
          <a:xfrm>
            <a:off x="2057366" y="2108110"/>
            <a:ext cx="318882" cy="318882"/>
          </a:xfrm>
          <a:prstGeom prst="ellipse">
            <a:avLst/>
          </a:prstGeom>
          <a:solidFill>
            <a:srgbClr val="F18F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8" name="椭圆 67"/>
          <p:cNvSpPr/>
          <p:nvPr/>
        </p:nvSpPr>
        <p:spPr>
          <a:xfrm>
            <a:off x="1795984" y="1728529"/>
            <a:ext cx="318882" cy="318882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9" name="椭圆 68"/>
          <p:cNvSpPr/>
          <p:nvPr/>
        </p:nvSpPr>
        <p:spPr>
          <a:xfrm>
            <a:off x="2201004" y="1518979"/>
            <a:ext cx="440596" cy="440596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0" name="椭圆 69"/>
          <p:cNvSpPr/>
          <p:nvPr/>
        </p:nvSpPr>
        <p:spPr>
          <a:xfrm>
            <a:off x="2691819" y="1408730"/>
            <a:ext cx="346252" cy="346252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1" name="椭圆 70"/>
          <p:cNvSpPr/>
          <p:nvPr/>
        </p:nvSpPr>
        <p:spPr>
          <a:xfrm>
            <a:off x="3061433" y="1402164"/>
            <a:ext cx="212004" cy="21200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2" name="椭圆 71"/>
          <p:cNvSpPr/>
          <p:nvPr/>
        </p:nvSpPr>
        <p:spPr>
          <a:xfrm>
            <a:off x="3190281" y="1569613"/>
            <a:ext cx="355400" cy="355400"/>
          </a:xfrm>
          <a:prstGeom prst="ellipse">
            <a:avLst/>
          </a:prstGeom>
          <a:solidFill>
            <a:srgbClr val="F18F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3" name="椭圆 72"/>
          <p:cNvSpPr/>
          <p:nvPr/>
        </p:nvSpPr>
        <p:spPr>
          <a:xfrm>
            <a:off x="3561326" y="1563170"/>
            <a:ext cx="248674" cy="248674"/>
          </a:xfrm>
          <a:prstGeom prst="ellipse">
            <a:avLst/>
          </a:prstGeom>
          <a:solidFill>
            <a:srgbClr val="F7D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4" name="椭圆 73"/>
          <p:cNvSpPr/>
          <p:nvPr/>
        </p:nvSpPr>
        <p:spPr>
          <a:xfrm>
            <a:off x="4217390" y="2129581"/>
            <a:ext cx="248674" cy="248674"/>
          </a:xfrm>
          <a:prstGeom prst="ellipse">
            <a:avLst/>
          </a:prstGeom>
          <a:solidFill>
            <a:srgbClr val="259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5" name="文本框 74"/>
          <p:cNvSpPr txBox="1"/>
          <p:nvPr/>
        </p:nvSpPr>
        <p:spPr>
          <a:xfrm>
            <a:off x="1100136" y="5312902"/>
            <a:ext cx="3639656" cy="1024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清松手寫體1-Medium" pitchFamily="2" charset="-120"/>
                <a:ea typeface="清松手寫體1-Medium" pitchFamily="2" charset="-120"/>
              </a:rPr>
              <a:t>公務機密維護</a:t>
            </a:r>
            <a:endParaRPr lang="en-US" altLang="zh-TW" sz="2400" b="1" dirty="0">
              <a:solidFill>
                <a:schemeClr val="bg1"/>
              </a:solidFill>
              <a:latin typeface="清松手寫體1-Medium" pitchFamily="2" charset="-120"/>
              <a:ea typeface="清松手寫體1-Medium" pitchFamily="2" charset="-120"/>
            </a:endParaRPr>
          </a:p>
          <a:p>
            <a:pPr algn="ctr">
              <a:lnSpc>
                <a:spcPct val="13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清松手寫體1-Medium" pitchFamily="2" charset="-120"/>
                <a:ea typeface="清松手寫體1-Medium" pitchFamily="2" charset="-120"/>
              </a:rPr>
              <a:t>保密注意事項</a:t>
            </a:r>
            <a:endParaRPr lang="zh-CN" altLang="en-US" sz="2400" b="1" dirty="0">
              <a:solidFill>
                <a:schemeClr val="bg1"/>
              </a:solidFill>
              <a:latin typeface="清松手寫體1-Medium" pitchFamily="2" charset="-120"/>
              <a:ea typeface="清松手寫體1-Medium" pitchFamily="2" charset="-120"/>
            </a:endParaRPr>
          </a:p>
        </p:txBody>
      </p:sp>
      <p:sp>
        <p:nvSpPr>
          <p:cNvPr id="81" name="椭圆 80"/>
          <p:cNvSpPr/>
          <p:nvPr/>
        </p:nvSpPr>
        <p:spPr>
          <a:xfrm>
            <a:off x="7028757" y="397728"/>
            <a:ext cx="218924" cy="218924"/>
          </a:xfrm>
          <a:prstGeom prst="ellipse">
            <a:avLst/>
          </a:prstGeom>
          <a:solidFill>
            <a:srgbClr val="AE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文本框 81"/>
          <p:cNvSpPr txBox="1"/>
          <p:nvPr/>
        </p:nvSpPr>
        <p:spPr>
          <a:xfrm>
            <a:off x="7389231" y="291321"/>
            <a:ext cx="4760921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sz="1600" dirty="0">
                <a:latin typeface="清松手寫體1-SemiBold" pitchFamily="2" charset="-120"/>
                <a:ea typeface="清松手寫體1-SemiBold" pitchFamily="2" charset="-120"/>
              </a:rPr>
              <a:t>1.</a:t>
            </a:r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承辦密以上之文書，會簽、會稿、陳核．．等，</a:t>
            </a:r>
            <a:endParaRPr lang="en-US" altLang="zh-TW" sz="1600" dirty="0"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 應由承辦人員或單位主管親自持送，不得假手</a:t>
            </a:r>
            <a:endParaRPr lang="en-US" altLang="zh-TW" sz="1600" dirty="0"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 工友傳遞。</a:t>
            </a:r>
          </a:p>
        </p:txBody>
      </p:sp>
      <p:sp>
        <p:nvSpPr>
          <p:cNvPr id="91" name="椭圆 90"/>
          <p:cNvSpPr/>
          <p:nvPr/>
        </p:nvSpPr>
        <p:spPr>
          <a:xfrm>
            <a:off x="7028757" y="1317556"/>
            <a:ext cx="218924" cy="218924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文本框 91"/>
          <p:cNvSpPr txBox="1"/>
          <p:nvPr/>
        </p:nvSpPr>
        <p:spPr>
          <a:xfrm>
            <a:off x="7344393" y="1122318"/>
            <a:ext cx="4484084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sz="1600" dirty="0">
                <a:latin typeface="清松手寫體1-SemiBold" pitchFamily="2" charset="-120"/>
                <a:ea typeface="清松手寫體1-SemiBold" pitchFamily="2" charset="-120"/>
              </a:rPr>
              <a:t>2.</a:t>
            </a:r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參加應屬保密之會議（例：人事甄審委員會、</a:t>
            </a:r>
            <a:endParaRPr lang="en-US" altLang="zh-TW" sz="1600" dirty="0"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  工程採購招標底價訂定、預算審查會等</a:t>
            </a:r>
            <a:r>
              <a:rPr lang="en-US" altLang="zh-TW" sz="1600" dirty="0">
                <a:latin typeface="清松手寫體1-SemiBold" pitchFamily="2" charset="-120"/>
                <a:ea typeface="清松手寫體1-SemiBold" pitchFamily="2" charset="-120"/>
              </a:rPr>
              <a:t>..</a:t>
            </a:r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），</a:t>
            </a:r>
            <a:endParaRPr lang="en-US" altLang="zh-TW" sz="1600" dirty="0"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  應於會後恪守保密規定，不得向他人透露。</a:t>
            </a:r>
          </a:p>
        </p:txBody>
      </p:sp>
      <p:sp>
        <p:nvSpPr>
          <p:cNvPr id="93" name="椭圆 92"/>
          <p:cNvSpPr/>
          <p:nvPr/>
        </p:nvSpPr>
        <p:spPr>
          <a:xfrm>
            <a:off x="7002773" y="2203754"/>
            <a:ext cx="218924" cy="218924"/>
          </a:xfrm>
          <a:prstGeom prst="ellipse">
            <a:avLst/>
          </a:prstGeom>
          <a:solidFill>
            <a:srgbClr val="FAC5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文本框 93"/>
          <p:cNvSpPr txBox="1"/>
          <p:nvPr/>
        </p:nvSpPr>
        <p:spPr>
          <a:xfrm>
            <a:off x="7382967" y="2089878"/>
            <a:ext cx="4663531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sz="1600" dirty="0">
                <a:latin typeface="清松手寫體1-SemiBold" pitchFamily="2" charset="-120"/>
                <a:ea typeface="清松手寫體1-SemiBold" pitchFamily="2" charset="-120"/>
              </a:rPr>
              <a:t>3.</a:t>
            </a:r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處理機密文書在全案未終結前暫不歸檔，應由　</a:t>
            </a:r>
            <a:endParaRPr lang="en-US" altLang="zh-TW" sz="1600" dirty="0"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　承辦人妥慎保管存於設鎖之箱櫃內，不得與普</a:t>
            </a:r>
            <a:endParaRPr lang="en-US" altLang="zh-TW" sz="1600" dirty="0"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　通文件混合放置，並隨時注意有無不利於保密</a:t>
            </a:r>
            <a:endParaRPr lang="en-US" altLang="zh-TW" sz="1600" dirty="0"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　之跡象。</a:t>
            </a:r>
          </a:p>
        </p:txBody>
      </p:sp>
      <p:sp>
        <p:nvSpPr>
          <p:cNvPr id="95" name="椭圆 94"/>
          <p:cNvSpPr/>
          <p:nvPr/>
        </p:nvSpPr>
        <p:spPr>
          <a:xfrm>
            <a:off x="7075326" y="3452741"/>
            <a:ext cx="219872" cy="226838"/>
          </a:xfrm>
          <a:prstGeom prst="ellipse">
            <a:avLst/>
          </a:prstGeom>
          <a:solidFill>
            <a:srgbClr val="1DAD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文本框 95"/>
          <p:cNvSpPr txBox="1"/>
          <p:nvPr/>
        </p:nvSpPr>
        <p:spPr>
          <a:xfrm>
            <a:off x="7377223" y="3373989"/>
            <a:ext cx="4760920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sz="1600" dirty="0">
                <a:latin typeface="清松手寫體1-SemiBold" pitchFamily="2" charset="-120"/>
                <a:ea typeface="清松手寫體1-SemiBold" pitchFamily="2" charset="-120"/>
              </a:rPr>
              <a:t>4.</a:t>
            </a:r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下班或外出對經辦各項公務文件，不論是否涉</a:t>
            </a:r>
            <a:endParaRPr lang="en-US" altLang="zh-TW" sz="1600" dirty="0"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atin typeface="清松手寫體1-SemiBold" pitchFamily="2" charset="-120"/>
                <a:ea typeface="清松手寫體1-SemiBold" pitchFamily="2" charset="-120"/>
              </a:rPr>
              <a:t>　有機密，均應妥為收藏加鎖後再行離開。</a:t>
            </a:r>
          </a:p>
        </p:txBody>
      </p:sp>
      <p:sp>
        <p:nvSpPr>
          <p:cNvPr id="97" name="椭圆 96"/>
          <p:cNvSpPr/>
          <p:nvPr/>
        </p:nvSpPr>
        <p:spPr>
          <a:xfrm>
            <a:off x="7061587" y="4450762"/>
            <a:ext cx="218924" cy="218924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8" name="文本框 97"/>
          <p:cNvSpPr txBox="1"/>
          <p:nvPr/>
        </p:nvSpPr>
        <p:spPr>
          <a:xfrm>
            <a:off x="7377223" y="4255525"/>
            <a:ext cx="4663530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5.</a:t>
            </a:r>
            <a:r>
              <a:rPr lang="zh-TW" altLang="en-US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非依權責，不得私自對新聞記者發表有關公務</a:t>
            </a:r>
            <a:endParaRPr lang="en-US" altLang="zh-TW" sz="1600" dirty="0">
              <a:ln w="0"/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　談話，或洩漏公務消息。</a:t>
            </a:r>
            <a:endParaRPr lang="en-US" altLang="ko-KR" sz="1050" dirty="0">
              <a:ln w="0"/>
              <a:latin typeface="清松手寫體1-SemiBold" pitchFamily="2" charset="-120"/>
              <a:ea typeface="清松手寫體1-SemiBold" pitchFamily="2" charset="-120"/>
              <a:cs typeface="Arial" pitchFamily="34" charset="0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2813841" y="2833165"/>
            <a:ext cx="13227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>
                <a:solidFill>
                  <a:schemeClr val="bg1"/>
                </a:solidFill>
                <a:latin typeface="清松手寫體1-SemiBold" pitchFamily="2" charset="-120"/>
                <a:ea typeface="清松手寫體1-SemiBold" pitchFamily="2" charset="-120"/>
              </a:rPr>
              <a:t>政風處</a:t>
            </a:r>
            <a:endParaRPr lang="zh-CN" altLang="en-US" sz="4400" b="1" dirty="0">
              <a:solidFill>
                <a:schemeClr val="bg1"/>
              </a:solidFill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3394292" y="1887044"/>
            <a:ext cx="842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清松手寫體1-SemiBold" pitchFamily="2" charset="-120"/>
                <a:ea typeface="清松手寫體1-SemiBold" pitchFamily="2" charset="-120"/>
              </a:rPr>
              <a:t>苗</a:t>
            </a:r>
            <a:endParaRPr lang="zh-CN" altLang="en-US" sz="4000" b="1" dirty="0">
              <a:solidFill>
                <a:schemeClr val="bg1"/>
              </a:solidFill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2498763" y="1896255"/>
            <a:ext cx="8424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>
                <a:solidFill>
                  <a:schemeClr val="bg1"/>
                </a:solidFill>
                <a:latin typeface="清松手寫體1-SemiBold" pitchFamily="2" charset="-120"/>
                <a:ea typeface="清松手寫體1-SemiBold" pitchFamily="2" charset="-120"/>
              </a:rPr>
              <a:t>栗</a:t>
            </a:r>
            <a:endParaRPr lang="zh-CN" altLang="en-US" sz="4400" b="1" dirty="0">
              <a:solidFill>
                <a:schemeClr val="bg1"/>
              </a:solidFill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1792436" y="2695633"/>
            <a:ext cx="8424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>
                <a:solidFill>
                  <a:schemeClr val="bg1"/>
                </a:solidFill>
                <a:latin typeface="清松手寫體1-SemiBold" pitchFamily="2" charset="-120"/>
                <a:ea typeface="清松手寫體1-SemiBold" pitchFamily="2" charset="-120"/>
              </a:rPr>
              <a:t>縣</a:t>
            </a:r>
            <a:endParaRPr lang="zh-CN" altLang="en-US" sz="4400" b="1" dirty="0">
              <a:solidFill>
                <a:schemeClr val="bg1"/>
              </a:solidFill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1836570" y="3891588"/>
            <a:ext cx="99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latin typeface="清松手寫體1-SemiBold" pitchFamily="2" charset="-120"/>
                <a:ea typeface="清松手寫體1-SemiBold" pitchFamily="2" charset="-120"/>
              </a:rPr>
              <a:t>政府</a:t>
            </a:r>
            <a:endParaRPr lang="zh-CN" altLang="en-US" sz="2800" b="1" dirty="0">
              <a:solidFill>
                <a:schemeClr val="bg1"/>
              </a:solidFill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77" name="椭圆 69">
            <a:extLst>
              <a:ext uri="{FF2B5EF4-FFF2-40B4-BE49-F238E27FC236}">
                <a16:creationId xmlns:a16="http://schemas.microsoft.com/office/drawing/2014/main" id="{8707CFFE-B17B-4C91-90C6-5B534F6DB127}"/>
              </a:ext>
            </a:extLst>
          </p:cNvPr>
          <p:cNvSpPr/>
          <p:nvPr/>
        </p:nvSpPr>
        <p:spPr>
          <a:xfrm>
            <a:off x="7054673" y="5289442"/>
            <a:ext cx="218924" cy="21892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8" name="文本框 97">
            <a:extLst>
              <a:ext uri="{FF2B5EF4-FFF2-40B4-BE49-F238E27FC236}">
                <a16:creationId xmlns:a16="http://schemas.microsoft.com/office/drawing/2014/main" id="{C2775038-82C4-42B1-8B2E-C92334D129E3}"/>
              </a:ext>
            </a:extLst>
          </p:cNvPr>
          <p:cNvSpPr txBox="1"/>
          <p:nvPr/>
        </p:nvSpPr>
        <p:spPr>
          <a:xfrm>
            <a:off x="7401243" y="5162199"/>
            <a:ext cx="4736899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6.</a:t>
            </a:r>
            <a:r>
              <a:rPr lang="zh-TW" altLang="en-US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凡公務上一切會商、會簽意見，無論是否機密，</a:t>
            </a:r>
            <a:endParaRPr lang="en-US" altLang="zh-TW" sz="1600" dirty="0">
              <a:ln w="0"/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　不得因個人之示惠交際或推諉責任，向案中關　　　</a:t>
            </a:r>
            <a:endParaRPr lang="en-US" altLang="zh-TW" sz="1600" dirty="0">
              <a:ln w="0"/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　係人出示或洩漏。亦不得隨意向人談論。</a:t>
            </a:r>
            <a:endParaRPr lang="en-US" altLang="ko-KR" sz="1050" dirty="0">
              <a:ln w="0"/>
              <a:latin typeface="清松手寫體1-SemiBold" pitchFamily="2" charset="-120"/>
              <a:ea typeface="清松手寫體1-SemiBold" pitchFamily="2" charset="-120"/>
              <a:cs typeface="Arial" pitchFamily="34" charset="0"/>
            </a:endParaRPr>
          </a:p>
        </p:txBody>
      </p:sp>
      <p:sp>
        <p:nvSpPr>
          <p:cNvPr id="83" name="椭圆 80">
            <a:extLst>
              <a:ext uri="{FF2B5EF4-FFF2-40B4-BE49-F238E27FC236}">
                <a16:creationId xmlns:a16="http://schemas.microsoft.com/office/drawing/2014/main" id="{7F38AF66-49A8-4E94-8ECE-47C90206EA49}"/>
              </a:ext>
            </a:extLst>
          </p:cNvPr>
          <p:cNvSpPr/>
          <p:nvPr/>
        </p:nvSpPr>
        <p:spPr>
          <a:xfrm>
            <a:off x="7061587" y="6153845"/>
            <a:ext cx="218924" cy="218924"/>
          </a:xfrm>
          <a:prstGeom prst="ellipse">
            <a:avLst/>
          </a:prstGeom>
          <a:solidFill>
            <a:srgbClr val="AE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4" name="文本框 97">
            <a:extLst>
              <a:ext uri="{FF2B5EF4-FFF2-40B4-BE49-F238E27FC236}">
                <a16:creationId xmlns:a16="http://schemas.microsoft.com/office/drawing/2014/main" id="{5C758A7D-0552-430A-9F5B-CA81B20063CC}"/>
              </a:ext>
            </a:extLst>
          </p:cNvPr>
          <p:cNvSpPr txBox="1"/>
          <p:nvPr/>
        </p:nvSpPr>
        <p:spPr>
          <a:xfrm>
            <a:off x="7441782" y="6166725"/>
            <a:ext cx="4663532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7.</a:t>
            </a:r>
            <a:r>
              <a:rPr lang="zh-TW" altLang="en-US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單位傳真機、影印機使用應嚴守保密警覺，以</a:t>
            </a:r>
            <a:endParaRPr lang="en-US" altLang="zh-TW" sz="1600" dirty="0">
              <a:ln w="0"/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sz="1600" dirty="0">
                <a:ln w="0"/>
                <a:latin typeface="清松手寫體1-SemiBold" pitchFamily="2" charset="-120"/>
                <a:ea typeface="清松手寫體1-SemiBold" pitchFamily="2" charset="-120"/>
              </a:rPr>
              <a:t>　防洩密。</a:t>
            </a:r>
            <a:endParaRPr lang="en-US" altLang="ko-KR" sz="1050" dirty="0">
              <a:ln w="0"/>
              <a:latin typeface="清松手寫體1-SemiBold" pitchFamily="2" charset="-120"/>
              <a:ea typeface="清松手寫體1-SemiBold" pitchFamily="2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038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-1"/>
            <a:ext cx="12192000" cy="4020457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6" name="直接连接符 105"/>
          <p:cNvCxnSpPr/>
          <p:nvPr/>
        </p:nvCxnSpPr>
        <p:spPr>
          <a:xfrm flipH="1">
            <a:off x="5635040" y="2359350"/>
            <a:ext cx="182714" cy="886049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>
            <a:stCxn id="7" idx="5"/>
          </p:cNvCxnSpPr>
          <p:nvPr/>
        </p:nvCxnSpPr>
        <p:spPr>
          <a:xfrm>
            <a:off x="3526092" y="2086811"/>
            <a:ext cx="1960717" cy="116699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 flipV="1">
            <a:off x="5701312" y="2482961"/>
            <a:ext cx="1921720" cy="77084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 flipV="1">
            <a:off x="7623032" y="1266212"/>
            <a:ext cx="1446663" cy="120516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9036585" y="1237880"/>
            <a:ext cx="2198205" cy="848304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73341" y="0"/>
            <a:ext cx="1555461" cy="678426"/>
          </a:xfrm>
          <a:prstGeom prst="rect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2587197" y="1147916"/>
            <a:ext cx="1099984" cy="1099984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102143" y="1580693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206251" y="1158309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494727" y="832688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901483" y="678426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3333337" y="730862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3691355" y="977985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3893522" y="1363181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893522" y="1798206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3333337" y="2430525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2901482" y="2482961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494727" y="2328699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2206251" y="2003078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5330702" y="3030437"/>
            <a:ext cx="546366" cy="546366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5089774" y="3245399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5334285" y="2810160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5531086" y="2775245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5916775" y="297221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5979558" y="3353438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5879141" y="354476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5701312" y="3667513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5486809" y="3693558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5284772" y="361693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5141485" y="3455199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7468035" y="2316021"/>
            <a:ext cx="310718" cy="310718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7331019" y="2438270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7360427" y="2318957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7441914" y="2226977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7556813" y="2183402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7678800" y="2198214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7837039" y="2376828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7837039" y="2499712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779932" y="2608520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678800" y="2678326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556812" y="2693138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7441914" y="2649563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7" name="组合 106"/>
          <p:cNvGrpSpPr/>
          <p:nvPr/>
        </p:nvGrpSpPr>
        <p:grpSpPr>
          <a:xfrm>
            <a:off x="8830000" y="1027960"/>
            <a:ext cx="467604" cy="470640"/>
            <a:chOff x="8777682" y="949902"/>
            <a:chExt cx="572240" cy="575956"/>
          </a:xfrm>
        </p:grpSpPr>
        <p:sp>
          <p:nvSpPr>
            <p:cNvPr id="53" name="椭圆 52"/>
            <p:cNvSpPr/>
            <p:nvPr/>
          </p:nvSpPr>
          <p:spPr>
            <a:xfrm>
              <a:off x="8914698" y="1082521"/>
              <a:ext cx="310718" cy="310718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8777682" y="1204770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8807090" y="1085457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8888577" y="993477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9003476" y="949902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9125463" y="964714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9226595" y="1034520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9283702" y="1143328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9226595" y="1375020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9125463" y="1444826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9003475" y="1459638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8807090" y="1324083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8" name="椭圆 67"/>
          <p:cNvSpPr/>
          <p:nvPr/>
        </p:nvSpPr>
        <p:spPr>
          <a:xfrm>
            <a:off x="11185187" y="2008004"/>
            <a:ext cx="184763" cy="184763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椭圆 68"/>
          <p:cNvSpPr/>
          <p:nvPr/>
        </p:nvSpPr>
        <p:spPr>
          <a:xfrm>
            <a:off x="11103713" y="2080697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椭圆 70"/>
          <p:cNvSpPr/>
          <p:nvPr/>
        </p:nvSpPr>
        <p:spPr>
          <a:xfrm>
            <a:off x="11169655" y="1955055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椭圆 71"/>
          <p:cNvSpPr/>
          <p:nvPr/>
        </p:nvSpPr>
        <p:spPr>
          <a:xfrm>
            <a:off x="11237977" y="1929144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椭圆 72"/>
          <p:cNvSpPr/>
          <p:nvPr/>
        </p:nvSpPr>
        <p:spPr>
          <a:xfrm>
            <a:off x="11310515" y="1937952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椭圆 73"/>
          <p:cNvSpPr/>
          <p:nvPr/>
        </p:nvSpPr>
        <p:spPr>
          <a:xfrm>
            <a:off x="11370651" y="1979461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11404608" y="2044161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椭圆 75"/>
          <p:cNvSpPr/>
          <p:nvPr/>
        </p:nvSpPr>
        <p:spPr>
          <a:xfrm>
            <a:off x="11404608" y="2117232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椭圆 76"/>
          <p:cNvSpPr/>
          <p:nvPr/>
        </p:nvSpPr>
        <p:spPr>
          <a:xfrm>
            <a:off x="11370651" y="2181933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椭圆 77"/>
          <p:cNvSpPr/>
          <p:nvPr/>
        </p:nvSpPr>
        <p:spPr>
          <a:xfrm>
            <a:off x="11310515" y="2223442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椭圆 78"/>
          <p:cNvSpPr/>
          <p:nvPr/>
        </p:nvSpPr>
        <p:spPr>
          <a:xfrm>
            <a:off x="11237977" y="2232249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椭圆 79"/>
          <p:cNvSpPr/>
          <p:nvPr/>
        </p:nvSpPr>
        <p:spPr>
          <a:xfrm>
            <a:off x="11169655" y="2206338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椭圆 80"/>
          <p:cNvSpPr/>
          <p:nvPr/>
        </p:nvSpPr>
        <p:spPr>
          <a:xfrm>
            <a:off x="11121200" y="2151644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椭圆 90"/>
          <p:cNvSpPr/>
          <p:nvPr/>
        </p:nvSpPr>
        <p:spPr>
          <a:xfrm rot="15108233">
            <a:off x="5675871" y="2178355"/>
            <a:ext cx="310718" cy="310718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2" name="椭圆 91"/>
          <p:cNvSpPr/>
          <p:nvPr/>
        </p:nvSpPr>
        <p:spPr>
          <a:xfrm rot="15108233">
            <a:off x="5879081" y="254690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椭圆 92"/>
          <p:cNvSpPr/>
          <p:nvPr/>
        </p:nvSpPr>
        <p:spPr>
          <a:xfrm rot="15108233">
            <a:off x="5643724" y="2507535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椭圆 93"/>
          <p:cNvSpPr/>
          <p:nvPr/>
        </p:nvSpPr>
        <p:spPr>
          <a:xfrm rot="15108233">
            <a:off x="5566449" y="2411989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椭圆 94"/>
          <p:cNvSpPr/>
          <p:nvPr/>
        </p:nvSpPr>
        <p:spPr>
          <a:xfrm rot="15108233">
            <a:off x="5542427" y="2291477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椭圆 95"/>
          <p:cNvSpPr/>
          <p:nvPr/>
        </p:nvSpPr>
        <p:spPr>
          <a:xfrm rot="15108233">
            <a:off x="5577162" y="217360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椭圆 96"/>
          <p:cNvSpPr/>
          <p:nvPr/>
        </p:nvSpPr>
        <p:spPr>
          <a:xfrm rot="15108233">
            <a:off x="5662696" y="2085375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椭圆 97"/>
          <p:cNvSpPr/>
          <p:nvPr/>
        </p:nvSpPr>
        <p:spPr>
          <a:xfrm rot="15108233">
            <a:off x="5779435" y="2047002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椭圆 98"/>
          <p:cNvSpPr/>
          <p:nvPr/>
        </p:nvSpPr>
        <p:spPr>
          <a:xfrm rot="15108233">
            <a:off x="5900635" y="2067275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椭圆 99"/>
          <p:cNvSpPr/>
          <p:nvPr/>
        </p:nvSpPr>
        <p:spPr>
          <a:xfrm rot="15108233">
            <a:off x="5998530" y="2141552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椭圆 100"/>
          <p:cNvSpPr/>
          <p:nvPr/>
        </p:nvSpPr>
        <p:spPr>
          <a:xfrm rot="15108233">
            <a:off x="6050695" y="225281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椭圆 101"/>
          <p:cNvSpPr/>
          <p:nvPr/>
        </p:nvSpPr>
        <p:spPr>
          <a:xfrm rot="15108233">
            <a:off x="6045178" y="237557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椭圆 102"/>
          <p:cNvSpPr/>
          <p:nvPr/>
        </p:nvSpPr>
        <p:spPr>
          <a:xfrm rot="15108233">
            <a:off x="5983244" y="2481708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椭圆 108"/>
          <p:cNvSpPr/>
          <p:nvPr/>
        </p:nvSpPr>
        <p:spPr>
          <a:xfrm>
            <a:off x="5973135" y="3144011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椭圆 109"/>
          <p:cNvSpPr/>
          <p:nvPr/>
        </p:nvSpPr>
        <p:spPr>
          <a:xfrm>
            <a:off x="5770751" y="282380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1" name="椭圆 110"/>
          <p:cNvSpPr/>
          <p:nvPr/>
        </p:nvSpPr>
        <p:spPr>
          <a:xfrm>
            <a:off x="5187605" y="2940248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文本框 119"/>
          <p:cNvSpPr txBox="1"/>
          <p:nvPr/>
        </p:nvSpPr>
        <p:spPr>
          <a:xfrm>
            <a:off x="282500" y="93257"/>
            <a:ext cx="5753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清松手寫體1-SemiBold" pitchFamily="2" charset="-120"/>
                <a:ea typeface="清松手寫體1-SemiBold" pitchFamily="2" charset="-120"/>
              </a:rPr>
              <a:t>機密維護</a:t>
            </a:r>
            <a:endParaRPr lang="zh-CN" altLang="en-US" sz="4000" b="1" dirty="0">
              <a:solidFill>
                <a:schemeClr val="bg1"/>
              </a:solidFill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104" name="椭圆 90">
            <a:extLst>
              <a:ext uri="{FF2B5EF4-FFF2-40B4-BE49-F238E27FC236}">
                <a16:creationId xmlns:a16="http://schemas.microsoft.com/office/drawing/2014/main" id="{2215B641-09A5-4F89-B9C1-7B9001337BEC}"/>
              </a:ext>
            </a:extLst>
          </p:cNvPr>
          <p:cNvSpPr/>
          <p:nvPr/>
        </p:nvSpPr>
        <p:spPr>
          <a:xfrm rot="15108233">
            <a:off x="476095" y="4486726"/>
            <a:ext cx="310718" cy="310718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3917207-1A0C-4704-8712-813ACA4045FE}"/>
              </a:ext>
            </a:extLst>
          </p:cNvPr>
          <p:cNvSpPr txBox="1"/>
          <p:nvPr/>
        </p:nvSpPr>
        <p:spPr>
          <a:xfrm>
            <a:off x="934503" y="4371574"/>
            <a:ext cx="10105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n w="0"/>
                <a:latin typeface="清松手寫體1-SemiBold" pitchFamily="2" charset="-120"/>
                <a:ea typeface="清松手寫體1-SemiBold" pitchFamily="2" charset="-120"/>
              </a:rPr>
              <a:t>8.</a:t>
            </a:r>
            <a:r>
              <a:rPr lang="zh-TW" altLang="en-US" dirty="0">
                <a:ln w="0"/>
                <a:latin typeface="清松手寫體1-SemiBold" pitchFamily="2" charset="-120"/>
                <a:ea typeface="清松手寫體1-SemiBold" pitchFamily="2" charset="-120"/>
              </a:rPr>
              <a:t>個人電腦硬碟或磁碟片須錄製建檔機密資料者，應加設資料存取控制。與業務無關之外來磁碟片</a:t>
            </a:r>
            <a:endParaRPr lang="en-US" altLang="zh-TW" dirty="0">
              <a:ln w="0"/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dirty="0">
                <a:ln w="0"/>
                <a:latin typeface="清松手寫體1-SemiBold" pitchFamily="2" charset="-120"/>
                <a:ea typeface="清松手寫體1-SemiBold" pitchFamily="2" charset="-120"/>
              </a:rPr>
              <a:t>  不得上機使用</a:t>
            </a:r>
            <a:endParaRPr lang="zh-TW" altLang="en-US" dirty="0"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105" name="椭圆 37">
            <a:extLst>
              <a:ext uri="{FF2B5EF4-FFF2-40B4-BE49-F238E27FC236}">
                <a16:creationId xmlns:a16="http://schemas.microsoft.com/office/drawing/2014/main" id="{A78C50A4-D0A6-42D7-A668-2F52E5D21616}"/>
              </a:ext>
            </a:extLst>
          </p:cNvPr>
          <p:cNvSpPr/>
          <p:nvPr/>
        </p:nvSpPr>
        <p:spPr>
          <a:xfrm>
            <a:off x="435349" y="5380753"/>
            <a:ext cx="310718" cy="310718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C367E5F-7CB9-4A8A-A635-0014ED139894}"/>
              </a:ext>
            </a:extLst>
          </p:cNvPr>
          <p:cNvSpPr txBox="1"/>
          <p:nvPr/>
        </p:nvSpPr>
        <p:spPr>
          <a:xfrm>
            <a:off x="931655" y="5258244"/>
            <a:ext cx="10252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n w="0"/>
                <a:latin typeface="清松手寫體1-SemiBold" pitchFamily="2" charset="-120"/>
                <a:ea typeface="清松手寫體1-SemiBold" pitchFamily="2" charset="-120"/>
              </a:rPr>
              <a:t>9.</a:t>
            </a:r>
            <a:r>
              <a:rPr lang="zh-TW" altLang="en-US" dirty="0">
                <a:ln w="0"/>
                <a:latin typeface="清松手寫體1-SemiBold" pitchFamily="2" charset="-120"/>
                <a:ea typeface="清松手寫體1-SemiBold" pitchFamily="2" charset="-120"/>
              </a:rPr>
              <a:t>倘一旦發生洩密事件，應立即追查責任，並考慮可能產生之損害，迅謀補救。若不屬本機關業務範</a:t>
            </a:r>
            <a:endParaRPr lang="en-US" altLang="zh-TW" dirty="0">
              <a:ln w="0"/>
              <a:latin typeface="清松手寫體1-SemiBold" pitchFamily="2" charset="-120"/>
              <a:ea typeface="清松手寫體1-SemiBold" pitchFamily="2" charset="-120"/>
            </a:endParaRPr>
          </a:p>
          <a:p>
            <a:r>
              <a:rPr lang="zh-TW" altLang="en-US" dirty="0">
                <a:ln w="0"/>
                <a:latin typeface="清松手寫體1-SemiBold" pitchFamily="2" charset="-120"/>
                <a:ea typeface="清松手寫體1-SemiBold" pitchFamily="2" charset="-120"/>
              </a:rPr>
              <a:t> 圍者，亦應以最迅速方法轉知原屬主管機關，或報由政風單位處理。</a:t>
            </a:r>
            <a:endParaRPr lang="en-US" altLang="ko-KR" dirty="0">
              <a:ln w="0"/>
              <a:latin typeface="清松手寫體1-SemiBold" pitchFamily="2" charset="-120"/>
              <a:ea typeface="清松手寫體1-SemiBold" pitchFamily="2" charset="-120"/>
              <a:cs typeface="Arial" pitchFamily="34" charset="0"/>
            </a:endParaRPr>
          </a:p>
          <a:p>
            <a:endParaRPr lang="zh-TW" altLang="en-US" dirty="0">
              <a:latin typeface="清松手寫體1-SemiBold" pitchFamily="2" charset="-120"/>
              <a:ea typeface="清松手寫體1-SemiBold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748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096000" y="0"/>
            <a:ext cx="6095999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等腰三角形 13"/>
          <p:cNvSpPr/>
          <p:nvPr/>
        </p:nvSpPr>
        <p:spPr>
          <a:xfrm flipH="1">
            <a:off x="9382063" y="4992124"/>
            <a:ext cx="1944687" cy="889000"/>
          </a:xfrm>
          <a:prstGeom prst="triangle">
            <a:avLst>
              <a:gd name="adj" fmla="val 39551"/>
            </a:avLst>
          </a:prstGeom>
          <a:solidFill>
            <a:srgbClr val="58D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 flipH="1" flipV="1">
            <a:off x="9382063" y="3370988"/>
            <a:ext cx="1944687" cy="889000"/>
          </a:xfrm>
          <a:prstGeom prst="triangle">
            <a:avLst>
              <a:gd name="adj" fmla="val 39551"/>
            </a:avLst>
          </a:prstGeom>
          <a:solidFill>
            <a:srgbClr val="F38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 rot="5400000" flipH="1">
            <a:off x="9840184" y="3367813"/>
            <a:ext cx="1316148" cy="1645024"/>
          </a:xfrm>
          <a:prstGeom prst="triangle">
            <a:avLst/>
          </a:prstGeom>
          <a:solidFill>
            <a:srgbClr val="99C8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5400000" flipH="1">
            <a:off x="9840184" y="4167913"/>
            <a:ext cx="1316148" cy="1645024"/>
          </a:xfrm>
          <a:prstGeom prst="triangle">
            <a:avLst/>
          </a:prstGeom>
          <a:solidFill>
            <a:srgbClr val="00B0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736600" y="4984750"/>
            <a:ext cx="1944687" cy="889000"/>
          </a:xfrm>
          <a:prstGeom prst="triangle">
            <a:avLst>
              <a:gd name="adj" fmla="val 39551"/>
            </a:avLst>
          </a:prstGeom>
          <a:solidFill>
            <a:srgbClr val="24A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flipV="1">
            <a:off x="736600" y="3363614"/>
            <a:ext cx="1944687" cy="889000"/>
          </a:xfrm>
          <a:prstGeom prst="triangle">
            <a:avLst>
              <a:gd name="adj" fmla="val 39551"/>
            </a:avLst>
          </a:prstGeom>
          <a:solidFill>
            <a:srgbClr val="9B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 rot="16200000">
            <a:off x="907018" y="3360439"/>
            <a:ext cx="1316148" cy="1645024"/>
          </a:xfrm>
          <a:prstGeom prst="triangle">
            <a:avLst/>
          </a:prstGeom>
          <a:solidFill>
            <a:srgbClr val="09B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 rot="16200000">
            <a:off x="907018" y="4160539"/>
            <a:ext cx="1316148" cy="1645024"/>
          </a:xfrm>
          <a:prstGeom prst="triangle">
            <a:avLst/>
          </a:prstGeom>
          <a:solidFill>
            <a:srgbClr val="FFC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2206172" y="2061029"/>
            <a:ext cx="7924800" cy="3831771"/>
          </a:xfrm>
          <a:prstGeom prst="roundRect">
            <a:avLst>
              <a:gd name="adj" fmla="val 14394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9298214" y="3648528"/>
            <a:ext cx="656772" cy="65677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562225" y="3936433"/>
            <a:ext cx="119062" cy="119062"/>
          </a:xfrm>
          <a:prstGeom prst="ellipse">
            <a:avLst/>
          </a:prstGeom>
          <a:solidFill>
            <a:srgbClr val="E6DF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2883161" y="3686628"/>
            <a:ext cx="91021" cy="618672"/>
          </a:xfrm>
          <a:prstGeom prst="roundRect">
            <a:avLst>
              <a:gd name="adj" fmla="val 50000"/>
            </a:avLst>
          </a:prstGeom>
          <a:solidFill>
            <a:srgbClr val="E5E3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9361714" y="3712028"/>
            <a:ext cx="529772" cy="529772"/>
          </a:xfrm>
          <a:prstGeom prst="ellipse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358275" y="2347416"/>
            <a:ext cx="5676543" cy="3220872"/>
          </a:xfrm>
          <a:prstGeom prst="rect">
            <a:avLst/>
          </a:prstGeom>
          <a:solidFill>
            <a:srgbClr val="B1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泪滴形 25"/>
          <p:cNvSpPr/>
          <p:nvPr/>
        </p:nvSpPr>
        <p:spPr>
          <a:xfrm rot="8203506">
            <a:off x="6866689" y="1201503"/>
            <a:ext cx="1459934" cy="1459934"/>
          </a:xfrm>
          <a:prstGeom prst="teardrop">
            <a:avLst/>
          </a:prstGeom>
          <a:solidFill>
            <a:srgbClr val="FC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235859" y="555733"/>
            <a:ext cx="4357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rgbClr val="0B1924"/>
                </a:solidFill>
                <a:latin typeface="清松手寫體1-SemiBold" pitchFamily="2" charset="-120"/>
                <a:ea typeface="清松手寫體1-SemiBold" pitchFamily="2" charset="-120"/>
              </a:rPr>
              <a:t>苗栗縣政府政風處</a:t>
            </a:r>
            <a:endParaRPr lang="zh-CN" altLang="en-US" sz="4000" b="1" dirty="0">
              <a:solidFill>
                <a:srgbClr val="0B1924"/>
              </a:solidFill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299625" y="1248779"/>
            <a:ext cx="4117299" cy="69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3200" b="1" dirty="0">
                <a:solidFill>
                  <a:schemeClr val="bg1">
                    <a:lumMod val="50000"/>
                  </a:schemeClr>
                </a:solidFill>
                <a:latin typeface="清松手寫體1-SemiBold" pitchFamily="2" charset="-120"/>
                <a:ea typeface="清松手寫體1-SemiBold" pitchFamily="2" charset="-120"/>
              </a:rPr>
              <a:t>廉政專線</a:t>
            </a:r>
            <a:r>
              <a:rPr lang="en-US" altLang="zh-TW" sz="3200" b="1" dirty="0">
                <a:solidFill>
                  <a:schemeClr val="bg1">
                    <a:lumMod val="50000"/>
                  </a:schemeClr>
                </a:solidFill>
                <a:latin typeface="清松手寫體1-SemiBold" pitchFamily="2" charset="-120"/>
                <a:ea typeface="清松手寫體1-SemiBold" pitchFamily="2" charset="-120"/>
              </a:rPr>
              <a:t>:037-356639</a:t>
            </a:r>
            <a:endParaRPr lang="en-US" altLang="zh-CN" sz="3200" b="1" dirty="0">
              <a:solidFill>
                <a:schemeClr val="bg1">
                  <a:lumMod val="50000"/>
                </a:schemeClr>
              </a:solidFill>
              <a:latin typeface="清松手寫體1-SemiBold" pitchFamily="2" charset="-120"/>
              <a:ea typeface="清松手寫體1-SemiBold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225C6E9-3910-48DB-9C4F-1783EB9E4AB5}"/>
              </a:ext>
            </a:extLst>
          </p:cNvPr>
          <p:cNvSpPr txBox="1"/>
          <p:nvPr/>
        </p:nvSpPr>
        <p:spPr>
          <a:xfrm>
            <a:off x="3682767" y="2843868"/>
            <a:ext cx="52011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1"/>
                </a:solidFill>
                <a:latin typeface="清松手寫體1-SemiBold" pitchFamily="2" charset="-120"/>
                <a:ea typeface="清松手寫體1-SemiBold" pitchFamily="2" charset="-120"/>
              </a:rPr>
              <a:t>三、結語</a:t>
            </a:r>
          </a:p>
          <a:p>
            <a:r>
              <a:rPr lang="zh-TW" altLang="en-US" sz="2000" dirty="0">
                <a:solidFill>
                  <a:schemeClr val="bg1"/>
                </a:solidFill>
                <a:latin typeface="清松手寫體1-SemiBold" pitchFamily="2" charset="-120"/>
                <a:ea typeface="清松手寫體1-SemiBold" pitchFamily="2" charset="-120"/>
              </a:rPr>
              <a:t>公務員保密義務範圍甚廣，且偶一不慎即可能洩密，常言道：一語外洩身敗名裂、一字外洩全軍歿滅，其嚴重性萬萬不可輕忽，尤其是經管各項資料人員，必須以臨深履淵之心情時時防範，確保無洩密之虞。否則，即使過失亦要受到法律之制裁，切莫掉以輕心。</a:t>
            </a:r>
          </a:p>
          <a:p>
            <a:endParaRPr lang="zh-TW" altLang="en-US" sz="2000" dirty="0">
              <a:latin typeface="清松手寫體1-SemiBold" pitchFamily="2" charset="-120"/>
              <a:ea typeface="清松手寫體1-SemiBold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3223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0D1F2D"/>
            </a:gs>
            <a:gs pos="72000">
              <a:srgbClr val="102332"/>
            </a:gs>
            <a:gs pos="55503">
              <a:srgbClr val="102538"/>
            </a:gs>
            <a:gs pos="42000">
              <a:srgbClr val="13293E"/>
            </a:gs>
            <a:gs pos="29000">
              <a:srgbClr val="142D41"/>
            </a:gs>
            <a:gs pos="18000">
              <a:srgbClr val="152F46"/>
            </a:gs>
            <a:gs pos="7000">
              <a:srgbClr val="152F48"/>
            </a:gs>
            <a:gs pos="94000">
              <a:srgbClr val="0B152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93" y="-9505950"/>
            <a:ext cx="12359986" cy="69723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48105" y="2921169"/>
            <a:ext cx="393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latin typeface="RiiTegakiN-R" panose="02000600000000000000" pitchFamily="50" charset="-128"/>
                <a:ea typeface="RiiTegakiN-R" panose="02000600000000000000" pitchFamily="50" charset="-128"/>
              </a:rPr>
              <a:t>THANKS</a:t>
            </a:r>
            <a:endParaRPr lang="zh-CN" altLang="en-US" sz="6000" b="1" dirty="0">
              <a:solidFill>
                <a:schemeClr val="bg1"/>
              </a:solidFill>
              <a:latin typeface="RiiTegakiN-R" panose="02000600000000000000" pitchFamily="50" charset="-128"/>
              <a:ea typeface="RiiTegakiN-R" panose="02000600000000000000" pitchFamily="50" charset="-128"/>
            </a:endParaRPr>
          </a:p>
        </p:txBody>
      </p:sp>
      <p:sp>
        <p:nvSpPr>
          <p:cNvPr id="7" name="任意多边形 6"/>
          <p:cNvSpPr/>
          <p:nvPr/>
        </p:nvSpPr>
        <p:spPr>
          <a:xfrm rot="10800000" flipV="1">
            <a:off x="7337990" y="3741139"/>
            <a:ext cx="4222038" cy="1015663"/>
          </a:xfrm>
          <a:custGeom>
            <a:avLst/>
            <a:gdLst>
              <a:gd name="connsiteX0" fmla="*/ 0 w 1787964"/>
              <a:gd name="connsiteY0" fmla="*/ 0 h 635248"/>
              <a:gd name="connsiteX1" fmla="*/ 1297858 w 1787964"/>
              <a:gd name="connsiteY1" fmla="*/ 0 h 635248"/>
              <a:gd name="connsiteX2" fmla="*/ 1297858 w 1787964"/>
              <a:gd name="connsiteY2" fmla="*/ 494679 h 635248"/>
              <a:gd name="connsiteX3" fmla="*/ 1787964 w 1787964"/>
              <a:gd name="connsiteY3" fmla="*/ 635248 h 635248"/>
              <a:gd name="connsiteX4" fmla="*/ 1297858 w 1787964"/>
              <a:gd name="connsiteY4" fmla="*/ 635248 h 635248"/>
              <a:gd name="connsiteX5" fmla="*/ 1160168 w 1787964"/>
              <a:gd name="connsiteY5" fmla="*/ 635248 h 635248"/>
              <a:gd name="connsiteX6" fmla="*/ 0 w 1787964"/>
              <a:gd name="connsiteY6" fmla="*/ 635248 h 635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7964" h="635248">
                <a:moveTo>
                  <a:pt x="0" y="0"/>
                </a:moveTo>
                <a:lnTo>
                  <a:pt x="1297858" y="0"/>
                </a:lnTo>
                <a:lnTo>
                  <a:pt x="1297858" y="494679"/>
                </a:lnTo>
                <a:lnTo>
                  <a:pt x="1787964" y="635248"/>
                </a:lnTo>
                <a:lnTo>
                  <a:pt x="1297858" y="635248"/>
                </a:lnTo>
                <a:lnTo>
                  <a:pt x="1160168" y="635248"/>
                </a:lnTo>
                <a:lnTo>
                  <a:pt x="0" y="635248"/>
                </a:lnTo>
                <a:close/>
              </a:path>
            </a:pathLst>
          </a:custGeom>
          <a:solidFill>
            <a:srgbClr val="FFC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清松手寫體2-Medium" panose="00000500000000000000" pitchFamily="2" charset="-120"/>
                <a:ea typeface="清松手寫體2-Medium" panose="00000500000000000000" pitchFamily="2" charset="-120"/>
              </a:rPr>
              <a:t>苗栗縣政府政風處</a:t>
            </a:r>
            <a:endParaRPr lang="zh-CN" altLang="en-US" sz="3600" b="1" dirty="0">
              <a:latin typeface="清松手寫體2-Medium" panose="00000500000000000000" pitchFamily="2" charset="-120"/>
              <a:ea typeface="清松手寫體2-Medium" panose="00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82720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416c4e7611a3a6ddc5674187ae6b65939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583</Words>
  <Application>Microsoft Office PowerPoint</Application>
  <PresentationFormat>寬螢幕</PresentationFormat>
  <Paragraphs>46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等线</vt:lpstr>
      <vt:lpstr>等线 Light</vt:lpstr>
      <vt:lpstr>맑은 고딕</vt:lpstr>
      <vt:lpstr>微软雅黑</vt:lpstr>
      <vt:lpstr>RiiTegakiN-R</vt:lpstr>
      <vt:lpstr>清松手寫體1-Medium</vt:lpstr>
      <vt:lpstr>清松手寫體1-SemiBold</vt:lpstr>
      <vt:lpstr>清松手寫體2-Medium</vt:lpstr>
      <vt:lpstr>Arial</vt:lpstr>
      <vt:lpstr>Office 主题​​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安</dc:creator>
  <cp:lastModifiedBy>255998@miaoli.gov.tw</cp:lastModifiedBy>
  <cp:revision>110</cp:revision>
  <cp:lastPrinted>2021-09-22T02:16:03Z</cp:lastPrinted>
  <dcterms:created xsi:type="dcterms:W3CDTF">2016-11-13T11:49:39Z</dcterms:created>
  <dcterms:modified xsi:type="dcterms:W3CDTF">2021-09-22T02:17:49Z</dcterms:modified>
</cp:coreProperties>
</file>