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82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57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65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49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2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27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98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45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43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10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69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04695-C57B-490F-B776-E9D8C3597DB1}" type="datetimeFigureOut">
              <a:rPr lang="zh-TW" altLang="en-US" smtClean="0"/>
              <a:t>2022/5/26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36895-A57C-4D3B-A2EA-298679F2D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29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字方塊 23"/>
          <p:cNvSpPr txBox="1"/>
          <p:nvPr/>
        </p:nvSpPr>
        <p:spPr>
          <a:xfrm>
            <a:off x="1992764" y="228449"/>
            <a:ext cx="54854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44354">
              <a:spcBef>
                <a:spcPts val="585"/>
              </a:spcBef>
            </a:pPr>
            <a:r>
              <a:rPr lang="zh-TW" altLang="en-US" sz="3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rPr>
              <a:t>本府員工關懷中心運作架構</a:t>
            </a:r>
          </a:p>
        </p:txBody>
      </p:sp>
      <p:grpSp>
        <p:nvGrpSpPr>
          <p:cNvPr id="27" name="群組 26"/>
          <p:cNvGrpSpPr/>
          <p:nvPr/>
        </p:nvGrpSpPr>
        <p:grpSpPr>
          <a:xfrm>
            <a:off x="224531" y="999067"/>
            <a:ext cx="8733203" cy="5738708"/>
            <a:chOff x="105997" y="948266"/>
            <a:chExt cx="8208269" cy="5431730"/>
          </a:xfrm>
        </p:grpSpPr>
        <p:sp>
          <p:nvSpPr>
            <p:cNvPr id="4" name="object 4"/>
            <p:cNvSpPr/>
            <p:nvPr/>
          </p:nvSpPr>
          <p:spPr>
            <a:xfrm>
              <a:off x="3554387" y="948266"/>
              <a:ext cx="1927803" cy="496888"/>
            </a:xfrm>
            <a:custGeom>
              <a:avLst/>
              <a:gdLst/>
              <a:ahLst/>
              <a:cxnLst/>
              <a:rect l="l" t="t" r="r" b="b"/>
              <a:pathLst>
                <a:path w="2559050" h="650875">
                  <a:moveTo>
                    <a:pt x="0" y="65024"/>
                  </a:moveTo>
                  <a:lnTo>
                    <a:pt x="5105" y="39701"/>
                  </a:lnTo>
                  <a:lnTo>
                    <a:pt x="19034" y="19034"/>
                  </a:lnTo>
                  <a:lnTo>
                    <a:pt x="39701" y="5105"/>
                  </a:lnTo>
                  <a:lnTo>
                    <a:pt x="65024" y="0"/>
                  </a:lnTo>
                  <a:lnTo>
                    <a:pt x="2493772" y="0"/>
                  </a:lnTo>
                  <a:lnTo>
                    <a:pt x="2519094" y="5105"/>
                  </a:lnTo>
                  <a:lnTo>
                    <a:pt x="2539761" y="19034"/>
                  </a:lnTo>
                  <a:lnTo>
                    <a:pt x="2553690" y="39701"/>
                  </a:lnTo>
                  <a:lnTo>
                    <a:pt x="2558796" y="65024"/>
                  </a:lnTo>
                  <a:lnTo>
                    <a:pt x="2558796" y="585724"/>
                  </a:lnTo>
                  <a:lnTo>
                    <a:pt x="2553690" y="611046"/>
                  </a:lnTo>
                  <a:lnTo>
                    <a:pt x="2539761" y="631713"/>
                  </a:lnTo>
                  <a:lnTo>
                    <a:pt x="2519094" y="645642"/>
                  </a:lnTo>
                  <a:lnTo>
                    <a:pt x="2493772" y="650748"/>
                  </a:lnTo>
                  <a:lnTo>
                    <a:pt x="65024" y="650748"/>
                  </a:lnTo>
                  <a:lnTo>
                    <a:pt x="39701" y="645642"/>
                  </a:lnTo>
                  <a:lnTo>
                    <a:pt x="19034" y="631713"/>
                  </a:lnTo>
                  <a:lnTo>
                    <a:pt x="5105" y="611046"/>
                  </a:lnTo>
                  <a:lnTo>
                    <a:pt x="0" y="585724"/>
                  </a:lnTo>
                  <a:lnTo>
                    <a:pt x="0" y="65024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721275" y="1058693"/>
              <a:ext cx="1626434" cy="291744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9525">
                <a:spcBef>
                  <a:spcPts val="75"/>
                </a:spcBef>
              </a:pPr>
              <a:r>
                <a:rPr b="1" spc="-8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防疫長統籌協調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383296" y="1540460"/>
              <a:ext cx="269797" cy="199240"/>
            </a:xfrm>
            <a:custGeom>
              <a:avLst/>
              <a:gdLst/>
              <a:ahLst/>
              <a:cxnLst/>
              <a:rect l="l" t="t" r="r" b="b"/>
              <a:pathLst>
                <a:path w="358139" h="260985">
                  <a:moveTo>
                    <a:pt x="286512" y="0"/>
                  </a:moveTo>
                  <a:lnTo>
                    <a:pt x="71627" y="0"/>
                  </a:lnTo>
                  <a:lnTo>
                    <a:pt x="71627" y="130301"/>
                  </a:lnTo>
                  <a:lnTo>
                    <a:pt x="0" y="130301"/>
                  </a:lnTo>
                  <a:lnTo>
                    <a:pt x="179070" y="260603"/>
                  </a:lnTo>
                  <a:lnTo>
                    <a:pt x="358139" y="130301"/>
                  </a:lnTo>
                  <a:lnTo>
                    <a:pt x="286512" y="130301"/>
                  </a:lnTo>
                  <a:lnTo>
                    <a:pt x="286512" y="0"/>
                  </a:lnTo>
                  <a:close/>
                </a:path>
              </a:pathLst>
            </a:custGeom>
            <a:solidFill>
              <a:srgbClr val="F4BEAC"/>
            </a:solidFill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3554387" y="1789951"/>
              <a:ext cx="1927803" cy="691857"/>
            </a:xfrm>
            <a:custGeom>
              <a:avLst/>
              <a:gdLst/>
              <a:ahLst/>
              <a:cxnLst/>
              <a:rect l="l" t="t" r="r" b="b"/>
              <a:pathLst>
                <a:path w="2559050" h="611505">
                  <a:moveTo>
                    <a:pt x="0" y="61087"/>
                  </a:moveTo>
                  <a:lnTo>
                    <a:pt x="4794" y="37290"/>
                  </a:lnTo>
                  <a:lnTo>
                    <a:pt x="17875" y="17875"/>
                  </a:lnTo>
                  <a:lnTo>
                    <a:pt x="37290" y="4794"/>
                  </a:lnTo>
                  <a:lnTo>
                    <a:pt x="61087" y="0"/>
                  </a:lnTo>
                  <a:lnTo>
                    <a:pt x="2497709" y="0"/>
                  </a:lnTo>
                  <a:lnTo>
                    <a:pt x="2521505" y="4794"/>
                  </a:lnTo>
                  <a:lnTo>
                    <a:pt x="2540920" y="17875"/>
                  </a:lnTo>
                  <a:lnTo>
                    <a:pt x="2554001" y="37290"/>
                  </a:lnTo>
                  <a:lnTo>
                    <a:pt x="2558796" y="61087"/>
                  </a:lnTo>
                  <a:lnTo>
                    <a:pt x="2558796" y="550037"/>
                  </a:lnTo>
                  <a:lnTo>
                    <a:pt x="2554001" y="573833"/>
                  </a:lnTo>
                  <a:lnTo>
                    <a:pt x="2540920" y="593248"/>
                  </a:lnTo>
                  <a:lnTo>
                    <a:pt x="2521505" y="606329"/>
                  </a:lnTo>
                  <a:lnTo>
                    <a:pt x="2497709" y="611124"/>
                  </a:lnTo>
                  <a:lnTo>
                    <a:pt x="61087" y="611124"/>
                  </a:lnTo>
                  <a:lnTo>
                    <a:pt x="37290" y="606329"/>
                  </a:lnTo>
                  <a:lnTo>
                    <a:pt x="17875" y="593248"/>
                  </a:lnTo>
                  <a:lnTo>
                    <a:pt x="4794" y="573833"/>
                  </a:lnTo>
                  <a:lnTo>
                    <a:pt x="0" y="550037"/>
                  </a:lnTo>
                  <a:lnTo>
                    <a:pt x="0" y="61087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3764257" y="1879379"/>
              <a:ext cx="1526498" cy="54560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9525" algn="ctr">
                <a:spcBef>
                  <a:spcPts val="75"/>
                </a:spcBef>
              </a:pPr>
              <a:r>
                <a:rPr lang="zh-TW" alt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員工</a:t>
              </a:r>
              <a:r>
                <a:rPr b="1" spc="-11" dirty="0" err="1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關懷中心</a:t>
              </a:r>
              <a:endParaRPr lang="en-US" b="1" spc="-11" dirty="0">
                <a:solidFill>
                  <a:srgbClr val="2E549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9525" algn="ctr">
                <a:spcBef>
                  <a:spcPts val="75"/>
                </a:spcBef>
              </a:pPr>
              <a:r>
                <a:rPr 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任務編組</a:t>
              </a:r>
              <a:r>
                <a:rPr lang="en-US" altLang="zh-TW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376407" y="2440442"/>
              <a:ext cx="283669" cy="254019"/>
            </a:xfrm>
            <a:custGeom>
              <a:avLst/>
              <a:gdLst/>
              <a:ahLst/>
              <a:cxnLst/>
              <a:rect l="l" t="t" r="r" b="b"/>
              <a:pathLst>
                <a:path w="376554" h="332739">
                  <a:moveTo>
                    <a:pt x="301116" y="0"/>
                  </a:moveTo>
                  <a:lnTo>
                    <a:pt x="75310" y="0"/>
                  </a:lnTo>
                  <a:lnTo>
                    <a:pt x="75310" y="166115"/>
                  </a:lnTo>
                  <a:lnTo>
                    <a:pt x="0" y="166115"/>
                  </a:lnTo>
                  <a:lnTo>
                    <a:pt x="188213" y="332232"/>
                  </a:lnTo>
                  <a:lnTo>
                    <a:pt x="376427" y="166115"/>
                  </a:lnTo>
                  <a:lnTo>
                    <a:pt x="301116" y="166115"/>
                  </a:lnTo>
                  <a:lnTo>
                    <a:pt x="301116" y="0"/>
                  </a:lnTo>
                  <a:close/>
                </a:path>
              </a:pathLst>
            </a:custGeom>
            <a:solidFill>
              <a:srgbClr val="F4BEAC"/>
            </a:solidFill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0" name="object 10"/>
            <p:cNvGrpSpPr/>
            <p:nvPr/>
          </p:nvGrpSpPr>
          <p:grpSpPr>
            <a:xfrm>
              <a:off x="3193894" y="2656591"/>
              <a:ext cx="2387106" cy="2863676"/>
              <a:chOff x="3144011" y="2906267"/>
              <a:chExt cx="3168750" cy="2887135"/>
            </a:xfrm>
          </p:grpSpPr>
          <p:sp>
            <p:nvSpPr>
              <p:cNvPr id="11" name="object 11"/>
              <p:cNvSpPr/>
              <p:nvPr/>
            </p:nvSpPr>
            <p:spPr>
              <a:xfrm>
                <a:off x="3512296" y="2906267"/>
                <a:ext cx="2800465" cy="2887135"/>
              </a:xfrm>
              <a:custGeom>
                <a:avLst/>
                <a:gdLst/>
                <a:ahLst/>
                <a:cxnLst/>
                <a:rect l="l" t="t" r="r" b="b"/>
                <a:pathLst>
                  <a:path w="2559050" h="2208529">
                    <a:moveTo>
                      <a:pt x="0" y="220853"/>
                    </a:moveTo>
                    <a:lnTo>
                      <a:pt x="4483" y="176322"/>
                    </a:lnTo>
                    <a:lnTo>
                      <a:pt x="17345" y="134856"/>
                    </a:lnTo>
                    <a:lnTo>
                      <a:pt x="37698" y="97339"/>
                    </a:lnTo>
                    <a:lnTo>
                      <a:pt x="64658" y="64658"/>
                    </a:lnTo>
                    <a:lnTo>
                      <a:pt x="97339" y="37698"/>
                    </a:lnTo>
                    <a:lnTo>
                      <a:pt x="134856" y="17345"/>
                    </a:lnTo>
                    <a:lnTo>
                      <a:pt x="176322" y="4483"/>
                    </a:lnTo>
                    <a:lnTo>
                      <a:pt x="220852" y="0"/>
                    </a:lnTo>
                    <a:lnTo>
                      <a:pt x="2337942" y="0"/>
                    </a:lnTo>
                    <a:lnTo>
                      <a:pt x="2382473" y="4483"/>
                    </a:lnTo>
                    <a:lnTo>
                      <a:pt x="2423939" y="17345"/>
                    </a:lnTo>
                    <a:lnTo>
                      <a:pt x="2461456" y="37698"/>
                    </a:lnTo>
                    <a:lnTo>
                      <a:pt x="2494137" y="64658"/>
                    </a:lnTo>
                    <a:lnTo>
                      <a:pt x="2521097" y="97339"/>
                    </a:lnTo>
                    <a:lnTo>
                      <a:pt x="2541450" y="134856"/>
                    </a:lnTo>
                    <a:lnTo>
                      <a:pt x="2554312" y="176322"/>
                    </a:lnTo>
                    <a:lnTo>
                      <a:pt x="2558796" y="220853"/>
                    </a:lnTo>
                    <a:lnTo>
                      <a:pt x="2558796" y="1987423"/>
                    </a:lnTo>
                    <a:lnTo>
                      <a:pt x="2554312" y="2031953"/>
                    </a:lnTo>
                    <a:lnTo>
                      <a:pt x="2541450" y="2073419"/>
                    </a:lnTo>
                    <a:lnTo>
                      <a:pt x="2521097" y="2110936"/>
                    </a:lnTo>
                    <a:lnTo>
                      <a:pt x="2494137" y="2143617"/>
                    </a:lnTo>
                    <a:lnTo>
                      <a:pt x="2461456" y="2170577"/>
                    </a:lnTo>
                    <a:lnTo>
                      <a:pt x="2423939" y="2190930"/>
                    </a:lnTo>
                    <a:lnTo>
                      <a:pt x="2382473" y="2203792"/>
                    </a:lnTo>
                    <a:lnTo>
                      <a:pt x="2337942" y="2208276"/>
                    </a:lnTo>
                    <a:lnTo>
                      <a:pt x="220852" y="2208276"/>
                    </a:lnTo>
                    <a:lnTo>
                      <a:pt x="176322" y="2203792"/>
                    </a:lnTo>
                    <a:lnTo>
                      <a:pt x="134856" y="2190930"/>
                    </a:lnTo>
                    <a:lnTo>
                      <a:pt x="97339" y="2170577"/>
                    </a:lnTo>
                    <a:lnTo>
                      <a:pt x="64658" y="2143617"/>
                    </a:lnTo>
                    <a:lnTo>
                      <a:pt x="37698" y="2110936"/>
                    </a:lnTo>
                    <a:lnTo>
                      <a:pt x="17345" y="2073419"/>
                    </a:lnTo>
                    <a:lnTo>
                      <a:pt x="4483" y="2031953"/>
                    </a:lnTo>
                    <a:lnTo>
                      <a:pt x="0" y="1987423"/>
                    </a:lnTo>
                    <a:lnTo>
                      <a:pt x="0" y="220853"/>
                    </a:lnTo>
                    <a:close/>
                  </a:path>
                </a:pathLst>
              </a:custGeom>
              <a:ln w="12192">
                <a:solidFill>
                  <a:srgbClr val="D6702B"/>
                </a:solidFill>
              </a:ln>
            </p:spPr>
            <p:txBody>
              <a:bodyPr wrap="square" lIns="0" tIns="0" rIns="0" bIns="0" rtlCol="0"/>
              <a:lstStyle/>
              <a:p>
                <a:endParaRPr sz="135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3144011" y="3919727"/>
                <a:ext cx="478790" cy="478790"/>
              </a:xfrm>
              <a:custGeom>
                <a:avLst/>
                <a:gdLst/>
                <a:ahLst/>
                <a:cxnLst/>
                <a:rect l="l" t="t" r="r" b="b"/>
                <a:pathLst>
                  <a:path w="478789" h="478789">
                    <a:moveTo>
                      <a:pt x="239267" y="0"/>
                    </a:moveTo>
                    <a:lnTo>
                      <a:pt x="239267" y="119634"/>
                    </a:lnTo>
                    <a:lnTo>
                      <a:pt x="0" y="119634"/>
                    </a:lnTo>
                    <a:lnTo>
                      <a:pt x="0" y="358902"/>
                    </a:lnTo>
                    <a:lnTo>
                      <a:pt x="239267" y="358902"/>
                    </a:lnTo>
                    <a:lnTo>
                      <a:pt x="239267" y="478536"/>
                    </a:lnTo>
                    <a:lnTo>
                      <a:pt x="478536" y="239268"/>
                    </a:lnTo>
                    <a:lnTo>
                      <a:pt x="239267" y="0"/>
                    </a:lnTo>
                    <a:close/>
                  </a:path>
                </a:pathLst>
              </a:custGeom>
              <a:solidFill>
                <a:srgbClr val="F8CAAC"/>
              </a:solidFill>
            </p:spPr>
            <p:txBody>
              <a:bodyPr wrap="square" lIns="0" tIns="0" rIns="0" bIns="0" rtlCol="0"/>
              <a:lstStyle/>
              <a:p>
                <a:endParaRPr sz="135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13" name="object 13"/>
            <p:cNvSpPr/>
            <p:nvPr/>
          </p:nvSpPr>
          <p:spPr>
            <a:xfrm>
              <a:off x="5547439" y="3439589"/>
              <a:ext cx="360686" cy="365516"/>
            </a:xfrm>
            <a:custGeom>
              <a:avLst/>
              <a:gdLst/>
              <a:ahLst/>
              <a:cxnLst/>
              <a:rect l="l" t="t" r="r" b="b"/>
              <a:pathLst>
                <a:path w="478790" h="478789">
                  <a:moveTo>
                    <a:pt x="239267" y="0"/>
                  </a:moveTo>
                  <a:lnTo>
                    <a:pt x="0" y="239267"/>
                  </a:lnTo>
                  <a:lnTo>
                    <a:pt x="239267" y="478535"/>
                  </a:lnTo>
                  <a:lnTo>
                    <a:pt x="239267" y="358901"/>
                  </a:lnTo>
                  <a:lnTo>
                    <a:pt x="478536" y="358901"/>
                  </a:lnTo>
                  <a:lnTo>
                    <a:pt x="478536" y="119633"/>
                  </a:lnTo>
                  <a:lnTo>
                    <a:pt x="239267" y="119633"/>
                  </a:lnTo>
                  <a:lnTo>
                    <a:pt x="23926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824380" y="1841274"/>
              <a:ext cx="2369514" cy="4203925"/>
            </a:xfrm>
            <a:custGeom>
              <a:avLst/>
              <a:gdLst/>
              <a:ahLst/>
              <a:cxnLst/>
              <a:rect l="l" t="t" r="r" b="b"/>
              <a:pathLst>
                <a:path w="2900680" h="4351020">
                  <a:moveTo>
                    <a:pt x="0" y="290068"/>
                  </a:moveTo>
                  <a:lnTo>
                    <a:pt x="3795" y="242999"/>
                  </a:lnTo>
                  <a:lnTo>
                    <a:pt x="14785" y="198355"/>
                  </a:lnTo>
                  <a:lnTo>
                    <a:pt x="32371" y="156732"/>
                  </a:lnTo>
                  <a:lnTo>
                    <a:pt x="55956" y="118725"/>
                  </a:lnTo>
                  <a:lnTo>
                    <a:pt x="84943" y="84931"/>
                  </a:lnTo>
                  <a:lnTo>
                    <a:pt x="118736" y="55945"/>
                  </a:lnTo>
                  <a:lnTo>
                    <a:pt x="156737" y="32362"/>
                  </a:lnTo>
                  <a:lnTo>
                    <a:pt x="198349" y="14780"/>
                  </a:lnTo>
                  <a:lnTo>
                    <a:pt x="242974" y="3794"/>
                  </a:lnTo>
                  <a:lnTo>
                    <a:pt x="290017" y="0"/>
                  </a:lnTo>
                  <a:lnTo>
                    <a:pt x="2610104" y="0"/>
                  </a:lnTo>
                  <a:lnTo>
                    <a:pt x="2657172" y="3794"/>
                  </a:lnTo>
                  <a:lnTo>
                    <a:pt x="2701816" y="14780"/>
                  </a:lnTo>
                  <a:lnTo>
                    <a:pt x="2743439" y="32362"/>
                  </a:lnTo>
                  <a:lnTo>
                    <a:pt x="2781446" y="55945"/>
                  </a:lnTo>
                  <a:lnTo>
                    <a:pt x="2815240" y="84931"/>
                  </a:lnTo>
                  <a:lnTo>
                    <a:pt x="2844226" y="118725"/>
                  </a:lnTo>
                  <a:lnTo>
                    <a:pt x="2867809" y="156732"/>
                  </a:lnTo>
                  <a:lnTo>
                    <a:pt x="2885391" y="198355"/>
                  </a:lnTo>
                  <a:lnTo>
                    <a:pt x="2896377" y="242999"/>
                  </a:lnTo>
                  <a:lnTo>
                    <a:pt x="2900172" y="290068"/>
                  </a:lnTo>
                  <a:lnTo>
                    <a:pt x="2900172" y="4061002"/>
                  </a:lnTo>
                  <a:lnTo>
                    <a:pt x="2896377" y="4108045"/>
                  </a:lnTo>
                  <a:lnTo>
                    <a:pt x="2885391" y="4152670"/>
                  </a:lnTo>
                  <a:lnTo>
                    <a:pt x="2867809" y="4194282"/>
                  </a:lnTo>
                  <a:lnTo>
                    <a:pt x="2844226" y="4232283"/>
                  </a:lnTo>
                  <a:lnTo>
                    <a:pt x="2815240" y="4266076"/>
                  </a:lnTo>
                  <a:lnTo>
                    <a:pt x="2781446" y="4295063"/>
                  </a:lnTo>
                  <a:lnTo>
                    <a:pt x="2743439" y="4318648"/>
                  </a:lnTo>
                  <a:lnTo>
                    <a:pt x="2701816" y="4336234"/>
                  </a:lnTo>
                  <a:lnTo>
                    <a:pt x="2657172" y="4347224"/>
                  </a:lnTo>
                  <a:lnTo>
                    <a:pt x="2610104" y="4351020"/>
                  </a:lnTo>
                  <a:lnTo>
                    <a:pt x="290017" y="4351020"/>
                  </a:lnTo>
                  <a:lnTo>
                    <a:pt x="242974" y="4347224"/>
                  </a:lnTo>
                  <a:lnTo>
                    <a:pt x="198349" y="4336234"/>
                  </a:lnTo>
                  <a:lnTo>
                    <a:pt x="156737" y="4318648"/>
                  </a:lnTo>
                  <a:lnTo>
                    <a:pt x="118736" y="4295063"/>
                  </a:lnTo>
                  <a:lnTo>
                    <a:pt x="84943" y="4266076"/>
                  </a:lnTo>
                  <a:lnTo>
                    <a:pt x="55956" y="4232283"/>
                  </a:lnTo>
                  <a:lnTo>
                    <a:pt x="32371" y="4194282"/>
                  </a:lnTo>
                  <a:lnTo>
                    <a:pt x="14785" y="4152670"/>
                  </a:lnTo>
                  <a:lnTo>
                    <a:pt x="3795" y="4108045"/>
                  </a:lnTo>
                  <a:lnTo>
                    <a:pt x="0" y="4061002"/>
                  </a:lnTo>
                  <a:lnTo>
                    <a:pt x="0" y="290068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1006240" y="2495325"/>
              <a:ext cx="2049307" cy="3469540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224314" marR="3810" indent="-215265" algn="just">
                <a:spcBef>
                  <a:spcPts val="75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lang="zh-TW" altLang="en-US" sz="1350" b="1" spc="64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建置「防疫關懷專區」，彙集各項資訊</a:t>
              </a:r>
              <a:endParaRPr lang="en-US" sz="1350" b="1" spc="64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marR="3810" indent="-215265" algn="just">
                <a:spcBef>
                  <a:spcPts val="75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sz="1350" b="1" spc="64" dirty="0" err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隨時至衛福部網站更新</a:t>
              </a:r>
              <a:r>
                <a:rPr sz="1350" b="1" spc="71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彙整下列</a:t>
              </a:r>
              <a:r>
                <a:rPr sz="1350" b="1" spc="64" dirty="0" err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資訊</a:t>
              </a:r>
              <a:r>
                <a:rPr sz="1350" b="1" u="sng" spc="64" dirty="0" err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並提供各</a:t>
              </a:r>
              <a:r>
                <a:rPr sz="1350" b="1" u="sng" spc="-15" dirty="0" err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單位單一窗口</a:t>
              </a:r>
              <a:endParaRPr sz="1350" u="sng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87655" lvl="1" indent="-146209">
                <a:spcBef>
                  <a:spcPts val="570"/>
                </a:spcBef>
                <a:buSzPct val="94444"/>
                <a:buAutoNum type="arabicPeriod"/>
                <a:tabLst>
                  <a:tab pos="288131" algn="l"/>
                </a:tabLst>
              </a:pPr>
              <a:r>
                <a:rPr sz="1350" b="1" spc="-4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隔離、防疫及通報資訊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87655" lvl="1" indent="-146209">
                <a:spcBef>
                  <a:spcPts val="566"/>
                </a:spcBef>
                <a:buSzPct val="94444"/>
                <a:buAutoNum type="arabicPeriod"/>
                <a:tabLst>
                  <a:tab pos="288131" algn="l"/>
                </a:tabLst>
              </a:pPr>
              <a:r>
                <a:rPr sz="135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在地PCR</a:t>
              </a:r>
              <a:r>
                <a:rPr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篩檢站點資訊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87655" lvl="1" indent="-146209">
                <a:spcBef>
                  <a:spcPts val="566"/>
                </a:spcBef>
                <a:buSzPct val="94444"/>
                <a:buAutoNum type="arabicPeriod"/>
                <a:tabLst>
                  <a:tab pos="288131" algn="l"/>
                </a:tabLst>
              </a:pPr>
              <a:r>
                <a:rPr sz="1350" b="1" spc="-15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藥物使用資訊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87655" lvl="1" indent="-146209">
                <a:spcBef>
                  <a:spcPts val="570"/>
                </a:spcBef>
                <a:buSzPct val="94444"/>
                <a:buAutoNum type="arabicPeriod"/>
                <a:tabLst>
                  <a:tab pos="288131" algn="l"/>
                </a:tabLst>
              </a:pPr>
              <a:r>
                <a:rPr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在地診所資訊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indent="-215265" algn="just">
                <a:spcBef>
                  <a:spcPts val="566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差勤相關規定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marR="3810" indent="-215265" algn="just">
                <a:spcBef>
                  <a:spcPts val="566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sz="1350" b="1" spc="64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機關員工協助方案心理</a:t>
              </a:r>
              <a:r>
                <a:rPr sz="1350" b="1" spc="-4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諮商訊息(</a:t>
              </a:r>
              <a:r>
                <a:rPr sz="1350" b="1" spc="-4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含線上諮商資</a:t>
              </a:r>
              <a:r>
                <a:rPr sz="1350" b="1" spc="-19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源</a:t>
              </a:r>
              <a:r>
                <a:rPr sz="1350" b="1" spc="-19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  <a:endParaRPr lang="en-US" sz="1350" b="1" spc="-19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marR="3810" indent="-215265" algn="just">
                <a:spcBef>
                  <a:spcPts val="566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lang="zh-TW" altLang="en-US" sz="1350" b="1" spc="-19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其他</a:t>
              </a:r>
              <a:r>
                <a:rPr lang="en-US" altLang="zh-TW" sz="1350" b="1" spc="-19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…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6004371" y="1841275"/>
              <a:ext cx="2309895" cy="2863676"/>
            </a:xfrm>
            <a:custGeom>
              <a:avLst/>
              <a:gdLst/>
              <a:ahLst/>
              <a:cxnLst/>
              <a:rect l="l" t="t" r="r" b="b"/>
              <a:pathLst>
                <a:path w="2900679" h="4351020">
                  <a:moveTo>
                    <a:pt x="0" y="290068"/>
                  </a:moveTo>
                  <a:lnTo>
                    <a:pt x="3794" y="242999"/>
                  </a:lnTo>
                  <a:lnTo>
                    <a:pt x="14780" y="198355"/>
                  </a:lnTo>
                  <a:lnTo>
                    <a:pt x="32362" y="156732"/>
                  </a:lnTo>
                  <a:lnTo>
                    <a:pt x="55945" y="118725"/>
                  </a:lnTo>
                  <a:lnTo>
                    <a:pt x="84931" y="84931"/>
                  </a:lnTo>
                  <a:lnTo>
                    <a:pt x="118725" y="55945"/>
                  </a:lnTo>
                  <a:lnTo>
                    <a:pt x="156732" y="32362"/>
                  </a:lnTo>
                  <a:lnTo>
                    <a:pt x="198355" y="14780"/>
                  </a:lnTo>
                  <a:lnTo>
                    <a:pt x="242999" y="3794"/>
                  </a:lnTo>
                  <a:lnTo>
                    <a:pt x="290067" y="0"/>
                  </a:lnTo>
                  <a:lnTo>
                    <a:pt x="2610104" y="0"/>
                  </a:lnTo>
                  <a:lnTo>
                    <a:pt x="2657172" y="3794"/>
                  </a:lnTo>
                  <a:lnTo>
                    <a:pt x="2701816" y="14780"/>
                  </a:lnTo>
                  <a:lnTo>
                    <a:pt x="2743439" y="32362"/>
                  </a:lnTo>
                  <a:lnTo>
                    <a:pt x="2781446" y="55945"/>
                  </a:lnTo>
                  <a:lnTo>
                    <a:pt x="2815240" y="84931"/>
                  </a:lnTo>
                  <a:lnTo>
                    <a:pt x="2844226" y="118725"/>
                  </a:lnTo>
                  <a:lnTo>
                    <a:pt x="2867809" y="156732"/>
                  </a:lnTo>
                  <a:lnTo>
                    <a:pt x="2885391" y="198355"/>
                  </a:lnTo>
                  <a:lnTo>
                    <a:pt x="2896377" y="242999"/>
                  </a:lnTo>
                  <a:lnTo>
                    <a:pt x="2900171" y="290068"/>
                  </a:lnTo>
                  <a:lnTo>
                    <a:pt x="2900171" y="4061002"/>
                  </a:lnTo>
                  <a:lnTo>
                    <a:pt x="2896377" y="4108045"/>
                  </a:lnTo>
                  <a:lnTo>
                    <a:pt x="2885391" y="4152670"/>
                  </a:lnTo>
                  <a:lnTo>
                    <a:pt x="2867809" y="4194282"/>
                  </a:lnTo>
                  <a:lnTo>
                    <a:pt x="2844226" y="4232283"/>
                  </a:lnTo>
                  <a:lnTo>
                    <a:pt x="2815240" y="4266076"/>
                  </a:lnTo>
                  <a:lnTo>
                    <a:pt x="2781446" y="4295063"/>
                  </a:lnTo>
                  <a:lnTo>
                    <a:pt x="2743439" y="4318648"/>
                  </a:lnTo>
                  <a:lnTo>
                    <a:pt x="2701816" y="4336234"/>
                  </a:lnTo>
                  <a:lnTo>
                    <a:pt x="2657172" y="4347224"/>
                  </a:lnTo>
                  <a:lnTo>
                    <a:pt x="2610104" y="4351020"/>
                  </a:lnTo>
                  <a:lnTo>
                    <a:pt x="290067" y="4351020"/>
                  </a:lnTo>
                  <a:lnTo>
                    <a:pt x="242999" y="4347224"/>
                  </a:lnTo>
                  <a:lnTo>
                    <a:pt x="198355" y="4336234"/>
                  </a:lnTo>
                  <a:lnTo>
                    <a:pt x="156732" y="4318648"/>
                  </a:lnTo>
                  <a:lnTo>
                    <a:pt x="118725" y="4295063"/>
                  </a:lnTo>
                  <a:lnTo>
                    <a:pt x="84931" y="4266076"/>
                  </a:lnTo>
                  <a:lnTo>
                    <a:pt x="55945" y="4232283"/>
                  </a:lnTo>
                  <a:lnTo>
                    <a:pt x="32362" y="4194282"/>
                  </a:lnTo>
                  <a:lnTo>
                    <a:pt x="14780" y="4152670"/>
                  </a:lnTo>
                  <a:lnTo>
                    <a:pt x="3794" y="4108045"/>
                  </a:lnTo>
                  <a:lnTo>
                    <a:pt x="0" y="4061002"/>
                  </a:lnTo>
                  <a:lnTo>
                    <a:pt x="0" y="290068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6170638" y="2514775"/>
              <a:ext cx="2041653" cy="1604041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224314" marR="3810" indent="-215265">
                <a:spcBef>
                  <a:spcPts val="75"/>
                </a:spcBef>
                <a:buFont typeface="Wingdings"/>
                <a:buChar char=""/>
                <a:tabLst>
                  <a:tab pos="177800" algn="l"/>
                </a:tabLst>
              </a:pPr>
              <a:r>
                <a:rPr sz="1350" b="1" spc="60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整備防疫相關常備用品</a:t>
              </a:r>
              <a:r>
                <a:rPr sz="1350" b="1" spc="-3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 </a:t>
              </a:r>
              <a:r>
                <a:rPr lang="zh-TW" altLang="en-US" sz="1350" b="1" spc="-3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如</a:t>
              </a:r>
              <a:r>
                <a:rPr sz="1350" b="1" spc="-4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快篩</a:t>
              </a:r>
              <a:r>
                <a:rPr sz="1350" b="1" spc="-8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試劑等</a:t>
              </a:r>
              <a:r>
                <a:rPr 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-</a:t>
              </a:r>
              <a:r>
                <a:rPr lang="zh-TW" alt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視資源許可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marR="10001" indent="-215265" algn="just">
                <a:spcBef>
                  <a:spcPts val="570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sz="1350" b="1" spc="64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整備確診同仁常需協助</a:t>
              </a:r>
              <a:r>
                <a:rPr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物品之商家資訊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indent="-215265" algn="just">
                <a:spcBef>
                  <a:spcPts val="570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sz="1350" b="1" spc="-4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適時清消共用辦公場所</a:t>
              </a:r>
              <a:endParaRPr lang="en-US" sz="1350" b="1" spc="-4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24314" indent="-215265" algn="just">
                <a:spcBef>
                  <a:spcPts val="570"/>
                </a:spcBef>
                <a:buFont typeface="Wingdings"/>
                <a:buChar char=""/>
                <a:tabLst>
                  <a:tab pos="224790" algn="l"/>
                </a:tabLst>
              </a:pPr>
              <a:r>
                <a:rPr lang="zh-TW" altLang="en-US" sz="1350" b="1" spc="-4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其他</a:t>
              </a:r>
              <a:r>
                <a:rPr lang="en-US" altLang="zh-TW" sz="1350" b="1" spc="-4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…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18" name="object 20"/>
            <p:cNvSpPr txBox="1"/>
            <p:nvPr/>
          </p:nvSpPr>
          <p:spPr>
            <a:xfrm>
              <a:off x="1019447" y="1977139"/>
              <a:ext cx="2041653" cy="365170"/>
            </a:xfrm>
            <a:prstGeom prst="rect">
              <a:avLst/>
            </a:prstGeom>
            <a:solidFill>
              <a:srgbClr val="EB8B74">
                <a:alpha val="30195"/>
              </a:srgbClr>
            </a:solidFill>
          </p:spPr>
          <p:txBody>
            <a:bodyPr vert="horz" wrap="square" lIns="0" tIns="80963" rIns="0" bIns="0" rtlCol="0">
              <a:spAutoFit/>
            </a:bodyPr>
            <a:lstStyle/>
            <a:p>
              <a:pPr marL="529114">
                <a:spcBef>
                  <a:spcPts val="638"/>
                </a:spcBef>
              </a:pPr>
              <a:r>
                <a:rPr 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  </a:t>
              </a:r>
              <a:r>
                <a:rPr b="1" spc="-11" dirty="0" err="1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人事</a:t>
              </a:r>
              <a:r>
                <a:rPr lang="zh-TW" alt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處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19" name="object 21"/>
            <p:cNvSpPr txBox="1"/>
            <p:nvPr/>
          </p:nvSpPr>
          <p:spPr>
            <a:xfrm>
              <a:off x="6148479" y="1977138"/>
              <a:ext cx="2041653" cy="358316"/>
            </a:xfrm>
            <a:prstGeom prst="rect">
              <a:avLst/>
            </a:prstGeom>
            <a:solidFill>
              <a:srgbClr val="EB8B74">
                <a:alpha val="30195"/>
              </a:srgbClr>
            </a:solidFill>
          </p:spPr>
          <p:txBody>
            <a:bodyPr vert="horz" wrap="square" lIns="0" tIns="74295" rIns="0" bIns="0" rtlCol="0">
              <a:spAutoFit/>
            </a:bodyPr>
            <a:lstStyle/>
            <a:p>
              <a:pPr algn="ctr">
                <a:spcBef>
                  <a:spcPts val="585"/>
                </a:spcBef>
              </a:pPr>
              <a:r>
                <a:rPr lang="zh-TW" alt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總務單位</a:t>
              </a:r>
              <a:r>
                <a:rPr lang="en-US" altLang="zh-TW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行政處</a:t>
              </a:r>
              <a:r>
                <a:rPr lang="en-US" altLang="zh-TW" b="1" spc="-11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  <a:endParaRPr lang="zh-TW" altLang="en-US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20" name="object 22"/>
            <p:cNvSpPr txBox="1"/>
            <p:nvPr/>
          </p:nvSpPr>
          <p:spPr>
            <a:xfrm>
              <a:off x="3581941" y="2715926"/>
              <a:ext cx="1909625" cy="681702"/>
            </a:xfrm>
            <a:prstGeom prst="rect">
              <a:avLst/>
            </a:prstGeom>
            <a:solidFill>
              <a:srgbClr val="EB8B74">
                <a:alpha val="30195"/>
              </a:srgbClr>
            </a:solidFill>
          </p:spPr>
          <p:txBody>
            <a:bodyPr vert="horz" wrap="square" lIns="0" tIns="129064" rIns="0" bIns="0" rtlCol="0">
              <a:spAutoFit/>
            </a:bodyPr>
            <a:lstStyle/>
            <a:p>
              <a:pPr algn="ctr">
                <a:lnSpc>
                  <a:spcPts val="1800"/>
                </a:lnSpc>
                <a:spcBef>
                  <a:spcPts val="1016"/>
                </a:spcBef>
              </a:pPr>
              <a:r>
                <a:rPr b="1" spc="-8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各</a:t>
              </a:r>
              <a:r>
                <a:rPr lang="zh-TW" altLang="en-US" b="1" spc="-8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處</a:t>
              </a:r>
              <a:r>
                <a:rPr b="1" spc="-8" dirty="0" err="1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單一窗口</a:t>
              </a:r>
              <a:endParaRPr lang="en-US" b="1" spc="-8" dirty="0">
                <a:solidFill>
                  <a:srgbClr val="2E549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algn="ctr">
                <a:lnSpc>
                  <a:spcPts val="1800"/>
                </a:lnSpc>
                <a:spcBef>
                  <a:spcPts val="1016"/>
                </a:spcBef>
              </a:pPr>
              <a:r>
                <a:rPr lang="en-US" altLang="zh-TW" b="1" spc="-8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b="1" spc="-8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副處長</a:t>
              </a:r>
              <a:r>
                <a:rPr lang="en-US" altLang="zh-TW" b="1" spc="-8" dirty="0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21" name="object 23"/>
            <p:cNvSpPr txBox="1"/>
            <p:nvPr/>
          </p:nvSpPr>
          <p:spPr>
            <a:xfrm>
              <a:off x="3690242" y="3543880"/>
              <a:ext cx="1655136" cy="1918154"/>
            </a:xfrm>
            <a:prstGeom prst="rect">
              <a:avLst/>
            </a:prstGeom>
          </p:spPr>
          <p:txBody>
            <a:bodyPr vert="horz" wrap="square" lIns="0" tIns="50483" rIns="0" bIns="0" rtlCol="0">
              <a:spAutoFit/>
            </a:bodyPr>
            <a:lstStyle/>
            <a:p>
              <a:pPr marL="266700" indent="-257175">
                <a:spcBef>
                  <a:spcPts val="398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lang="zh-TW" altLang="en-US" sz="1350" b="1" u="sng" spc="-8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調度人力協助</a:t>
              </a:r>
              <a:r>
                <a:rPr lang="en-US" altLang="zh-TW" sz="1350" b="1" u="sng" spc="-8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sz="1350" b="1" u="sng" spc="-8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關懷、業務代理等</a:t>
              </a:r>
              <a:r>
                <a:rPr lang="en-US" altLang="zh-TW" sz="1350" b="1" u="sng" spc="-8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</a:p>
            <a:p>
              <a:pPr marL="266700" indent="-257175">
                <a:spcBef>
                  <a:spcPts val="398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lang="zh-TW" alt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轉知</a:t>
              </a:r>
              <a:r>
                <a:rPr sz="1350" b="1" spc="-8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防疫資訊</a:t>
              </a:r>
              <a:r>
                <a:rPr 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(</a:t>
              </a:r>
              <a:r>
                <a:rPr lang="zh-TW" alt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人事處防疫專區</a:t>
              </a:r>
              <a:r>
                <a:rPr lang="en-US" altLang="zh-TW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)</a:t>
              </a:r>
              <a:endParaRPr lang="en-US" sz="1350" b="1" spc="-8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66700" indent="-257175">
                <a:spcBef>
                  <a:spcPts val="323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sz="1350" b="1" spc="-8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疑似確診同仁協處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66700" indent="-257175">
                <a:spcBef>
                  <a:spcPts val="334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sz="1350" b="1" spc="-15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確診同仁關懷協助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66700" indent="-257175">
                <a:spcBef>
                  <a:spcPts val="338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sz="1350" b="1" spc="-8" dirty="0" err="1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後續康復關懷</a:t>
              </a:r>
              <a:endParaRPr lang="en-US" sz="1350" b="1" spc="-8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  <a:p>
              <a:pPr marL="266700" indent="-257175">
                <a:spcBef>
                  <a:spcPts val="338"/>
                </a:spcBef>
                <a:buFont typeface="Wingdings"/>
                <a:buChar char=""/>
                <a:tabLst>
                  <a:tab pos="266224" algn="l"/>
                  <a:tab pos="266700" algn="l"/>
                </a:tabLst>
              </a:pPr>
              <a:r>
                <a:rPr lang="zh-TW" altLang="en-US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其他</a:t>
              </a:r>
              <a:r>
                <a:rPr lang="en-US" altLang="zh-TW" sz="1350" b="1" spc="-8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…</a:t>
              </a:r>
              <a:endParaRPr sz="135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22" name="object 24"/>
            <p:cNvSpPr txBox="1"/>
            <p:nvPr/>
          </p:nvSpPr>
          <p:spPr>
            <a:xfrm>
              <a:off x="3554387" y="6039979"/>
              <a:ext cx="2109667" cy="340017"/>
            </a:xfrm>
            <a:prstGeom prst="rect">
              <a:avLst/>
            </a:prstGeom>
            <a:solidFill>
              <a:srgbClr val="B0E0DF"/>
            </a:solidFill>
          </p:spPr>
          <p:txBody>
            <a:bodyPr vert="horz" wrap="square" lIns="0" tIns="81439" rIns="0" bIns="0" rtlCol="0">
              <a:spAutoFit/>
            </a:bodyPr>
            <a:lstStyle/>
            <a:p>
              <a:pPr marL="106204" algn="ctr">
                <a:spcBef>
                  <a:spcPts val="641"/>
                </a:spcBef>
              </a:pPr>
              <a:r>
                <a:rPr b="1" spc="-8" dirty="0" err="1">
                  <a:solidFill>
                    <a:srgbClr val="2E549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/>
                </a:rPr>
                <a:t>關懷協助確診同仁</a:t>
              </a:r>
              <a:endParaRPr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</a:endParaRPr>
            </a:p>
          </p:txBody>
        </p:sp>
        <p:sp>
          <p:nvSpPr>
            <p:cNvPr id="23" name="object 25"/>
            <p:cNvSpPr/>
            <p:nvPr/>
          </p:nvSpPr>
          <p:spPr>
            <a:xfrm>
              <a:off x="4345823" y="5659946"/>
              <a:ext cx="360686" cy="304919"/>
            </a:xfrm>
            <a:custGeom>
              <a:avLst/>
              <a:gdLst/>
              <a:ahLst/>
              <a:cxnLst/>
              <a:rect l="l" t="t" r="r" b="b"/>
              <a:pathLst>
                <a:path w="478789" h="399414">
                  <a:moveTo>
                    <a:pt x="358901" y="0"/>
                  </a:moveTo>
                  <a:lnTo>
                    <a:pt x="119634" y="0"/>
                  </a:lnTo>
                  <a:lnTo>
                    <a:pt x="119634" y="199643"/>
                  </a:lnTo>
                  <a:lnTo>
                    <a:pt x="0" y="199643"/>
                  </a:lnTo>
                  <a:lnTo>
                    <a:pt x="239268" y="399287"/>
                  </a:lnTo>
                  <a:lnTo>
                    <a:pt x="478536" y="199643"/>
                  </a:lnTo>
                  <a:lnTo>
                    <a:pt x="358901" y="199643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105997" y="3281515"/>
              <a:ext cx="694339" cy="903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請衛生局協助提供、確認</a:t>
              </a:r>
            </a:p>
          </p:txBody>
        </p:sp>
        <p:sp>
          <p:nvSpPr>
            <p:cNvPr id="25" name="object 14"/>
            <p:cNvSpPr/>
            <p:nvPr/>
          </p:nvSpPr>
          <p:spPr>
            <a:xfrm>
              <a:off x="143729" y="3128009"/>
              <a:ext cx="573118" cy="1237756"/>
            </a:xfrm>
            <a:custGeom>
              <a:avLst/>
              <a:gdLst/>
              <a:ahLst/>
              <a:cxnLst/>
              <a:rect l="l" t="t" r="r" b="b"/>
              <a:pathLst>
                <a:path w="2900680" h="4351020">
                  <a:moveTo>
                    <a:pt x="0" y="290068"/>
                  </a:moveTo>
                  <a:lnTo>
                    <a:pt x="3795" y="242999"/>
                  </a:lnTo>
                  <a:lnTo>
                    <a:pt x="14785" y="198355"/>
                  </a:lnTo>
                  <a:lnTo>
                    <a:pt x="32371" y="156732"/>
                  </a:lnTo>
                  <a:lnTo>
                    <a:pt x="55956" y="118725"/>
                  </a:lnTo>
                  <a:lnTo>
                    <a:pt x="84943" y="84931"/>
                  </a:lnTo>
                  <a:lnTo>
                    <a:pt x="118736" y="55945"/>
                  </a:lnTo>
                  <a:lnTo>
                    <a:pt x="156737" y="32362"/>
                  </a:lnTo>
                  <a:lnTo>
                    <a:pt x="198349" y="14780"/>
                  </a:lnTo>
                  <a:lnTo>
                    <a:pt x="242974" y="3794"/>
                  </a:lnTo>
                  <a:lnTo>
                    <a:pt x="290017" y="0"/>
                  </a:lnTo>
                  <a:lnTo>
                    <a:pt x="2610104" y="0"/>
                  </a:lnTo>
                  <a:lnTo>
                    <a:pt x="2657172" y="3794"/>
                  </a:lnTo>
                  <a:lnTo>
                    <a:pt x="2701816" y="14780"/>
                  </a:lnTo>
                  <a:lnTo>
                    <a:pt x="2743439" y="32362"/>
                  </a:lnTo>
                  <a:lnTo>
                    <a:pt x="2781446" y="55945"/>
                  </a:lnTo>
                  <a:lnTo>
                    <a:pt x="2815240" y="84931"/>
                  </a:lnTo>
                  <a:lnTo>
                    <a:pt x="2844226" y="118725"/>
                  </a:lnTo>
                  <a:lnTo>
                    <a:pt x="2867809" y="156732"/>
                  </a:lnTo>
                  <a:lnTo>
                    <a:pt x="2885391" y="198355"/>
                  </a:lnTo>
                  <a:lnTo>
                    <a:pt x="2896377" y="242999"/>
                  </a:lnTo>
                  <a:lnTo>
                    <a:pt x="2900172" y="290068"/>
                  </a:lnTo>
                  <a:lnTo>
                    <a:pt x="2900172" y="4061002"/>
                  </a:lnTo>
                  <a:lnTo>
                    <a:pt x="2896377" y="4108045"/>
                  </a:lnTo>
                  <a:lnTo>
                    <a:pt x="2885391" y="4152670"/>
                  </a:lnTo>
                  <a:lnTo>
                    <a:pt x="2867809" y="4194282"/>
                  </a:lnTo>
                  <a:lnTo>
                    <a:pt x="2844226" y="4232283"/>
                  </a:lnTo>
                  <a:lnTo>
                    <a:pt x="2815240" y="4266076"/>
                  </a:lnTo>
                  <a:lnTo>
                    <a:pt x="2781446" y="4295063"/>
                  </a:lnTo>
                  <a:lnTo>
                    <a:pt x="2743439" y="4318648"/>
                  </a:lnTo>
                  <a:lnTo>
                    <a:pt x="2701816" y="4336234"/>
                  </a:lnTo>
                  <a:lnTo>
                    <a:pt x="2657172" y="4347224"/>
                  </a:lnTo>
                  <a:lnTo>
                    <a:pt x="2610104" y="4351020"/>
                  </a:lnTo>
                  <a:lnTo>
                    <a:pt x="290017" y="4351020"/>
                  </a:lnTo>
                  <a:lnTo>
                    <a:pt x="242974" y="4347224"/>
                  </a:lnTo>
                  <a:lnTo>
                    <a:pt x="198349" y="4336234"/>
                  </a:lnTo>
                  <a:lnTo>
                    <a:pt x="156737" y="4318648"/>
                  </a:lnTo>
                  <a:lnTo>
                    <a:pt x="118736" y="4295063"/>
                  </a:lnTo>
                  <a:lnTo>
                    <a:pt x="84943" y="4266076"/>
                  </a:lnTo>
                  <a:lnTo>
                    <a:pt x="55956" y="4232283"/>
                  </a:lnTo>
                  <a:lnTo>
                    <a:pt x="32371" y="4194282"/>
                  </a:lnTo>
                  <a:lnTo>
                    <a:pt x="14785" y="4152670"/>
                  </a:lnTo>
                  <a:lnTo>
                    <a:pt x="3795" y="4108045"/>
                  </a:lnTo>
                  <a:lnTo>
                    <a:pt x="0" y="4061002"/>
                  </a:lnTo>
                  <a:lnTo>
                    <a:pt x="0" y="290068"/>
                  </a:lnTo>
                  <a:close/>
                </a:path>
              </a:pathLst>
            </a:custGeom>
            <a:ln w="12192">
              <a:solidFill>
                <a:srgbClr val="D6702B"/>
              </a:solidFill>
            </a:ln>
          </p:spPr>
          <p:txBody>
            <a:bodyPr wrap="square" lIns="0" tIns="0" rIns="0" bIns="0" rtlCol="0"/>
            <a:lstStyle/>
            <a:p>
              <a:endParaRPr sz="135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" name="向右箭號 2"/>
            <p:cNvSpPr/>
            <p:nvPr/>
          </p:nvSpPr>
          <p:spPr>
            <a:xfrm>
              <a:off x="773612" y="3782029"/>
              <a:ext cx="259353" cy="3308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8204200" y="944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附件一</a:t>
            </a:r>
          </a:p>
        </p:txBody>
      </p:sp>
    </p:spTree>
    <p:extLst>
      <p:ext uri="{BB962C8B-B14F-4D97-AF65-F5344CB8AC3E}">
        <p14:creationId xmlns:p14="http://schemas.microsoft.com/office/powerpoint/2010/main" val="303214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99</Words>
  <Application>Microsoft Office PowerPoint</Application>
  <PresentationFormat>如螢幕大小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謝東和</dc:creator>
  <cp:lastModifiedBy>蔡欣宜</cp:lastModifiedBy>
  <cp:revision>17</cp:revision>
  <cp:lastPrinted>2022-05-26T05:32:06Z</cp:lastPrinted>
  <dcterms:created xsi:type="dcterms:W3CDTF">2022-05-23T08:11:25Z</dcterms:created>
  <dcterms:modified xsi:type="dcterms:W3CDTF">2022-05-26T05:32:46Z</dcterms:modified>
</cp:coreProperties>
</file>