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FE7"/>
    <a:srgbClr val="CCFFCC"/>
    <a:srgbClr val="CCECFF"/>
    <a:srgbClr val="FFC82D"/>
    <a:srgbClr val="0000FF"/>
    <a:srgbClr val="6666FF"/>
    <a:srgbClr val="9B923B"/>
    <a:srgbClr val="C1920F"/>
    <a:srgbClr val="CC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8" autoAdjust="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1838" y="-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60EED59-CBFC-43E7-B564-22845707C9BD}" type="datetimeFigureOut">
              <a:rPr lang="zh-TW" altLang="en-US"/>
              <a:pPr>
                <a:defRPr/>
              </a:pPr>
              <a:t>2024/4/15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5BC120A-87C8-40A0-9EDF-64BC368D8CB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937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9F6D9909-6209-410A-8229-3312C5B2FD4C}" type="datetimeFigureOut">
              <a:rPr lang="zh-TW" altLang="en-US"/>
              <a:pPr>
                <a:defRPr/>
              </a:pPr>
              <a:t>2024/4/15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FC642CA7-9D95-4B40-A86E-7E2063FE50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9414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 descr="山地鄉插圖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能源局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4" y="39689"/>
            <a:ext cx="2638427" cy="5810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734852"/>
            <a:ext cx="7772400" cy="147002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261250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BC172-A1AC-4114-B5B5-0AABCDCB71F9}" type="datetimeFigureOut">
              <a:rPr lang="zh-TW" altLang="en-US"/>
              <a:pPr>
                <a:defRPr/>
              </a:pPr>
              <a:t>2024/4/15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8A186-4DBC-438B-A3AC-E6E0E120CD0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499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DDDCF-75D2-439D-BCB4-63A057A21013}" type="datetimeFigureOut">
              <a:rPr lang="zh-TW" altLang="en-US"/>
              <a:pPr>
                <a:defRPr/>
              </a:pPr>
              <a:t>2024/4/15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AE9B8-A0D1-4A39-A5AB-E4B67210049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438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9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9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74C9E-8FF9-4AFC-9295-177FA6A1A539}" type="datetimeFigureOut">
              <a:rPr lang="zh-TW" altLang="en-US"/>
              <a:pPr>
                <a:defRPr/>
              </a:pPr>
              <a:t>2024/4/15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0BC08-E41C-4548-A1EF-4026398150D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923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  <a:solidFill>
            <a:srgbClr val="CCFFCC">
              <a:alpha val="30000"/>
            </a:srgbClr>
          </a:solidFill>
        </p:spPr>
        <p:txBody>
          <a:bodyPr/>
          <a:lstStyle>
            <a:lvl1pPr algn="l">
              <a:defRPr sz="4000">
                <a:latin typeface="華康海報體W12(P)" pitchFamily="82" charset="-120"/>
                <a:ea typeface="華康海報體W12(P)" pitchFamily="82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  <a:blipFill dpi="0" rotWithShape="1">
            <a:blip r:embed="rId2" cstate="print">
              <a:alphaModFix amt="15000"/>
            </a:blip>
            <a:srcRect/>
            <a:stretch>
              <a:fillRect/>
            </a:stretch>
          </a:blipFill>
        </p:spPr>
        <p:txBody>
          <a:bodyPr/>
          <a:lstStyle>
            <a:lvl1pPr>
              <a:defRPr>
                <a:latin typeface="華康中圓體(P)" pitchFamily="34" charset="-120"/>
                <a:ea typeface="華康中圓體(P)" pitchFamily="34" charset="-120"/>
              </a:defRPr>
            </a:lvl1pPr>
            <a:lvl2pPr>
              <a:defRPr>
                <a:latin typeface="華康中圓體(P)" pitchFamily="34" charset="-120"/>
                <a:ea typeface="華康中圓體(P)" pitchFamily="34" charset="-120"/>
              </a:defRPr>
            </a:lvl2pPr>
            <a:lvl3pPr>
              <a:defRPr>
                <a:latin typeface="華康中圓體(P)" pitchFamily="34" charset="-120"/>
                <a:ea typeface="華康中圓體(P)" pitchFamily="34" charset="-120"/>
              </a:defRPr>
            </a:lvl3pPr>
            <a:lvl4pPr>
              <a:defRPr>
                <a:latin typeface="華康中圓體(P)" pitchFamily="34" charset="-120"/>
                <a:ea typeface="華康中圓體(P)" pitchFamily="34" charset="-120"/>
              </a:defRPr>
            </a:lvl4pPr>
            <a:lvl5pPr>
              <a:defRPr>
                <a:latin typeface="華康中圓體(P)" pitchFamily="34" charset="-120"/>
                <a:ea typeface="華康中圓體(P)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4951B-5510-4B05-84E6-4BEC8A37BC25}" type="datetimeFigureOut">
              <a:rPr lang="zh-TW" altLang="en-US"/>
              <a:pPr>
                <a:defRPr/>
              </a:pPr>
              <a:t>2024/4/15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96BB8-102C-4CBE-9B64-6C570D7F255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907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8D1B3-964D-40EF-AAB2-4317E75ADB34}" type="datetimeFigureOut">
              <a:rPr lang="zh-TW" altLang="en-US"/>
              <a:pPr>
                <a:defRPr/>
              </a:pPr>
              <a:t>2024/4/15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9501-BB04-4570-AAF6-652B24B3106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617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CCFFCC">
              <a:alpha val="20000"/>
            </a:srgbClr>
          </a:solidFill>
        </p:spPr>
        <p:txBody>
          <a:bodyPr/>
          <a:lstStyle>
            <a:lvl1pPr>
              <a:defRPr sz="4000">
                <a:latin typeface="華康海報體W12" pitchFamily="81" charset="-120"/>
                <a:ea typeface="華康海報體W12" pitchFamily="81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  <a:blipFill dpi="0" rotWithShape="1">
            <a:blip r:embed="rId2" cstate="print">
              <a:alphaModFix amt="20000"/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  <a:blipFill dpi="0" rotWithShape="1">
            <a:blip r:embed="rId2" cstate="print">
              <a:alphaModFix amt="20000"/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FDEC4-0869-477F-A90F-0FD485E97964}" type="datetimeFigureOut">
              <a:rPr lang="zh-TW" altLang="en-US"/>
              <a:pPr>
                <a:defRPr/>
              </a:pPr>
              <a:t>2024/4/15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B6F27-F159-427C-883C-AFEDFD0AA47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692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1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4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7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A5649-3DFA-426D-9B56-0FC68C1B65F2}" type="datetimeFigureOut">
              <a:rPr lang="zh-TW" altLang="en-US"/>
              <a:pPr>
                <a:defRPr/>
              </a:pPr>
              <a:t>2024/4/15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54B85-E0F8-44D4-8F48-2C259FD8377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591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華康海報體W12(P)" pitchFamily="82" charset="-120"/>
                <a:ea typeface="華康海報體W12(P)" pitchFamily="82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91107-F904-4CC3-A3AC-C43FCB3F0EA0}" type="datetimeFigureOut">
              <a:rPr lang="zh-TW" altLang="en-US"/>
              <a:pPr>
                <a:defRPr/>
              </a:pPr>
              <a:t>2024/4/15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F98D1-6E0D-4A16-9BB9-4BE37E90FCA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0702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6" descr="能源局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8855"/>
            <a:ext cx="2340000" cy="515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EBD96-7C49-4ED1-884F-31397D0D89FE}" type="datetimeFigureOut">
              <a:rPr lang="zh-TW" altLang="en-US"/>
              <a:pPr>
                <a:defRPr/>
              </a:pPr>
              <a:t>2024/4/15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FD45B-674D-4995-A4FD-9433D39DB76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976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1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1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4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7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A88E8-4682-4F25-A228-8695AE7611E1}" type="datetimeFigureOut">
              <a:rPr lang="zh-TW" altLang="en-US"/>
              <a:pPr>
                <a:defRPr/>
              </a:pPr>
              <a:t>2024/4/15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FB8B9-08AE-4AC8-84D9-329B1594AB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60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1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4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7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1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4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7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CDBE5-46B8-4825-A909-C182DA29DD17}" type="datetimeFigureOut">
              <a:rPr lang="zh-TW" altLang="en-US"/>
              <a:pPr>
                <a:defRPr/>
              </a:pPr>
              <a:t>2024/4/15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7ED9D-2860-48FE-9398-4E15FB01AD3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562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B1F9DE0-F8E9-4094-A276-576DC1328280}" type="datetimeFigureOut">
              <a:rPr lang="zh-TW" altLang="en-US"/>
              <a:pPr>
                <a:defRPr/>
              </a:pPr>
              <a:t>2024/4/15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2AA7D80-EA35-451D-868C-6ABCF447D00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93" r:id="rId7"/>
    <p:sldLayoutId id="2147483988" r:id="rId8"/>
    <p:sldLayoutId id="2147483989" r:id="rId9"/>
    <p:sldLayoutId id="2147483990" r:id="rId10"/>
    <p:sldLayoutId id="21474839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18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36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54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72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886" indent="-34288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9" indent="-28573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3" indent="-2285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91436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1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4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7" algn="l" defTabSz="9143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圖片 42">
            <a:extLst>
              <a:ext uri="{FF2B5EF4-FFF2-40B4-BE49-F238E27FC236}">
                <a16:creationId xmlns:a16="http://schemas.microsoft.com/office/drawing/2014/main" id="{495953D6-769F-457F-A4CD-EE87C657B0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952" y="888454"/>
            <a:ext cx="1430918" cy="2066775"/>
          </a:xfrm>
          <a:prstGeom prst="rect">
            <a:avLst/>
          </a:prstGeom>
        </p:spPr>
      </p:pic>
      <p:sp>
        <p:nvSpPr>
          <p:cNvPr id="42" name="矩形: 圓角 41">
            <a:extLst>
              <a:ext uri="{FF2B5EF4-FFF2-40B4-BE49-F238E27FC236}">
                <a16:creationId xmlns:a16="http://schemas.microsoft.com/office/drawing/2014/main" id="{D25DC4A9-45DB-4373-802E-5AC037FAE631}"/>
              </a:ext>
            </a:extLst>
          </p:cNvPr>
          <p:cNvSpPr/>
          <p:nvPr/>
        </p:nvSpPr>
        <p:spPr>
          <a:xfrm>
            <a:off x="2105220" y="2977725"/>
            <a:ext cx="2988000" cy="3096000"/>
          </a:xfrm>
          <a:prstGeom prst="roundRect">
            <a:avLst/>
          </a:prstGeom>
          <a:solidFill>
            <a:srgbClr val="E7FFE7"/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: 圓角 40">
            <a:extLst>
              <a:ext uri="{FF2B5EF4-FFF2-40B4-BE49-F238E27FC236}">
                <a16:creationId xmlns:a16="http://schemas.microsoft.com/office/drawing/2014/main" id="{6B3E6EC6-5115-45F8-A210-DCC166D5C6A6}"/>
              </a:ext>
            </a:extLst>
          </p:cNvPr>
          <p:cNvSpPr/>
          <p:nvPr/>
        </p:nvSpPr>
        <p:spPr>
          <a:xfrm>
            <a:off x="5197222" y="2977540"/>
            <a:ext cx="3780000" cy="3168000"/>
          </a:xfrm>
          <a:prstGeom prst="roundRect">
            <a:avLst/>
          </a:prstGeom>
          <a:solidFill>
            <a:srgbClr val="FFFFCC"/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099" name="群組 12"/>
          <p:cNvGrpSpPr>
            <a:grpSpLocks/>
          </p:cNvGrpSpPr>
          <p:nvPr/>
        </p:nvGrpSpPr>
        <p:grpSpPr bwMode="auto">
          <a:xfrm>
            <a:off x="5020972" y="1074832"/>
            <a:ext cx="2344737" cy="684213"/>
            <a:chOff x="4427984" y="1088744"/>
            <a:chExt cx="2344732" cy="684072"/>
          </a:xfrm>
        </p:grpSpPr>
        <p:sp>
          <p:nvSpPr>
            <p:cNvPr id="5" name="橢圓 4"/>
            <p:cNvSpPr/>
            <p:nvPr/>
          </p:nvSpPr>
          <p:spPr>
            <a:xfrm>
              <a:off x="4427984" y="1088744"/>
              <a:ext cx="684211" cy="684072"/>
            </a:xfrm>
            <a:prstGeom prst="ellipse">
              <a:avLst/>
            </a:prstGeom>
            <a:solidFill>
              <a:srgbClr val="FFC8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6" name="橢圓 5"/>
            <p:cNvSpPr/>
            <p:nvPr/>
          </p:nvSpPr>
          <p:spPr>
            <a:xfrm>
              <a:off x="4972495" y="1088744"/>
              <a:ext cx="684212" cy="684072"/>
            </a:xfrm>
            <a:prstGeom prst="ellipse">
              <a:avLst/>
            </a:prstGeom>
            <a:solidFill>
              <a:srgbClr val="FFC8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7" name="橢圓 6"/>
            <p:cNvSpPr/>
            <p:nvPr/>
          </p:nvSpPr>
          <p:spPr>
            <a:xfrm>
              <a:off x="5512244" y="1088744"/>
              <a:ext cx="684212" cy="684072"/>
            </a:xfrm>
            <a:prstGeom prst="ellipse">
              <a:avLst/>
            </a:prstGeom>
            <a:solidFill>
              <a:srgbClr val="FFC8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8" name="橢圓 7"/>
            <p:cNvSpPr/>
            <p:nvPr/>
          </p:nvSpPr>
          <p:spPr>
            <a:xfrm>
              <a:off x="6088505" y="1088744"/>
              <a:ext cx="684211" cy="684072"/>
            </a:xfrm>
            <a:prstGeom prst="ellipse">
              <a:avLst/>
            </a:prstGeom>
            <a:solidFill>
              <a:srgbClr val="FFC8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  <p:sp>
        <p:nvSpPr>
          <p:cNvPr id="4100" name="文字方塊 3"/>
          <p:cNvSpPr txBox="1">
            <a:spLocks noChangeArrowheads="1"/>
          </p:cNvSpPr>
          <p:nvPr/>
        </p:nvSpPr>
        <p:spPr bwMode="auto">
          <a:xfrm>
            <a:off x="1548408" y="363136"/>
            <a:ext cx="590391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 b="1" dirty="0">
                <a:latin typeface="華康海報體W12" pitchFamily="81" charset="-120"/>
                <a:ea typeface="華康海報體W12" pitchFamily="81" charset="-120"/>
              </a:rPr>
              <a:t>偏遠與原住民族地區</a:t>
            </a:r>
            <a:endParaRPr lang="en-US" altLang="zh-TW" sz="4400" b="1" dirty="0">
              <a:latin typeface="華康海報體W12" pitchFamily="81" charset="-120"/>
              <a:ea typeface="華康海報體W12" pitchFamily="81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 b="1" dirty="0">
                <a:latin typeface="華康海報體W12" pitchFamily="81" charset="-120"/>
                <a:ea typeface="華康海報體W12" pitchFamily="81" charset="-120"/>
              </a:rPr>
              <a:t>家用桶裝瓦斯</a:t>
            </a:r>
            <a:r>
              <a:rPr lang="zh-TW" altLang="en-US" sz="4400" b="1" dirty="0">
                <a:solidFill>
                  <a:schemeClr val="bg1"/>
                </a:solidFill>
                <a:latin typeface="華康海報體W12" pitchFamily="81" charset="-120"/>
                <a:ea typeface="華康海報體W12" pitchFamily="81" charset="-120"/>
              </a:rPr>
              <a:t>差價補助</a:t>
            </a:r>
          </a:p>
        </p:txBody>
      </p:sp>
      <p:sp>
        <p:nvSpPr>
          <p:cNvPr id="5126" name="文字方塊 4"/>
          <p:cNvSpPr txBox="1">
            <a:spLocks noChangeArrowheads="1"/>
          </p:cNvSpPr>
          <p:nvPr/>
        </p:nvSpPr>
        <p:spPr bwMode="auto">
          <a:xfrm>
            <a:off x="369384" y="1897516"/>
            <a:ext cx="8397172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"/>
              <a:defRPr/>
            </a:pPr>
            <a:r>
              <a:rPr lang="zh-TW" altLang="zh-TW" sz="2400" b="1" dirty="0">
                <a:latin typeface="華康中圓體(P)" pitchFamily="34" charset="-120"/>
                <a:ea typeface="華康中圓體(P)" pitchFamily="34" charset="-120"/>
              </a:rPr>
              <a:t>補助對象：</a:t>
            </a:r>
            <a:r>
              <a:rPr lang="zh-TW" altLang="zh-TW" sz="2400" b="1" u="sng" dirty="0">
                <a:latin typeface="華康中圓體(P)" pitchFamily="34" charset="-120"/>
                <a:ea typeface="華康中圓體(P)" pitchFamily="34" charset="-120"/>
              </a:rPr>
              <a:t>實際居住</a:t>
            </a:r>
            <a:r>
              <a:rPr lang="zh-TW" altLang="zh-TW" sz="2400" b="1" dirty="0">
                <a:latin typeface="華康中圓體(P)" pitchFamily="34" charset="-120"/>
                <a:ea typeface="華康中圓體(P)" pitchFamily="34" charset="-120"/>
              </a:rPr>
              <a:t>於</a:t>
            </a:r>
            <a:r>
              <a:rPr lang="zh-TW" altLang="en-US" sz="2400" b="1" dirty="0">
                <a:latin typeface="華康中圓體(P)" pitchFamily="34" charset="-120"/>
                <a:ea typeface="華康中圓體(P)" pitchFamily="34" charset="-120"/>
              </a:rPr>
              <a:t>偏遠與</a:t>
            </a:r>
            <a:r>
              <a:rPr lang="zh-TW" altLang="zh-TW" sz="2400" b="1" dirty="0">
                <a:latin typeface="華康中圓體(P)" pitchFamily="34" charset="-120"/>
                <a:ea typeface="華康中圓體(P)" pitchFamily="34" charset="-120"/>
              </a:rPr>
              <a:t>原住民族地區之家戶</a:t>
            </a:r>
            <a:endParaRPr lang="en-US" altLang="zh-TW" sz="2400" b="1" dirty="0">
              <a:latin typeface="華康中圓體(P)" pitchFamily="34" charset="-120"/>
              <a:ea typeface="華康中圓體(P)" pitchFamily="34" charset="-120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"/>
              <a:defRPr/>
            </a:pPr>
            <a:r>
              <a:rPr lang="zh-TW" altLang="zh-TW" sz="2400" b="1" dirty="0">
                <a:latin typeface="華康中圓體(P)" pitchFamily="34" charset="-120"/>
                <a:ea typeface="華康中圓體(P)" pitchFamily="34" charset="-120"/>
              </a:rPr>
              <a:t>申請期間：</a:t>
            </a:r>
            <a:r>
              <a:rPr lang="en-US" altLang="zh-TW" sz="2400" b="1" dirty="0">
                <a:latin typeface="華康中圓體(P)" pitchFamily="34" charset="-120"/>
                <a:ea typeface="華康中圓體(P)" pitchFamily="34" charset="-120"/>
              </a:rPr>
              <a:t>113</a:t>
            </a:r>
            <a:r>
              <a:rPr lang="zh-TW" altLang="zh-TW" sz="2400" b="1" dirty="0">
                <a:latin typeface="華康中圓體(P)" pitchFamily="34" charset="-120"/>
                <a:ea typeface="華康中圓體(P)" pitchFamily="34" charset="-120"/>
              </a:rPr>
              <a:t>年</a:t>
            </a:r>
            <a:r>
              <a:rPr lang="en-US" altLang="zh-TW" sz="2400" b="1" u="sng" dirty="0">
                <a:latin typeface="華康中圓體(P)" pitchFamily="34" charset="-120"/>
                <a:ea typeface="華康中圓體(P)" pitchFamily="34" charset="-120"/>
              </a:rPr>
              <a:t>5</a:t>
            </a:r>
            <a:r>
              <a:rPr lang="zh-TW" altLang="zh-TW" sz="2400" b="1" u="sng" dirty="0">
                <a:latin typeface="華康中圓體(P)" pitchFamily="34" charset="-120"/>
                <a:ea typeface="華康中圓體(P)" pitchFamily="34" charset="-120"/>
              </a:rPr>
              <a:t>月</a:t>
            </a:r>
            <a:r>
              <a:rPr lang="en-US" altLang="zh-TW" sz="2400" b="1" u="sng" dirty="0">
                <a:latin typeface="華康中圓體(P)" pitchFamily="34" charset="-120"/>
                <a:ea typeface="華康中圓體(P)" pitchFamily="34" charset="-120"/>
              </a:rPr>
              <a:t>1</a:t>
            </a:r>
            <a:r>
              <a:rPr lang="zh-TW" altLang="zh-TW" sz="2400" b="1" u="sng" dirty="0">
                <a:latin typeface="華康中圓體(P)" pitchFamily="34" charset="-120"/>
                <a:ea typeface="華康中圓體(P)" pitchFamily="34" charset="-120"/>
              </a:rPr>
              <a:t>日</a:t>
            </a:r>
            <a:r>
              <a:rPr lang="zh-TW" altLang="zh-TW" sz="2400" b="1" dirty="0">
                <a:latin typeface="華康中圓體(P)" pitchFamily="34" charset="-120"/>
                <a:ea typeface="華康中圓體(P)" pitchFamily="34" charset="-120"/>
              </a:rPr>
              <a:t>到</a:t>
            </a:r>
            <a:r>
              <a:rPr lang="en-US" altLang="zh-TW" sz="2400" b="1" u="sng" dirty="0">
                <a:latin typeface="華康中圓體(P)" pitchFamily="34" charset="-120"/>
                <a:ea typeface="華康中圓體(P)" pitchFamily="34" charset="-120"/>
              </a:rPr>
              <a:t>6</a:t>
            </a:r>
            <a:r>
              <a:rPr lang="zh-TW" altLang="zh-TW" sz="2400" b="1" u="sng" dirty="0">
                <a:latin typeface="華康中圓體(P)" pitchFamily="34" charset="-120"/>
                <a:ea typeface="華康中圓體(P)" pitchFamily="34" charset="-120"/>
              </a:rPr>
              <a:t>月</a:t>
            </a:r>
            <a:r>
              <a:rPr lang="en-US" altLang="zh-TW" sz="2400" b="1" u="sng" dirty="0">
                <a:latin typeface="華康中圓體(P)" pitchFamily="34" charset="-120"/>
                <a:ea typeface="華康中圓體(P)" pitchFamily="34" charset="-120"/>
              </a:rPr>
              <a:t>30</a:t>
            </a:r>
            <a:r>
              <a:rPr lang="zh-TW" altLang="zh-TW" sz="2400" b="1" u="sng" dirty="0">
                <a:latin typeface="華康中圓體(P)" pitchFamily="34" charset="-120"/>
                <a:ea typeface="華康中圓體(P)" pitchFamily="34" charset="-120"/>
              </a:rPr>
              <a:t>日</a:t>
            </a:r>
            <a:endParaRPr lang="en-US" altLang="zh-TW" sz="2400" b="1" u="sng" dirty="0"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546276" y="6524280"/>
            <a:ext cx="1908175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200" dirty="0">
                <a:solidFill>
                  <a:schemeClr val="tx1"/>
                </a:solidFill>
                <a:ea typeface="華康中圓體(P)"/>
              </a:rPr>
              <a:t>經濟部能源署   廣告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37C0782A-716F-49CE-B22B-E87DCCD10AB5}"/>
              </a:ext>
            </a:extLst>
          </p:cNvPr>
          <p:cNvSpPr txBox="1"/>
          <p:nvPr/>
        </p:nvSpPr>
        <p:spPr>
          <a:xfrm>
            <a:off x="369384" y="6126415"/>
            <a:ext cx="86955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38" indent="-285738"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"/>
              <a:defRPr/>
            </a:pPr>
            <a:r>
              <a:rPr lang="zh-TW" altLang="zh-TW" sz="2400" b="1" dirty="0">
                <a:latin typeface="華康中圓體(P)" pitchFamily="34" charset="-120"/>
                <a:ea typeface="華康中圓體(P)" pitchFamily="34" charset="-120"/>
              </a:rPr>
              <a:t>有任何問題，請逕洽鄉</a:t>
            </a:r>
            <a:r>
              <a:rPr lang="en-US" altLang="zh-TW" sz="2400" b="1" dirty="0">
                <a:latin typeface="華康中圓體(P)" pitchFamily="34" charset="-120"/>
                <a:ea typeface="華康中圓體(P)" pitchFamily="34" charset="-120"/>
              </a:rPr>
              <a:t>(</a:t>
            </a:r>
            <a:r>
              <a:rPr lang="zh-TW" altLang="en-US" sz="2400" b="1" dirty="0">
                <a:latin typeface="華康中圓體(P)" pitchFamily="34" charset="-120"/>
                <a:ea typeface="華康中圓體(P)" pitchFamily="34" charset="-120"/>
              </a:rPr>
              <a:t>鎮、市、</a:t>
            </a:r>
            <a:r>
              <a:rPr lang="zh-TW" altLang="zh-TW" sz="2400" b="1" dirty="0">
                <a:latin typeface="華康中圓體(P)" pitchFamily="34" charset="-120"/>
                <a:ea typeface="華康中圓體(P)" pitchFamily="34" charset="-120"/>
              </a:rPr>
              <a:t>區</a:t>
            </a:r>
            <a:r>
              <a:rPr lang="en-US" altLang="zh-TW" sz="2400" b="1" dirty="0">
                <a:latin typeface="華康中圓體(P)" pitchFamily="34" charset="-120"/>
                <a:ea typeface="華康中圓體(P)" pitchFamily="34" charset="-120"/>
              </a:rPr>
              <a:t>)</a:t>
            </a:r>
            <a:r>
              <a:rPr lang="zh-TW" altLang="zh-TW" sz="2400" b="1" dirty="0">
                <a:latin typeface="華康中圓體(P)" pitchFamily="34" charset="-120"/>
                <a:ea typeface="華康中圓體(P)" pitchFamily="34" charset="-120"/>
              </a:rPr>
              <a:t>公所、村</a:t>
            </a:r>
            <a:r>
              <a:rPr lang="en-US" altLang="zh-TW" sz="2400" b="1" dirty="0">
                <a:latin typeface="華康中圓體(P)" pitchFamily="34" charset="-120"/>
                <a:ea typeface="華康中圓體(P)" pitchFamily="34" charset="-120"/>
              </a:rPr>
              <a:t>(</a:t>
            </a:r>
            <a:r>
              <a:rPr lang="zh-TW" altLang="zh-TW" sz="2400" b="1" dirty="0">
                <a:latin typeface="華康中圓體(P)" pitchFamily="34" charset="-120"/>
                <a:ea typeface="華康中圓體(P)" pitchFamily="34" charset="-120"/>
              </a:rPr>
              <a:t>里</a:t>
            </a:r>
            <a:r>
              <a:rPr lang="en-US" altLang="zh-TW" sz="2400" b="1" dirty="0">
                <a:latin typeface="華康中圓體(P)" pitchFamily="34" charset="-120"/>
                <a:ea typeface="華康中圓體(P)" pitchFamily="34" charset="-120"/>
              </a:rPr>
              <a:t>)</a:t>
            </a:r>
            <a:r>
              <a:rPr lang="zh-TW" altLang="zh-TW" sz="2400" b="1" dirty="0">
                <a:latin typeface="華康中圓體(P)" pitchFamily="34" charset="-120"/>
                <a:ea typeface="華康中圓體(P)" pitchFamily="34" charset="-120"/>
              </a:rPr>
              <a:t>辦公處</a:t>
            </a:r>
            <a:endParaRPr lang="zh-TW" altLang="en-US" sz="2400" b="1" dirty="0"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F8127941-BA00-4DAD-9777-6C30FCBE6A09}"/>
              </a:ext>
            </a:extLst>
          </p:cNvPr>
          <p:cNvSpPr txBox="1"/>
          <p:nvPr/>
        </p:nvSpPr>
        <p:spPr>
          <a:xfrm>
            <a:off x="369384" y="3068960"/>
            <a:ext cx="2448272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"/>
              <a:defRPr/>
            </a:pPr>
            <a:r>
              <a:rPr lang="zh-TW" altLang="en-US" sz="2400" b="1" dirty="0">
                <a:latin typeface="華康中圓體(P)" pitchFamily="34" charset="-120"/>
                <a:ea typeface="華康中圓體(P)" pitchFamily="34" charset="-120"/>
              </a:rPr>
              <a:t>申請方式：</a:t>
            </a:r>
            <a:endParaRPr lang="en-US" altLang="zh-TW" sz="2400" b="1" dirty="0">
              <a:latin typeface="華康中圓體(P)" pitchFamily="34" charset="-120"/>
              <a:ea typeface="華康中圓體(P)" pitchFamily="34" charset="-120"/>
            </a:endParaRP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"/>
              <a:defRPr/>
            </a:pPr>
            <a:r>
              <a:rPr lang="zh-TW" altLang="zh-TW" sz="2400" b="1" dirty="0">
                <a:latin typeface="華康中圓體(P)" pitchFamily="34" charset="-120"/>
                <a:ea typeface="華康中圓體(P)" pitchFamily="34" charset="-120"/>
              </a:rPr>
              <a:t>申請地點：</a:t>
            </a:r>
            <a:endParaRPr lang="en-US" altLang="zh-TW" sz="2400" b="1" dirty="0"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F8F6FC23-D6EE-4F62-8198-7A93991919B4}"/>
              </a:ext>
            </a:extLst>
          </p:cNvPr>
          <p:cNvSpPr txBox="1"/>
          <p:nvPr/>
        </p:nvSpPr>
        <p:spPr>
          <a:xfrm>
            <a:off x="2234303" y="4639639"/>
            <a:ext cx="28341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lang="zh-TW" altLang="zh-TW" sz="2400" b="1" dirty="0">
                <a:latin typeface="華康中圓體(P)" pitchFamily="34" charset="-120"/>
                <a:ea typeface="華康中圓體(P)" pitchFamily="34" charset="-120"/>
              </a:rPr>
              <a:t>申請人身分證</a:t>
            </a:r>
            <a:endParaRPr lang="en-US" altLang="zh-TW" sz="2400" b="1" dirty="0">
              <a:latin typeface="華康中圓體(P)" pitchFamily="34" charset="-120"/>
              <a:ea typeface="華康中圓體(P)" pitchFamily="34" charset="-120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29E6017A-609D-45DD-A3FC-439010FFD23A}"/>
              </a:ext>
            </a:extLst>
          </p:cNvPr>
          <p:cNvSpPr txBox="1"/>
          <p:nvPr/>
        </p:nvSpPr>
        <p:spPr>
          <a:xfrm>
            <a:off x="2206416" y="3678326"/>
            <a:ext cx="29374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TW" sz="2400" b="1" dirty="0">
                <a:latin typeface="華康中圓體(P)" pitchFamily="34" charset="-120"/>
                <a:ea typeface="華康中圓體(P)" pitchFamily="34" charset="-120"/>
              </a:rPr>
              <a:t>鄉</a:t>
            </a:r>
            <a:r>
              <a:rPr lang="en-US" altLang="zh-TW" sz="2400" b="1" dirty="0">
                <a:latin typeface="華康中圓體(P)" pitchFamily="34" charset="-120"/>
                <a:ea typeface="華康中圓體(P)" pitchFamily="34" charset="-120"/>
              </a:rPr>
              <a:t>(</a:t>
            </a:r>
            <a:r>
              <a:rPr lang="zh-TW" altLang="en-US" sz="2400" b="1" dirty="0">
                <a:latin typeface="華康中圓體(P)" pitchFamily="34" charset="-120"/>
                <a:ea typeface="華康中圓體(P)" pitchFamily="34" charset="-120"/>
              </a:rPr>
              <a:t>鎮、市、</a:t>
            </a:r>
            <a:r>
              <a:rPr lang="zh-TW" altLang="zh-TW" sz="2400" b="1" dirty="0">
                <a:latin typeface="華康中圓體(P)" pitchFamily="34" charset="-120"/>
                <a:ea typeface="華康中圓體(P)" pitchFamily="34" charset="-120"/>
              </a:rPr>
              <a:t>區</a:t>
            </a:r>
            <a:r>
              <a:rPr lang="en-US" altLang="zh-TW" sz="2400" b="1" dirty="0">
                <a:latin typeface="華康中圓體(P)" pitchFamily="34" charset="-120"/>
                <a:ea typeface="華康中圓體(P)" pitchFamily="34" charset="-120"/>
              </a:rPr>
              <a:t>)</a:t>
            </a:r>
            <a:r>
              <a:rPr lang="zh-TW" altLang="zh-TW" sz="2400" b="1" dirty="0">
                <a:latin typeface="華康中圓體(P)" pitchFamily="34" charset="-120"/>
                <a:ea typeface="華康中圓體(P)" pitchFamily="34" charset="-120"/>
              </a:rPr>
              <a:t>公所</a:t>
            </a:r>
            <a:endParaRPr lang="en-US" altLang="zh-TW" sz="2400" b="1" dirty="0">
              <a:latin typeface="華康中圓體(P)" pitchFamily="34" charset="-120"/>
              <a:ea typeface="華康中圓體(P)" pitchFamily="34" charset="-120"/>
            </a:endParaRPr>
          </a:p>
          <a:p>
            <a:r>
              <a:rPr lang="zh-TW" altLang="zh-TW" sz="2400" b="1" dirty="0">
                <a:latin typeface="華康中圓體(P)" pitchFamily="34" charset="-120"/>
                <a:ea typeface="華康中圓體(P)" pitchFamily="34" charset="-120"/>
              </a:rPr>
              <a:t>或村</a:t>
            </a:r>
            <a:r>
              <a:rPr lang="en-US" altLang="zh-TW" sz="2400" b="1" dirty="0">
                <a:latin typeface="華康中圓體(P)" pitchFamily="34" charset="-120"/>
                <a:ea typeface="華康中圓體(P)" pitchFamily="34" charset="-120"/>
              </a:rPr>
              <a:t>(</a:t>
            </a:r>
            <a:r>
              <a:rPr lang="zh-TW" altLang="zh-TW" sz="2400" b="1" dirty="0">
                <a:latin typeface="華康中圓體(P)" pitchFamily="34" charset="-120"/>
                <a:ea typeface="華康中圓體(P)" pitchFamily="34" charset="-120"/>
              </a:rPr>
              <a:t>里</a:t>
            </a:r>
            <a:r>
              <a:rPr lang="en-US" altLang="zh-TW" sz="2400" b="1" dirty="0">
                <a:latin typeface="華康中圓體(P)" pitchFamily="34" charset="-120"/>
                <a:ea typeface="華康中圓體(P)" pitchFamily="34" charset="-120"/>
              </a:rPr>
              <a:t>)</a:t>
            </a:r>
            <a:r>
              <a:rPr lang="zh-TW" altLang="zh-TW" sz="2400" b="1" dirty="0">
                <a:latin typeface="華康中圓體(P)" pitchFamily="34" charset="-120"/>
                <a:ea typeface="華康中圓體(P)" pitchFamily="34" charset="-120"/>
              </a:rPr>
              <a:t>辦公處</a:t>
            </a:r>
            <a:endParaRPr lang="zh-TW" altLang="en-US" sz="2400" dirty="0"/>
          </a:p>
        </p:txBody>
      </p:sp>
      <p:grpSp>
        <p:nvGrpSpPr>
          <p:cNvPr id="23" name="Group 3">
            <a:extLst>
              <a:ext uri="{FF2B5EF4-FFF2-40B4-BE49-F238E27FC236}">
                <a16:creationId xmlns:a16="http://schemas.microsoft.com/office/drawing/2014/main" id="{ABA00BC1-3F50-411C-AFF7-77E7123EBDCA}"/>
              </a:ext>
            </a:extLst>
          </p:cNvPr>
          <p:cNvGrpSpPr>
            <a:grpSpLocks/>
          </p:cNvGrpSpPr>
          <p:nvPr/>
        </p:nvGrpSpPr>
        <p:grpSpPr bwMode="auto">
          <a:xfrm>
            <a:off x="2617840" y="3105521"/>
            <a:ext cx="1944000" cy="468000"/>
            <a:chOff x="816" y="2304"/>
            <a:chExt cx="1440" cy="448"/>
          </a:xfrm>
        </p:grpSpPr>
        <p:sp>
          <p:nvSpPr>
            <p:cNvPr id="24" name="Freeform 4">
              <a:extLst>
                <a:ext uri="{FF2B5EF4-FFF2-40B4-BE49-F238E27FC236}">
                  <a16:creationId xmlns:a16="http://schemas.microsoft.com/office/drawing/2014/main" id="{B866F4A4-C0CE-4FAA-A1C2-E80A07898377}"/>
                </a:ext>
              </a:extLst>
            </p:cNvPr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1852 w 1120"/>
                <a:gd name="T1" fmla="*/ 81 h 252"/>
                <a:gd name="T2" fmla="*/ 1844 w 1120"/>
                <a:gd name="T3" fmla="*/ 81 h 252"/>
                <a:gd name="T4" fmla="*/ 1818 w 1120"/>
                <a:gd name="T5" fmla="*/ 79 h 252"/>
                <a:gd name="T6" fmla="*/ 1776 w 1120"/>
                <a:gd name="T7" fmla="*/ 78 h 252"/>
                <a:gd name="T8" fmla="*/ 1717 w 1120"/>
                <a:gd name="T9" fmla="*/ 75 h 252"/>
                <a:gd name="T10" fmla="*/ 1641 w 1120"/>
                <a:gd name="T11" fmla="*/ 72 h 252"/>
                <a:gd name="T12" fmla="*/ 1552 w 1120"/>
                <a:gd name="T13" fmla="*/ 69 h 252"/>
                <a:gd name="T14" fmla="*/ 1448 w 1120"/>
                <a:gd name="T15" fmla="*/ 66 h 252"/>
                <a:gd name="T16" fmla="*/ 1332 w 1120"/>
                <a:gd name="T17" fmla="*/ 63 h 252"/>
                <a:gd name="T18" fmla="*/ 1208 w 1120"/>
                <a:gd name="T19" fmla="*/ 61 h 252"/>
                <a:gd name="T20" fmla="*/ 1068 w 1120"/>
                <a:gd name="T21" fmla="*/ 60 h 252"/>
                <a:gd name="T22" fmla="*/ 918 w 1120"/>
                <a:gd name="T23" fmla="*/ 60 h 252"/>
                <a:gd name="T24" fmla="*/ 770 w 1120"/>
                <a:gd name="T25" fmla="*/ 60 h 252"/>
                <a:gd name="T26" fmla="*/ 634 w 1120"/>
                <a:gd name="T27" fmla="*/ 61 h 252"/>
                <a:gd name="T28" fmla="*/ 509 w 1120"/>
                <a:gd name="T29" fmla="*/ 63 h 252"/>
                <a:gd name="T30" fmla="*/ 393 w 1120"/>
                <a:gd name="T31" fmla="*/ 66 h 252"/>
                <a:gd name="T32" fmla="*/ 295 w 1120"/>
                <a:gd name="T33" fmla="*/ 69 h 252"/>
                <a:gd name="T34" fmla="*/ 209 w 1120"/>
                <a:gd name="T35" fmla="*/ 72 h 252"/>
                <a:gd name="T36" fmla="*/ 135 w 1120"/>
                <a:gd name="T37" fmla="*/ 75 h 252"/>
                <a:gd name="T38" fmla="*/ 76 w 1120"/>
                <a:gd name="T39" fmla="*/ 78 h 252"/>
                <a:gd name="T40" fmla="*/ 33 w 1120"/>
                <a:gd name="T41" fmla="*/ 79 h 252"/>
                <a:gd name="T42" fmla="*/ 10 w 1120"/>
                <a:gd name="T43" fmla="*/ 81 h 252"/>
                <a:gd name="T44" fmla="*/ 0 w 1120"/>
                <a:gd name="T45" fmla="*/ 81 h 252"/>
                <a:gd name="T46" fmla="*/ 0 w 1120"/>
                <a:gd name="T47" fmla="*/ 20 h 252"/>
                <a:gd name="T48" fmla="*/ 925 w 1120"/>
                <a:gd name="T49" fmla="*/ 0 h 252"/>
                <a:gd name="T50" fmla="*/ 1852 w 1120"/>
                <a:gd name="T51" fmla="*/ 20 h 252"/>
                <a:gd name="T52" fmla="*/ 1852 w 1120"/>
                <a:gd name="T53" fmla="*/ 81 h 252"/>
                <a:gd name="T54" fmla="*/ 1852 w 1120"/>
                <a:gd name="T55" fmla="*/ 81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5">
              <a:extLst>
                <a:ext uri="{FF2B5EF4-FFF2-40B4-BE49-F238E27FC236}">
                  <a16:creationId xmlns:a16="http://schemas.microsoft.com/office/drawing/2014/main" id="{EE4B2E2E-84BF-40D7-AA6A-A6F2E80A21E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rgbClr val="5CB1FE"/>
                </a:gs>
                <a:gs pos="100000">
                  <a:srgbClr val="93CCFF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kumimoji="1" lang="zh-TW" altLang="en-US" sz="2400" b="1" kern="1200" dirty="0">
                  <a:solidFill>
                    <a:schemeClr val="tx1"/>
                  </a:solidFill>
                  <a:latin typeface="Times New Roman" panose="02020603050405020304" pitchFamily="18" charset="0"/>
                  <a:ea typeface="華康中圓體(P)" pitchFamily="34" charset="-120"/>
                  <a:cs typeface="+mn-cs"/>
                </a:rPr>
                <a:t>紙本申請</a:t>
              </a:r>
              <a:endPara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Arial" charset="0"/>
              </a:endParaRPr>
            </a:p>
          </p:txBody>
        </p:sp>
      </p:grpSp>
      <p:grpSp>
        <p:nvGrpSpPr>
          <p:cNvPr id="26" name="Group 3">
            <a:extLst>
              <a:ext uri="{FF2B5EF4-FFF2-40B4-BE49-F238E27FC236}">
                <a16:creationId xmlns:a16="http://schemas.microsoft.com/office/drawing/2014/main" id="{8AF5FF94-6463-42B2-9560-3B51BE24D89F}"/>
              </a:ext>
            </a:extLst>
          </p:cNvPr>
          <p:cNvGrpSpPr>
            <a:grpSpLocks/>
          </p:cNvGrpSpPr>
          <p:nvPr/>
        </p:nvGrpSpPr>
        <p:grpSpPr bwMode="auto">
          <a:xfrm>
            <a:off x="6114864" y="3079811"/>
            <a:ext cx="1944000" cy="468000"/>
            <a:chOff x="816" y="2304"/>
            <a:chExt cx="1440" cy="448"/>
          </a:xfrm>
        </p:grpSpPr>
        <p:sp>
          <p:nvSpPr>
            <p:cNvPr id="27" name="Freeform 4">
              <a:extLst>
                <a:ext uri="{FF2B5EF4-FFF2-40B4-BE49-F238E27FC236}">
                  <a16:creationId xmlns:a16="http://schemas.microsoft.com/office/drawing/2014/main" id="{955F3E50-F8E3-4920-BCA3-35DC6BAF3F63}"/>
                </a:ext>
              </a:extLst>
            </p:cNvPr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1852 w 1120"/>
                <a:gd name="T1" fmla="*/ 81 h 252"/>
                <a:gd name="T2" fmla="*/ 1844 w 1120"/>
                <a:gd name="T3" fmla="*/ 81 h 252"/>
                <a:gd name="T4" fmla="*/ 1818 w 1120"/>
                <a:gd name="T5" fmla="*/ 79 h 252"/>
                <a:gd name="T6" fmla="*/ 1776 w 1120"/>
                <a:gd name="T7" fmla="*/ 78 h 252"/>
                <a:gd name="T8" fmla="*/ 1717 w 1120"/>
                <a:gd name="T9" fmla="*/ 75 h 252"/>
                <a:gd name="T10" fmla="*/ 1641 w 1120"/>
                <a:gd name="T11" fmla="*/ 72 h 252"/>
                <a:gd name="T12" fmla="*/ 1552 w 1120"/>
                <a:gd name="T13" fmla="*/ 69 h 252"/>
                <a:gd name="T14" fmla="*/ 1448 w 1120"/>
                <a:gd name="T15" fmla="*/ 66 h 252"/>
                <a:gd name="T16" fmla="*/ 1332 w 1120"/>
                <a:gd name="T17" fmla="*/ 63 h 252"/>
                <a:gd name="T18" fmla="*/ 1208 w 1120"/>
                <a:gd name="T19" fmla="*/ 61 h 252"/>
                <a:gd name="T20" fmla="*/ 1068 w 1120"/>
                <a:gd name="T21" fmla="*/ 60 h 252"/>
                <a:gd name="T22" fmla="*/ 918 w 1120"/>
                <a:gd name="T23" fmla="*/ 60 h 252"/>
                <a:gd name="T24" fmla="*/ 770 w 1120"/>
                <a:gd name="T25" fmla="*/ 60 h 252"/>
                <a:gd name="T26" fmla="*/ 634 w 1120"/>
                <a:gd name="T27" fmla="*/ 61 h 252"/>
                <a:gd name="T28" fmla="*/ 509 w 1120"/>
                <a:gd name="T29" fmla="*/ 63 h 252"/>
                <a:gd name="T30" fmla="*/ 393 w 1120"/>
                <a:gd name="T31" fmla="*/ 66 h 252"/>
                <a:gd name="T32" fmla="*/ 295 w 1120"/>
                <a:gd name="T33" fmla="*/ 69 h 252"/>
                <a:gd name="T34" fmla="*/ 209 w 1120"/>
                <a:gd name="T35" fmla="*/ 72 h 252"/>
                <a:gd name="T36" fmla="*/ 135 w 1120"/>
                <a:gd name="T37" fmla="*/ 75 h 252"/>
                <a:gd name="T38" fmla="*/ 76 w 1120"/>
                <a:gd name="T39" fmla="*/ 78 h 252"/>
                <a:gd name="T40" fmla="*/ 33 w 1120"/>
                <a:gd name="T41" fmla="*/ 79 h 252"/>
                <a:gd name="T42" fmla="*/ 10 w 1120"/>
                <a:gd name="T43" fmla="*/ 81 h 252"/>
                <a:gd name="T44" fmla="*/ 0 w 1120"/>
                <a:gd name="T45" fmla="*/ 81 h 252"/>
                <a:gd name="T46" fmla="*/ 0 w 1120"/>
                <a:gd name="T47" fmla="*/ 20 h 252"/>
                <a:gd name="T48" fmla="*/ 925 w 1120"/>
                <a:gd name="T49" fmla="*/ 0 h 252"/>
                <a:gd name="T50" fmla="*/ 1852 w 1120"/>
                <a:gd name="T51" fmla="*/ 20 h 252"/>
                <a:gd name="T52" fmla="*/ 1852 w 1120"/>
                <a:gd name="T53" fmla="*/ 81 h 252"/>
                <a:gd name="T54" fmla="*/ 1852 w 1120"/>
                <a:gd name="T55" fmla="*/ 81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5">
              <a:extLst>
                <a:ext uri="{FF2B5EF4-FFF2-40B4-BE49-F238E27FC236}">
                  <a16:creationId xmlns:a16="http://schemas.microsoft.com/office/drawing/2014/main" id="{A70D60CB-CF78-433C-9EE2-D57ED6EB8A1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kumimoji="1" lang="zh-TW" altLang="en-US" sz="2400" b="1" kern="1200" dirty="0">
                  <a:solidFill>
                    <a:schemeClr val="tx1"/>
                  </a:solidFill>
                  <a:latin typeface="Times New Roman" panose="02020603050405020304" pitchFamily="18" charset="0"/>
                  <a:ea typeface="華康中圓體(P)" pitchFamily="34" charset="-120"/>
                  <a:cs typeface="+mn-cs"/>
                </a:rPr>
                <a:t>線上申請</a:t>
              </a:r>
              <a:endPara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Arial" charset="0"/>
              </a:endParaRPr>
            </a:p>
          </p:txBody>
        </p:sp>
      </p:grp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66A786-7889-4BA5-B20D-744807D1863A}"/>
              </a:ext>
            </a:extLst>
          </p:cNvPr>
          <p:cNvSpPr txBox="1"/>
          <p:nvPr/>
        </p:nvSpPr>
        <p:spPr>
          <a:xfrm>
            <a:off x="5292080" y="3678325"/>
            <a:ext cx="37152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400" b="1" baseline="0" dirty="0">
                <a:latin typeface="Times New Roman" panose="02020603050405020304" pitchFamily="18" charset="0"/>
                <a:ea typeface="華康中圓體(P)"/>
                <a:cs typeface="Times New Roman" panose="02020603050405020304" pitchFamily="18" charset="0"/>
              </a:rPr>
              <a:t>線上申請網站</a:t>
            </a:r>
            <a:endParaRPr lang="en-US" altLang="zh-TW" sz="2400" b="1" baseline="0" dirty="0">
              <a:latin typeface="Times New Roman" panose="02020603050405020304" pitchFamily="18" charset="0"/>
              <a:ea typeface="華康中圓體(P)"/>
              <a:cs typeface="Times New Roman" panose="02020603050405020304" pitchFamily="18" charset="0"/>
            </a:endParaRPr>
          </a:p>
          <a:p>
            <a:r>
              <a:rPr lang="en-US" altLang="zh-TW" sz="2400" b="1" baseline="0" dirty="0">
                <a:solidFill>
                  <a:srgbClr val="0000FF"/>
                </a:solidFill>
                <a:latin typeface="Times New Roman" panose="02020603050405020304" pitchFamily="18" charset="0"/>
                <a:ea typeface="華康中圓體(P)"/>
                <a:cs typeface="Times New Roman" panose="02020603050405020304" pitchFamily="18" charset="0"/>
              </a:rPr>
              <a:t>https://www.lpgsub.org.tw</a:t>
            </a:r>
            <a:endParaRPr lang="zh-TW" altLang="en-US" sz="2400" b="1" baseline="0" dirty="0">
              <a:latin typeface="Times New Roman" panose="02020603050405020304" pitchFamily="18" charset="0"/>
              <a:ea typeface="華康中圓體(P)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CA366D43-5E1B-432C-9AF5-005A92C25922}"/>
              </a:ext>
            </a:extLst>
          </p:cNvPr>
          <p:cNvSpPr txBox="1"/>
          <p:nvPr/>
        </p:nvSpPr>
        <p:spPr>
          <a:xfrm>
            <a:off x="2481045" y="5075568"/>
            <a:ext cx="2448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800" b="1" dirty="0">
                <a:latin typeface="華康中圓體(P)" pitchFamily="34" charset="-120"/>
                <a:ea typeface="華康中圓體(P)" pitchFamily="34" charset="-120"/>
              </a:rPr>
              <a:t> </a:t>
            </a:r>
            <a:r>
              <a:rPr lang="en-US" altLang="zh-TW" sz="1800" b="1" dirty="0">
                <a:latin typeface="華康中圓體(P)" pitchFamily="34" charset="-120"/>
                <a:ea typeface="華康中圓體(P)" pitchFamily="34" charset="-120"/>
              </a:rPr>
              <a:t>(</a:t>
            </a:r>
            <a:r>
              <a:rPr lang="zh-TW" altLang="en-US" sz="1800" b="1" dirty="0">
                <a:latin typeface="華康中圓體(P)" pitchFamily="34" charset="-120"/>
                <a:ea typeface="華康中圓體(P)" pitchFamily="34" charset="-120"/>
              </a:rPr>
              <a:t>選擇匯款者另備妥</a:t>
            </a:r>
            <a:endParaRPr lang="en-US" altLang="zh-TW" sz="1800" b="1" dirty="0">
              <a:latin typeface="華康中圓體(P)" pitchFamily="34" charset="-120"/>
              <a:ea typeface="華康中圓體(P)" pitchFamily="34" charset="-12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800" b="1" dirty="0">
                <a:latin typeface="華康中圓體(P)" pitchFamily="34" charset="-120"/>
                <a:ea typeface="華康中圓體(P)" pitchFamily="34" charset="-120"/>
              </a:rPr>
              <a:t>  申請人金融帳號</a:t>
            </a:r>
            <a:r>
              <a:rPr lang="en-US" altLang="zh-TW" sz="1800" b="1" dirty="0">
                <a:latin typeface="華康中圓體(P)" pitchFamily="34" charset="-120"/>
                <a:ea typeface="華康中圓體(P)" pitchFamily="34" charset="-120"/>
              </a:rPr>
              <a:t>)</a:t>
            </a: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0951FAB4-6D06-4CBD-9C0E-1F32038A7661}"/>
              </a:ext>
            </a:extLst>
          </p:cNvPr>
          <p:cNvSpPr txBox="1"/>
          <p:nvPr/>
        </p:nvSpPr>
        <p:spPr>
          <a:xfrm>
            <a:off x="369384" y="4628443"/>
            <a:ext cx="24482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"/>
              <a:defRPr/>
            </a:pPr>
            <a:r>
              <a:rPr lang="zh-TW" altLang="zh-TW" sz="2400" b="1" dirty="0">
                <a:latin typeface="華康中圓體(P)" pitchFamily="34" charset="-120"/>
                <a:ea typeface="華康中圓體(P)" pitchFamily="34" charset="-120"/>
              </a:rPr>
              <a:t>應備文件：</a:t>
            </a:r>
            <a:endParaRPr lang="en-US" altLang="zh-TW" sz="2400" b="1" dirty="0">
              <a:latin typeface="華康中圓體(P)" pitchFamily="34" charset="-120"/>
              <a:ea typeface="華康中圓體(P)" pitchFamily="34" charset="-120"/>
            </a:endParaRPr>
          </a:p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zh-TW" sz="2400" b="1" dirty="0">
                <a:latin typeface="華康中圓體(P)" pitchFamily="34" charset="-120"/>
                <a:ea typeface="華康中圓體(P)" pitchFamily="34" charset="-120"/>
              </a:rPr>
              <a:t>  (</a:t>
            </a:r>
            <a:r>
              <a:rPr lang="zh-TW" altLang="en-US" sz="2400" b="1" dirty="0">
                <a:latin typeface="華康中圓體(P)" pitchFamily="34" charset="-120"/>
                <a:ea typeface="華康中圓體(P)" pitchFamily="34" charset="-120"/>
              </a:rPr>
              <a:t>應備資訊</a:t>
            </a:r>
            <a:r>
              <a:rPr lang="en-US" altLang="zh-TW" sz="2400" b="1" dirty="0">
                <a:latin typeface="華康中圓體(P)" pitchFamily="34" charset="-120"/>
                <a:ea typeface="華康中圓體(P)" pitchFamily="34" charset="-120"/>
              </a:rPr>
              <a:t>)</a:t>
            </a:r>
          </a:p>
        </p:txBody>
      </p:sp>
      <p:grpSp>
        <p:nvGrpSpPr>
          <p:cNvPr id="31" name="群組 30">
            <a:extLst>
              <a:ext uri="{FF2B5EF4-FFF2-40B4-BE49-F238E27FC236}">
                <a16:creationId xmlns:a16="http://schemas.microsoft.com/office/drawing/2014/main" id="{82EB3F5A-A1E8-4962-B01B-3E8D801A7418}"/>
              </a:ext>
            </a:extLst>
          </p:cNvPr>
          <p:cNvGrpSpPr/>
          <p:nvPr/>
        </p:nvGrpSpPr>
        <p:grpSpPr>
          <a:xfrm>
            <a:off x="5315512" y="4626725"/>
            <a:ext cx="3709936" cy="1354217"/>
            <a:chOff x="5705184" y="4710604"/>
            <a:chExt cx="3709936" cy="1354217"/>
          </a:xfrm>
        </p:grpSpPr>
        <p:sp>
          <p:nvSpPr>
            <p:cNvPr id="36" name="文字方塊 35">
              <a:extLst>
                <a:ext uri="{FF2B5EF4-FFF2-40B4-BE49-F238E27FC236}">
                  <a16:creationId xmlns:a16="http://schemas.microsoft.com/office/drawing/2014/main" id="{DCD424E1-341D-447E-A76A-7D393C77A092}"/>
                </a:ext>
              </a:extLst>
            </p:cNvPr>
            <p:cNvSpPr txBox="1"/>
            <p:nvPr/>
          </p:nvSpPr>
          <p:spPr>
            <a:xfrm>
              <a:off x="5705184" y="4710604"/>
              <a:ext cx="3095038" cy="13542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2400" b="1" baseline="0" dirty="0">
                  <a:latin typeface="Times New Roman" panose="02020603050405020304" pitchFamily="18" charset="0"/>
                  <a:ea typeface="華康中圓體(P)"/>
                  <a:cs typeface="Times New Roman" panose="02020603050405020304" pitchFamily="18" charset="0"/>
                </a:rPr>
                <a:t>申請人身分證字號</a:t>
              </a:r>
              <a:endParaRPr lang="en-US" altLang="zh-TW" sz="2400" b="1" baseline="0" dirty="0">
                <a:latin typeface="Times New Roman" panose="02020603050405020304" pitchFamily="18" charset="0"/>
                <a:ea typeface="華康中圓體(P)"/>
                <a:cs typeface="Times New Roman" panose="02020603050405020304" pitchFamily="18" charset="0"/>
              </a:endParaRPr>
            </a:p>
            <a:p>
              <a:pPr marL="342900" indent="-342900">
                <a:spcBef>
                  <a:spcPts val="60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2400" b="1" baseline="0" dirty="0">
                  <a:latin typeface="Times New Roman" panose="02020603050405020304" pitchFamily="18" charset="0"/>
                  <a:ea typeface="華康中圓體(P)"/>
                  <a:cs typeface="Times New Roman" panose="02020603050405020304" pitchFamily="18" charset="0"/>
                </a:rPr>
                <a:t>申請人</a:t>
              </a:r>
              <a:r>
                <a:rPr lang="zh-TW" altLang="en-US" sz="2400" b="1" baseline="0" dirty="0">
                  <a:latin typeface="Times New Roman" panose="02020603050405020304" pitchFamily="18" charset="0"/>
                  <a:ea typeface="華康中圓體(P)"/>
                </a:rPr>
                <a:t>金融帳號</a:t>
              </a:r>
              <a:endParaRPr lang="en-US" altLang="zh-TW" sz="2400" b="1" baseline="0" dirty="0">
                <a:latin typeface="Times New Roman" panose="02020603050405020304" pitchFamily="18" charset="0"/>
                <a:ea typeface="華康中圓體(P)"/>
                <a:cs typeface="Times New Roman" panose="02020603050405020304" pitchFamily="18" charset="0"/>
              </a:endParaRPr>
            </a:p>
            <a:p>
              <a:pPr marL="342900" marR="0" lvl="0" indent="-342900" algn="l" defTabSz="1320759" rtl="0" eaLnBrk="1" fontAlgn="auto" latinLnBrk="0" hangingPunct="1"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lang="zh-TW" altLang="en-US" sz="2400" b="1" baseline="0" dirty="0">
                  <a:latin typeface="Times New Roman" panose="02020603050405020304" pitchFamily="18" charset="0"/>
                  <a:ea typeface="華康中圓體(P)"/>
                </a:rPr>
                <a:t>戶號</a:t>
              </a:r>
              <a:endParaRPr lang="en-US" altLang="zh-TW" sz="2400" b="1" baseline="0" dirty="0">
                <a:latin typeface="Times New Roman" panose="02020603050405020304" pitchFamily="18" charset="0"/>
                <a:ea typeface="華康中圓體(P)"/>
              </a:endParaRPr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7CF2AD0C-1DBD-4487-A77D-97F96BDD8F9A}"/>
                </a:ext>
              </a:extLst>
            </p:cNvPr>
            <p:cNvSpPr txBox="1"/>
            <p:nvPr/>
          </p:nvSpPr>
          <p:spPr>
            <a:xfrm>
              <a:off x="8163767" y="5186181"/>
              <a:ext cx="125135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1800" b="1" dirty="0">
                  <a:latin typeface="華康中圓體(P)" pitchFamily="34" charset="-120"/>
                  <a:ea typeface="華康中圓體(P)" pitchFamily="34" charset="-120"/>
                </a:rPr>
                <a:t> </a:t>
              </a:r>
              <a:r>
                <a:rPr lang="en-US" altLang="zh-TW" sz="1800" b="1" dirty="0">
                  <a:latin typeface="華康中圓體(P)" pitchFamily="34" charset="-120"/>
                  <a:ea typeface="華康中圓體(P)" pitchFamily="34" charset="-120"/>
                </a:rPr>
                <a:t>(</a:t>
              </a:r>
              <a:r>
                <a:rPr lang="zh-TW" altLang="en-US" b="1" dirty="0">
                  <a:latin typeface="華康中圓體(P)" pitchFamily="34" charset="-120"/>
                  <a:ea typeface="華康中圓體(P)" pitchFamily="34" charset="-120"/>
                </a:rPr>
                <a:t>限匯款</a:t>
              </a:r>
              <a:r>
                <a:rPr lang="en-US" altLang="zh-TW" sz="1800" b="1" dirty="0">
                  <a:latin typeface="華康中圓體(P)" pitchFamily="34" charset="-120"/>
                  <a:ea typeface="華康中圓體(P)" pitchFamily="34" charset="-120"/>
                </a:rPr>
                <a:t>)</a:t>
              </a:r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984F956F-6354-4718-94AD-C221C38BA31A}"/>
                </a:ext>
              </a:extLst>
            </p:cNvPr>
            <p:cNvSpPr txBox="1"/>
            <p:nvPr/>
          </p:nvSpPr>
          <p:spPr>
            <a:xfrm>
              <a:off x="6636176" y="5621112"/>
              <a:ext cx="2460239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1800" b="1" dirty="0">
                  <a:latin typeface="華康中圓體(P)" pitchFamily="34" charset="-120"/>
                  <a:ea typeface="華康中圓體(P)" pitchFamily="34" charset="-120"/>
                </a:rPr>
                <a:t> </a:t>
              </a:r>
              <a:r>
                <a:rPr lang="en-US" altLang="zh-TW" sz="1800" b="1" dirty="0">
                  <a:latin typeface="華康中圓體(P)" pitchFamily="34" charset="-120"/>
                  <a:ea typeface="華康中圓體(P)" pitchFamily="34" charset="-120"/>
                </a:rPr>
                <a:t>(</a:t>
              </a:r>
              <a:r>
                <a:rPr lang="zh-TW" altLang="en-US" b="1" dirty="0">
                  <a:latin typeface="華康中圓體(P)" pitchFamily="34" charset="-120"/>
                  <a:ea typeface="華康中圓體(P)" pitchFamily="34" charset="-120"/>
                </a:rPr>
                <a:t>限設籍家戶申請</a:t>
              </a:r>
              <a:r>
                <a:rPr lang="en-US" altLang="zh-TW" sz="1800" b="1" dirty="0">
                  <a:latin typeface="華康中圓體(P)" pitchFamily="34" charset="-120"/>
                  <a:ea typeface="華康中圓體(P)" pitchFamily="34" charset="-120"/>
                </a:rPr>
                <a:t>)</a:t>
              </a:r>
            </a:p>
          </p:txBody>
        </p:sp>
      </p:grpSp>
      <p:sp>
        <p:nvSpPr>
          <p:cNvPr id="4" name="矩形 3">
            <a:extLst>
              <a:ext uri="{FF2B5EF4-FFF2-40B4-BE49-F238E27FC236}">
                <a16:creationId xmlns:a16="http://schemas.microsoft.com/office/drawing/2014/main" id="{EB3E3C44-156B-3C08-3EDF-7CA76DEF4AB0}"/>
              </a:ext>
            </a:extLst>
          </p:cNvPr>
          <p:cNvSpPr/>
          <p:nvPr/>
        </p:nvSpPr>
        <p:spPr>
          <a:xfrm>
            <a:off x="0" y="22123"/>
            <a:ext cx="2234303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30ABB5C-778E-6436-4B0C-0760127623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40" t="15720" r="5739" b="8465"/>
          <a:stretch/>
        </p:blipFill>
        <p:spPr>
          <a:xfrm>
            <a:off x="37108" y="26777"/>
            <a:ext cx="2026904" cy="52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22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一張含有 文字, 卡通, 動畫卡通, 螢幕擷取畫面 的圖片&#10;&#10;自動產生的描述">
            <a:extLst>
              <a:ext uri="{FF2B5EF4-FFF2-40B4-BE49-F238E27FC236}">
                <a16:creationId xmlns:a16="http://schemas.microsoft.com/office/drawing/2014/main" id="{6674873E-7C71-C353-E089-DBA6E129F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031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4824</TotalTime>
  <Words>154</Words>
  <Application>Microsoft Office PowerPoint</Application>
  <PresentationFormat>如螢幕大小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華康中圓體(P)</vt:lpstr>
      <vt:lpstr>華康海報體W12</vt:lpstr>
      <vt:lpstr>華康海報體W12(P)</vt:lpstr>
      <vt:lpstr>Arial</vt:lpstr>
      <vt:lpstr>Calibri</vt:lpstr>
      <vt:lpstr>Times New Roman</vt:lpstr>
      <vt:lpstr>Wingdings</vt:lpstr>
      <vt:lpstr>Office 佈景主題</vt:lpstr>
      <vt:lpstr>PowerPoint 簡報</vt:lpstr>
      <vt:lpstr>PowerPoint 簡報</vt:lpstr>
    </vt:vector>
  </TitlesOfParts>
  <Company>SYNNEX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山地鄉365_6</cp:lastModifiedBy>
  <cp:revision>472</cp:revision>
  <cp:lastPrinted>2020-04-14T09:02:49Z</cp:lastPrinted>
  <dcterms:created xsi:type="dcterms:W3CDTF">2012-04-25T06:14:48Z</dcterms:created>
  <dcterms:modified xsi:type="dcterms:W3CDTF">2024-04-15T01:34:27Z</dcterms:modified>
</cp:coreProperties>
</file>